
<file path=[Content_Types].xml><?xml version="1.0" encoding="utf-8"?>
<Types xmlns="http://schemas.openxmlformats.org/package/2006/content-types">
  <Default Extension="xml" ContentType="application/xml"/>
  <Default Extension="bin" ContentType="application/vnd.openxmlformats-officedocument.oleObject"/>
  <Default Extension="jpeg" ContentType="image/jpeg"/>
  <Default Extension="jpg" ContentType="image/jpeg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tif" ContentType="image/tiff"/>
  <Default Extension="png" ContentType="image/png"/>
  <Default Extension="wmf" ContentType="image/x-w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6"/>
  </p:notesMasterIdLst>
  <p:sldIdLst>
    <p:sldId id="285" r:id="rId2"/>
    <p:sldId id="260" r:id="rId3"/>
    <p:sldId id="273" r:id="rId4"/>
    <p:sldId id="290" r:id="rId5"/>
    <p:sldId id="291" r:id="rId6"/>
    <p:sldId id="289" r:id="rId7"/>
    <p:sldId id="286" r:id="rId8"/>
    <p:sldId id="292" r:id="rId9"/>
    <p:sldId id="268" r:id="rId10"/>
    <p:sldId id="295" r:id="rId11"/>
    <p:sldId id="293" r:id="rId12"/>
    <p:sldId id="296" r:id="rId13"/>
    <p:sldId id="284" r:id="rId14"/>
    <p:sldId id="269" r:id="rId15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81E17"/>
    <a:srgbClr val="923D1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5306"/>
    <p:restoredTop sz="81522"/>
  </p:normalViewPr>
  <p:slideViewPr>
    <p:cSldViewPr snapToGrid="0" snapToObjects="1">
      <p:cViewPr>
        <p:scale>
          <a:sx n="52" d="100"/>
          <a:sy n="52" d="100"/>
        </p:scale>
        <p:origin x="-48" y="9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notesMaster" Target="notesMasters/notesMaster1.xml"/><Relationship Id="rId17" Type="http://schemas.openxmlformats.org/officeDocument/2006/relationships/presProps" Target="presProps.xml"/><Relationship Id="rId18" Type="http://schemas.openxmlformats.org/officeDocument/2006/relationships/viewProps" Target="viewProps.xml"/><Relationship Id="rId1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9.wmf"/><Relationship Id="rId4" Type="http://schemas.openxmlformats.org/officeDocument/2006/relationships/image" Target="../media/image20.wmf"/><Relationship Id="rId5" Type="http://schemas.openxmlformats.org/officeDocument/2006/relationships/image" Target="../media/image21.wmf"/><Relationship Id="rId1" Type="http://schemas.openxmlformats.org/officeDocument/2006/relationships/image" Target="../media/image17.wmf"/><Relationship Id="rId2" Type="http://schemas.openxmlformats.org/officeDocument/2006/relationships/image" Target="../media/image18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BB46A4-1BB7-304E-9961-38B3B4870D2D}" type="datetimeFigureOut">
              <a:rPr lang="it-IT" smtClean="0"/>
              <a:t>05/09/17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3B5A9A-F46B-A745-8E24-E70590D4DB5B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502731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it-IT" dirty="0" smtClean="0"/>
              <a:t>The</a:t>
            </a:r>
            <a:r>
              <a:rPr lang="it-IT" baseline="0" dirty="0" smtClean="0"/>
              <a:t> </a:t>
            </a:r>
            <a:r>
              <a:rPr lang="it-IT" baseline="0" dirty="0" err="1" smtClean="0"/>
              <a:t>risk</a:t>
            </a:r>
            <a:r>
              <a:rPr lang="it-IT" baseline="0" dirty="0" smtClean="0"/>
              <a:t> of </a:t>
            </a:r>
            <a:r>
              <a:rPr lang="it-IT" baseline="0" dirty="0" err="1" smtClean="0"/>
              <a:t>embolization</a:t>
            </a:r>
            <a:r>
              <a:rPr lang="it-IT" baseline="0" dirty="0" smtClean="0"/>
              <a:t> </a:t>
            </a:r>
            <a:r>
              <a:rPr lang="it-IT" baseline="0" dirty="0" err="1" smtClean="0"/>
              <a:t>is</a:t>
            </a:r>
            <a:r>
              <a:rPr lang="it-IT" baseline="0" dirty="0" smtClean="0"/>
              <a:t> </a:t>
            </a:r>
            <a:r>
              <a:rPr lang="it-IT" baseline="0" dirty="0" err="1" smtClean="0"/>
              <a:t>one</a:t>
            </a:r>
            <a:r>
              <a:rPr lang="it-IT" baseline="0" dirty="0" smtClean="0"/>
              <a:t> of the </a:t>
            </a:r>
            <a:r>
              <a:rPr lang="it-IT" baseline="0" dirty="0" err="1" smtClean="0"/>
              <a:t>most</a:t>
            </a:r>
            <a:r>
              <a:rPr lang="it-IT" baseline="0" dirty="0" smtClean="0"/>
              <a:t> </a:t>
            </a:r>
            <a:r>
              <a:rPr lang="it-IT" baseline="0" dirty="0" err="1" smtClean="0"/>
              <a:t>crucial</a:t>
            </a:r>
            <a:r>
              <a:rPr lang="it-IT" baseline="0" dirty="0" smtClean="0"/>
              <a:t> </a:t>
            </a:r>
            <a:r>
              <a:rPr lang="it-IT" baseline="0" dirty="0" err="1" smtClean="0"/>
              <a:t>issue</a:t>
            </a:r>
            <a:r>
              <a:rPr lang="it-IT" baseline="0" dirty="0" smtClean="0"/>
              <a:t> </a:t>
            </a:r>
            <a:r>
              <a:rPr lang="it-IT" baseline="0" dirty="0" err="1" smtClean="0"/>
              <a:t>concerning</a:t>
            </a:r>
            <a:r>
              <a:rPr lang="it-IT" baseline="0" dirty="0" smtClean="0"/>
              <a:t> CAS</a:t>
            </a:r>
          </a:p>
        </p:txBody>
      </p:sp>
      <p:sp>
        <p:nvSpPr>
          <p:cNvPr id="10244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AEE9C4E-4D7C-44C6-A403-1C96E6732DCC}" type="slidenum">
              <a:rPr 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</a:t>
            </a:fld>
            <a:endParaRPr lang="fr-FR" smtClean="0"/>
          </a:p>
        </p:txBody>
      </p:sp>
    </p:spTree>
    <p:extLst>
      <p:ext uri="{BB962C8B-B14F-4D97-AF65-F5344CB8AC3E}">
        <p14:creationId xmlns:p14="http://schemas.microsoft.com/office/powerpoint/2010/main" val="1428852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No </a:t>
            </a:r>
            <a:r>
              <a:rPr lang="it-IT" dirty="0" err="1" smtClean="0"/>
              <a:t>evidence</a:t>
            </a:r>
            <a:r>
              <a:rPr lang="it-IT" dirty="0" smtClean="0"/>
              <a:t> in </a:t>
            </a:r>
            <a:r>
              <a:rPr lang="it-IT" dirty="0" err="1" smtClean="0"/>
              <a:t>literature</a:t>
            </a:r>
            <a:r>
              <a:rPr lang="it-IT" dirty="0" smtClean="0"/>
              <a:t> of </a:t>
            </a:r>
            <a:r>
              <a:rPr lang="it-IT" dirty="0" err="1" smtClean="0"/>
              <a:t>superiority</a:t>
            </a:r>
            <a:r>
              <a:rPr lang="it-IT" dirty="0" smtClean="0"/>
              <a:t> over </a:t>
            </a:r>
            <a:r>
              <a:rPr lang="it-IT" dirty="0" err="1" smtClean="0"/>
              <a:t>MoMa</a:t>
            </a:r>
            <a:r>
              <a:rPr lang="it-IT" dirty="0" smtClean="0"/>
              <a:t>, with some additive </a:t>
            </a:r>
            <a:r>
              <a:rPr lang="it-IT" dirty="0" err="1" smtClean="0"/>
              <a:t>problems</a:t>
            </a:r>
            <a:r>
              <a:rPr lang="it-IT" dirty="0" smtClean="0"/>
              <a:t>:</a:t>
            </a:r>
          </a:p>
          <a:p>
            <a:r>
              <a:rPr lang="it-IT" dirty="0" smtClean="0"/>
              <a:t>-procedure</a:t>
            </a:r>
            <a:r>
              <a:rPr lang="it-IT" baseline="0" dirty="0" smtClean="0"/>
              <a:t> </a:t>
            </a:r>
            <a:r>
              <a:rPr lang="it-IT" baseline="0" dirty="0" err="1" smtClean="0"/>
              <a:t>is</a:t>
            </a:r>
            <a:r>
              <a:rPr lang="it-IT" baseline="0" dirty="0" smtClean="0"/>
              <a:t> more invasive </a:t>
            </a:r>
          </a:p>
          <a:p>
            <a:r>
              <a:rPr lang="it-IT" baseline="0" dirty="0" smtClean="0"/>
              <a:t>-</a:t>
            </a:r>
            <a:r>
              <a:rPr lang="it-IT" baseline="0" dirty="0" err="1" smtClean="0"/>
              <a:t>higher</a:t>
            </a:r>
            <a:r>
              <a:rPr lang="it-IT" baseline="0" dirty="0" smtClean="0"/>
              <a:t> </a:t>
            </a:r>
            <a:r>
              <a:rPr lang="it-IT" baseline="0" dirty="0" err="1" smtClean="0"/>
              <a:t>incidence</a:t>
            </a:r>
            <a:r>
              <a:rPr lang="it-IT" baseline="0" dirty="0" smtClean="0"/>
              <a:t> of </a:t>
            </a:r>
            <a:r>
              <a:rPr lang="it-IT" baseline="0" dirty="0" err="1" smtClean="0"/>
              <a:t>clamping</a:t>
            </a:r>
            <a:r>
              <a:rPr lang="it-IT" baseline="0" dirty="0" smtClean="0"/>
              <a:t> </a:t>
            </a:r>
            <a:r>
              <a:rPr lang="it-IT" baseline="0" dirty="0" err="1" smtClean="0"/>
              <a:t>intolerance</a:t>
            </a:r>
            <a:endParaRPr lang="it-IT" baseline="0" dirty="0" smtClean="0"/>
          </a:p>
          <a:p>
            <a:r>
              <a:rPr lang="it-IT" baseline="0" dirty="0" smtClean="0"/>
              <a:t>-</a:t>
            </a:r>
            <a:r>
              <a:rPr lang="it-IT" baseline="0" dirty="0" err="1" smtClean="0"/>
              <a:t>Silk</a:t>
            </a:r>
            <a:r>
              <a:rPr lang="it-IT" baseline="0" dirty="0" smtClean="0"/>
              <a:t> road </a:t>
            </a:r>
            <a:r>
              <a:rPr lang="it-IT" baseline="0" dirty="0" err="1" smtClean="0"/>
              <a:t>system</a:t>
            </a:r>
            <a:r>
              <a:rPr lang="it-IT" baseline="0" dirty="0" smtClean="0"/>
              <a:t> (</a:t>
            </a:r>
            <a:r>
              <a:rPr lang="it-IT" baseline="0" dirty="0" err="1" smtClean="0"/>
              <a:t>half</a:t>
            </a:r>
            <a:r>
              <a:rPr lang="it-IT" baseline="0" dirty="0" smtClean="0"/>
              <a:t> </a:t>
            </a:r>
            <a:r>
              <a:rPr lang="it-IT" baseline="0" dirty="0" err="1" smtClean="0"/>
              <a:t>surgical</a:t>
            </a:r>
            <a:r>
              <a:rPr lang="it-IT" baseline="0" dirty="0" smtClean="0"/>
              <a:t>/</a:t>
            </a:r>
            <a:r>
              <a:rPr lang="it-IT" baseline="0" dirty="0" err="1" smtClean="0"/>
              <a:t>half</a:t>
            </a:r>
            <a:r>
              <a:rPr lang="it-IT" baseline="0" dirty="0" smtClean="0"/>
              <a:t> </a:t>
            </a:r>
            <a:r>
              <a:rPr lang="it-IT" baseline="0" dirty="0" err="1" smtClean="0"/>
              <a:t>endovascular</a:t>
            </a:r>
            <a:r>
              <a:rPr lang="it-IT" baseline="0" dirty="0" smtClean="0"/>
              <a:t> treatment , </a:t>
            </a:r>
            <a:r>
              <a:rPr lang="it-IT" baseline="0" dirty="0" err="1" smtClean="0"/>
              <a:t>not</a:t>
            </a:r>
            <a:r>
              <a:rPr lang="it-IT" baseline="0" dirty="0" smtClean="0"/>
              <a:t> </a:t>
            </a:r>
            <a:r>
              <a:rPr lang="it-IT" baseline="0" dirty="0" err="1" smtClean="0"/>
              <a:t>enough</a:t>
            </a:r>
            <a:r>
              <a:rPr lang="it-IT" baseline="0" dirty="0" smtClean="0"/>
              <a:t> an </a:t>
            </a:r>
            <a:r>
              <a:rPr lang="it-IT" baseline="0" dirty="0" err="1" smtClean="0"/>
              <a:t>angiographic</a:t>
            </a:r>
            <a:r>
              <a:rPr lang="it-IT" baseline="0" dirty="0" smtClean="0"/>
              <a:t> suite, and </a:t>
            </a:r>
            <a:r>
              <a:rPr lang="it-IT" baseline="0" dirty="0" err="1" smtClean="0"/>
              <a:t>risky</a:t>
            </a:r>
            <a:r>
              <a:rPr lang="it-IT" baseline="0" dirty="0" smtClean="0"/>
              <a:t> </a:t>
            </a:r>
            <a:r>
              <a:rPr lang="it-IT" baseline="0" dirty="0" err="1" smtClean="0"/>
              <a:t>during</a:t>
            </a:r>
            <a:r>
              <a:rPr lang="it-IT" baseline="0" dirty="0" smtClean="0"/>
              <a:t> </a:t>
            </a:r>
            <a:r>
              <a:rPr lang="it-IT" baseline="0" dirty="0" err="1" smtClean="0"/>
              <a:t>catheter</a:t>
            </a:r>
            <a:r>
              <a:rPr lang="it-IT" baseline="0" dirty="0" smtClean="0"/>
              <a:t> </a:t>
            </a:r>
            <a:r>
              <a:rPr lang="it-IT" baseline="0" dirty="0" err="1" smtClean="0"/>
              <a:t>placement</a:t>
            </a:r>
            <a:r>
              <a:rPr lang="it-IT" baseline="0" dirty="0" smtClean="0"/>
              <a:t> </a:t>
            </a:r>
            <a:r>
              <a:rPr lang="it-IT" baseline="0" dirty="0" err="1" smtClean="0"/>
              <a:t>because</a:t>
            </a:r>
            <a:r>
              <a:rPr lang="it-IT" baseline="0" dirty="0" smtClean="0"/>
              <a:t> of </a:t>
            </a:r>
            <a:r>
              <a:rPr lang="it-IT" baseline="0" dirty="0" err="1" smtClean="0"/>
              <a:t>limited</a:t>
            </a:r>
            <a:r>
              <a:rPr lang="it-IT" baseline="0" dirty="0" smtClean="0"/>
              <a:t> room from </a:t>
            </a:r>
            <a:r>
              <a:rPr lang="it-IT" baseline="0" dirty="0" err="1" smtClean="0"/>
              <a:t>access</a:t>
            </a:r>
            <a:r>
              <a:rPr lang="it-IT" baseline="0" dirty="0" smtClean="0"/>
              <a:t> to </a:t>
            </a:r>
            <a:r>
              <a:rPr lang="it-IT" baseline="0" dirty="0" err="1" smtClean="0"/>
              <a:t>carotid</a:t>
            </a:r>
            <a:r>
              <a:rPr lang="it-IT" baseline="0" dirty="0" smtClean="0"/>
              <a:t> </a:t>
            </a:r>
            <a:r>
              <a:rPr lang="it-IT" baseline="0" dirty="0" err="1" smtClean="0"/>
              <a:t>bifurcation</a:t>
            </a:r>
            <a:r>
              <a:rPr lang="it-IT" baseline="0" dirty="0" smtClean="0"/>
              <a:t>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3B5A9A-F46B-A745-8E24-E70590D4DB5B}" type="slidenum">
              <a:rPr lang="it-IT" smtClean="0"/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040124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2771" name="Text Box 3"/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pPr eaLnBrk="1" hangingPunct="1"/>
            <a:endParaRPr lang="it-IT" altLang="it-IT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8948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BE820D-2899-48B4-8BBB-48D8E42F2B5D}" type="slidenum">
              <a:rPr lang="it-IT" smtClean="0"/>
              <a:t>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498089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BE820D-2899-48B4-8BBB-48D8E42F2B5D}" type="slidenum">
              <a:rPr lang="it-IT" smtClean="0"/>
              <a:t>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06726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Il Moma era stato ideato per il trattamento di questo tipo</a:t>
            </a:r>
            <a:r>
              <a:rPr lang="it-IT" baseline="0" dirty="0" smtClean="0"/>
              <a:t> di lesioni</a:t>
            </a:r>
            <a:r>
              <a:rPr lang="mr-IN" baseline="0" dirty="0" smtClean="0"/>
              <a:t>…</a:t>
            </a:r>
            <a:r>
              <a:rPr lang="it-IT" baseline="0" dirty="0" err="1" smtClean="0"/>
              <a:t>perche</a:t>
            </a:r>
            <a:r>
              <a:rPr lang="it-IT" baseline="0" dirty="0" smtClean="0"/>
              <a:t> non trattare anche quelle </a:t>
            </a:r>
            <a:r>
              <a:rPr lang="it-IT" baseline="0" dirty="0" err="1" smtClean="0"/>
              <a:t>piu</a:t>
            </a:r>
            <a:r>
              <a:rPr lang="it-IT" baseline="0" dirty="0" smtClean="0"/>
              <a:t> semplici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BE820D-2899-48B4-8BBB-48D8E42F2B5D}" type="slidenum">
              <a:rPr lang="it-IT" smtClean="0"/>
              <a:t>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814046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BE820D-2899-48B4-8BBB-48D8E42F2B5D}" type="slidenum">
              <a:rPr lang="it-IT" smtClean="0"/>
              <a:t>10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464722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BE820D-2899-48B4-8BBB-48D8E42F2B5D}" type="slidenum">
              <a:rPr lang="it-IT" smtClean="0"/>
              <a:t>11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25206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188D0-B1CF-DB48-8168-D2D02D8D5962}" type="datetimeFigureOut">
              <a:rPr lang="it-IT" smtClean="0"/>
              <a:t>05/09/17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685F3-DB15-6045-AA1A-179C13742BF2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982365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188D0-B1CF-DB48-8168-D2D02D8D5962}" type="datetimeFigureOut">
              <a:rPr lang="it-IT" smtClean="0"/>
              <a:t>05/09/17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685F3-DB15-6045-AA1A-179C13742BF2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79579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188D0-B1CF-DB48-8168-D2D02D8D5962}" type="datetimeFigureOut">
              <a:rPr lang="it-IT" smtClean="0"/>
              <a:t>05/09/17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685F3-DB15-6045-AA1A-179C13742BF2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664982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188D0-B1CF-DB48-8168-D2D02D8D5962}" type="datetimeFigureOut">
              <a:rPr lang="it-IT" smtClean="0"/>
              <a:t>05/09/17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685F3-DB15-6045-AA1A-179C13742BF2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505817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188D0-B1CF-DB48-8168-D2D02D8D5962}" type="datetimeFigureOut">
              <a:rPr lang="it-IT" smtClean="0"/>
              <a:t>05/09/17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685F3-DB15-6045-AA1A-179C13742BF2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938342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188D0-B1CF-DB48-8168-D2D02D8D5962}" type="datetimeFigureOut">
              <a:rPr lang="it-IT" smtClean="0"/>
              <a:t>05/09/17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685F3-DB15-6045-AA1A-179C13742BF2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282924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188D0-B1CF-DB48-8168-D2D02D8D5962}" type="datetimeFigureOut">
              <a:rPr lang="it-IT" smtClean="0"/>
              <a:t>05/09/17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685F3-DB15-6045-AA1A-179C13742BF2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03539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188D0-B1CF-DB48-8168-D2D02D8D5962}" type="datetimeFigureOut">
              <a:rPr lang="it-IT" smtClean="0"/>
              <a:t>05/09/17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685F3-DB15-6045-AA1A-179C13742BF2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573628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188D0-B1CF-DB48-8168-D2D02D8D5962}" type="datetimeFigureOut">
              <a:rPr lang="it-IT" smtClean="0"/>
              <a:t>05/09/17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685F3-DB15-6045-AA1A-179C13742BF2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673017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188D0-B1CF-DB48-8168-D2D02D8D5962}" type="datetimeFigureOut">
              <a:rPr lang="it-IT" smtClean="0"/>
              <a:t>05/09/17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685F3-DB15-6045-AA1A-179C13742BF2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96424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188D0-B1CF-DB48-8168-D2D02D8D5962}" type="datetimeFigureOut">
              <a:rPr lang="it-IT" smtClean="0"/>
              <a:t>05/09/17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685F3-DB15-6045-AA1A-179C13742BF2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878626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4188D0-B1CF-DB48-8168-D2D02D8D5962}" type="datetimeFigureOut">
              <a:rPr lang="it-IT" smtClean="0"/>
              <a:t>05/09/17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6685F3-DB15-6045-AA1A-179C13742BF2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30505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4" Type="http://schemas.openxmlformats.org/officeDocument/2006/relationships/image" Target="../media/image3.png"/><Relationship Id="rId5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43.png"/><Relationship Id="rId5" Type="http://schemas.openxmlformats.org/officeDocument/2006/relationships/image" Target="../media/image44.png"/><Relationship Id="rId6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1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53.png"/><Relationship Id="rId12" Type="http://schemas.openxmlformats.org/officeDocument/2006/relationships/image" Target="../media/image54.png"/><Relationship Id="rId13" Type="http://schemas.microsoft.com/office/2007/relationships/hdphoto" Target="../media/hdphoto3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Relationship Id="rId3" Type="http://schemas.openxmlformats.org/officeDocument/2006/relationships/image" Target="../media/image47.png"/><Relationship Id="rId4" Type="http://schemas.openxmlformats.org/officeDocument/2006/relationships/image" Target="../media/image48.png"/><Relationship Id="rId5" Type="http://schemas.microsoft.com/office/2007/relationships/hdphoto" Target="../media/hdphoto1.wdp"/><Relationship Id="rId6" Type="http://schemas.openxmlformats.org/officeDocument/2006/relationships/image" Target="../media/image49.png"/><Relationship Id="rId7" Type="http://schemas.openxmlformats.org/officeDocument/2006/relationships/image" Target="../media/image50.png"/><Relationship Id="rId8" Type="http://schemas.openxmlformats.org/officeDocument/2006/relationships/image" Target="../media/image51.png"/><Relationship Id="rId9" Type="http://schemas.openxmlformats.org/officeDocument/2006/relationships/image" Target="../media/image52.png"/><Relationship Id="rId10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png"/><Relationship Id="rId3" Type="http://schemas.microsoft.com/office/2007/relationships/hdphoto" Target="../media/hdphoto4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tif"/><Relationship Id="rId4" Type="http://schemas.openxmlformats.org/officeDocument/2006/relationships/image" Target="../media/image58.tif"/><Relationship Id="rId5" Type="http://schemas.openxmlformats.org/officeDocument/2006/relationships/image" Target="../media/image59.tif"/><Relationship Id="rId6" Type="http://schemas.openxmlformats.org/officeDocument/2006/relationships/image" Target="../media/image60.tif"/><Relationship Id="rId7" Type="http://schemas.openxmlformats.org/officeDocument/2006/relationships/image" Target="../media/image61.tif"/><Relationship Id="rId8" Type="http://schemas.openxmlformats.org/officeDocument/2006/relationships/image" Target="../media/image62.t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t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1.png"/><Relationship Id="rId5" Type="http://schemas.openxmlformats.org/officeDocument/2006/relationships/image" Target="../media/image6.jpg"/><Relationship Id="rId6" Type="http://schemas.openxmlformats.org/officeDocument/2006/relationships/image" Target="../media/image7.jpeg"/><Relationship Id="rId7" Type="http://schemas.openxmlformats.org/officeDocument/2006/relationships/image" Target="../media/image8.png"/><Relationship Id="rId8" Type="http://schemas.openxmlformats.org/officeDocument/2006/relationships/image" Target="../media/image9.png"/><Relationship Id="rId9" Type="http://schemas.openxmlformats.org/officeDocument/2006/relationships/image" Target="../media/image10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4" Type="http://schemas.openxmlformats.org/officeDocument/2006/relationships/image" Target="../media/image13.jpg"/><Relationship Id="rId5" Type="http://schemas.openxmlformats.org/officeDocument/2006/relationships/image" Target="../media/image14.jpg"/><Relationship Id="rId6" Type="http://schemas.openxmlformats.org/officeDocument/2006/relationships/image" Target="../media/image15.png"/><Relationship Id="rId7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image" Target="../media/image18.wmf"/><Relationship Id="rId20" Type="http://schemas.openxmlformats.org/officeDocument/2006/relationships/image" Target="../media/image28.png"/><Relationship Id="rId21" Type="http://schemas.openxmlformats.org/officeDocument/2006/relationships/image" Target="../media/image29.jpeg"/><Relationship Id="rId10" Type="http://schemas.openxmlformats.org/officeDocument/2006/relationships/oleObject" Target="../embeddings/oleObject3.bin"/><Relationship Id="rId11" Type="http://schemas.openxmlformats.org/officeDocument/2006/relationships/image" Target="../media/image19.wmf"/><Relationship Id="rId12" Type="http://schemas.openxmlformats.org/officeDocument/2006/relationships/oleObject" Target="../embeddings/oleObject4.bin"/><Relationship Id="rId13" Type="http://schemas.openxmlformats.org/officeDocument/2006/relationships/image" Target="../media/image20.wmf"/><Relationship Id="rId14" Type="http://schemas.openxmlformats.org/officeDocument/2006/relationships/oleObject" Target="../embeddings/oleObject5.bin"/><Relationship Id="rId15" Type="http://schemas.openxmlformats.org/officeDocument/2006/relationships/image" Target="../media/image21.wmf"/><Relationship Id="rId16" Type="http://schemas.openxmlformats.org/officeDocument/2006/relationships/image" Target="../media/image24.png"/><Relationship Id="rId17" Type="http://schemas.openxmlformats.org/officeDocument/2006/relationships/image" Target="../media/image25.png"/><Relationship Id="rId18" Type="http://schemas.openxmlformats.org/officeDocument/2006/relationships/image" Target="../media/image26.png"/><Relationship Id="rId19" Type="http://schemas.openxmlformats.org/officeDocument/2006/relationships/image" Target="../media/image27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7.xml"/><Relationship Id="rId3" Type="http://schemas.openxmlformats.org/officeDocument/2006/relationships/notesSlide" Target="../notesSlides/notesSlide3.xml"/><Relationship Id="rId4" Type="http://schemas.openxmlformats.org/officeDocument/2006/relationships/image" Target="../media/image22.png"/><Relationship Id="rId5" Type="http://schemas.openxmlformats.org/officeDocument/2006/relationships/image" Target="../media/image23.png"/><Relationship Id="rId6" Type="http://schemas.openxmlformats.org/officeDocument/2006/relationships/oleObject" Target="../embeddings/oleObject1.bin"/><Relationship Id="rId7" Type="http://schemas.openxmlformats.org/officeDocument/2006/relationships/image" Target="../media/image17.wmf"/><Relationship Id="rId8" Type="http://schemas.openxmlformats.org/officeDocument/2006/relationships/oleObject" Target="../embeddings/oleObject2.bin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0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jpg"/><Relationship Id="rId7" Type="http://schemas.openxmlformats.org/officeDocument/2006/relationships/image" Target="../media/image35.jpeg"/><Relationship Id="rId8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38.jpeg"/><Relationship Id="rId5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ottotitolo 4"/>
          <p:cNvSpPr>
            <a:spLocks noGrp="1"/>
          </p:cNvSpPr>
          <p:nvPr>
            <p:ph type="subTitle" idx="1"/>
          </p:nvPr>
        </p:nvSpPr>
        <p:spPr>
          <a:xfrm>
            <a:off x="2322556" y="4554304"/>
            <a:ext cx="7546879" cy="675107"/>
          </a:xfrm>
        </p:spPr>
        <p:txBody>
          <a:bodyPr>
            <a:normAutofit/>
          </a:bodyPr>
          <a:lstStyle/>
          <a:p>
            <a:pPr>
              <a:spcBef>
                <a:spcPct val="0"/>
              </a:spcBef>
            </a:pPr>
            <a:r>
              <a:rPr lang="it-IT" sz="3600" dirty="0" smtClean="0">
                <a:latin typeface="Al Bayan Plain" charset="-78"/>
                <a:ea typeface="Al Bayan Plain" charset="-78"/>
              </a:rPr>
              <a:t>A</a:t>
            </a:r>
            <a:r>
              <a:rPr lang="it-IT" sz="3600" dirty="0">
                <a:latin typeface="Al Bayan Plain" charset="-78"/>
                <a:ea typeface="Al Bayan Plain" charset="-78"/>
              </a:rPr>
              <a:t>.</a:t>
            </a:r>
            <a:r>
              <a:rPr lang="it-IT" sz="3600" dirty="0" smtClean="0">
                <a:latin typeface="Al Bayan Plain" charset="-78"/>
                <a:ea typeface="Al Bayan Plain" charset="-78"/>
              </a:rPr>
              <a:t> Lauricella</a:t>
            </a:r>
          </a:p>
          <a:p>
            <a:pPr>
              <a:spcBef>
                <a:spcPct val="0"/>
              </a:spcBef>
            </a:pPr>
            <a:endParaRPr lang="it-IT" sz="1200" dirty="0" smtClean="0">
              <a:latin typeface="Al Bayan Plain" charset="-78"/>
              <a:ea typeface="Al Bayan Plain" charset="-78"/>
            </a:endParaRPr>
          </a:p>
        </p:txBody>
      </p:sp>
      <p:grpSp>
        <p:nvGrpSpPr>
          <p:cNvPr id="16" name="Gruppo 15"/>
          <p:cNvGrpSpPr/>
          <p:nvPr/>
        </p:nvGrpSpPr>
        <p:grpSpPr>
          <a:xfrm>
            <a:off x="10329409" y="5153649"/>
            <a:ext cx="1338010" cy="1321127"/>
            <a:chOff x="4517130" y="2434987"/>
            <a:chExt cx="2690281" cy="2410063"/>
          </a:xfrm>
        </p:grpSpPr>
        <p:pic>
          <p:nvPicPr>
            <p:cNvPr id="17" name="Immagine 1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05737" y="2434987"/>
              <a:ext cx="1913070" cy="2258357"/>
            </a:xfrm>
            <a:prstGeom prst="rect">
              <a:avLst/>
            </a:prstGeom>
          </p:spPr>
        </p:pic>
        <p:sp>
          <p:nvSpPr>
            <p:cNvPr id="18" name="Title 1"/>
            <p:cNvSpPr txBox="1">
              <a:spLocks/>
            </p:cNvSpPr>
            <p:nvPr/>
          </p:nvSpPr>
          <p:spPr>
            <a:xfrm rot="5400000">
              <a:off x="4657240" y="2294879"/>
              <a:ext cx="2410061" cy="2690281"/>
            </a:xfrm>
            <a:prstGeom prst="rect">
              <a:avLst/>
            </a:prstGeom>
          </p:spPr>
          <p:txBody>
            <a:bodyPr anchor="ctr">
              <a:prstTxWarp prst="textCircle">
                <a:avLst>
                  <a:gd name="adj" fmla="val 10884782"/>
                </a:avLst>
              </a:prstTxWarp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b="0" i="0" kern="1200">
                  <a:solidFill>
                    <a:schemeClr val="bg1">
                      <a:lumMod val="50000"/>
                    </a:schemeClr>
                  </a:solidFill>
                  <a:latin typeface="Neris Thin" panose="00000300000000000000" pitchFamily="50" charset="0"/>
                  <a:ea typeface="Gulim" pitchFamily="34" charset="-127"/>
                  <a:cs typeface="+mj-cs"/>
                </a:defRPr>
              </a:lvl1pPr>
            </a:lstStyle>
            <a:p>
              <a:pPr algn="ctr" fontAlgn="auto">
                <a:spcAft>
                  <a:spcPts val="0"/>
                </a:spcAft>
                <a:defRPr/>
              </a:pPr>
              <a:r>
                <a:rPr lang="it-IT" sz="2400" dirty="0">
                  <a:latin typeface="Neris Light" panose="00000400000000000000" pitchFamily="50" charset="0"/>
                </a:rPr>
                <a:t>Azienda Ospedaliero – Universitari a     Modena    Chirurgia Vascolare </a:t>
              </a:r>
              <a:endParaRPr lang="en-US" sz="2400" dirty="0">
                <a:latin typeface="Neris Light" panose="00000400000000000000" pitchFamily="50" charset="0"/>
              </a:endParaRPr>
            </a:p>
          </p:txBody>
        </p:sp>
      </p:grpSp>
      <p:pic>
        <p:nvPicPr>
          <p:cNvPr id="19" name="Immagin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442" y="4998143"/>
            <a:ext cx="1632140" cy="1632140"/>
          </a:xfrm>
          <a:prstGeom prst="rect">
            <a:avLst/>
          </a:prstGeom>
        </p:spPr>
      </p:pic>
      <p:sp>
        <p:nvSpPr>
          <p:cNvPr id="3" name="Rettangolo 2"/>
          <p:cNvSpPr/>
          <p:nvPr/>
        </p:nvSpPr>
        <p:spPr>
          <a:xfrm>
            <a:off x="262285" y="2589026"/>
            <a:ext cx="11667419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200" i="1" dirty="0" smtClean="0">
                <a:solidFill>
                  <a:prstClr val="black"/>
                </a:solidFill>
                <a:latin typeface="Calibri Light" panose="020F0302020204030204"/>
              </a:rPr>
              <a:t>Session 3: </a:t>
            </a:r>
            <a:r>
              <a:rPr lang="it-IT" sz="3200" i="1" dirty="0" err="1" smtClean="0">
                <a:solidFill>
                  <a:prstClr val="black"/>
                </a:solidFill>
                <a:latin typeface="Calibri Light" panose="020F0302020204030204"/>
              </a:rPr>
              <a:t>Italian</a:t>
            </a:r>
            <a:r>
              <a:rPr lang="it-IT" sz="3200" i="1" dirty="0" smtClean="0">
                <a:solidFill>
                  <a:prstClr val="black"/>
                </a:solidFill>
                <a:latin typeface="Calibri Light" panose="020F0302020204030204"/>
              </a:rPr>
              <a:t> </a:t>
            </a:r>
            <a:r>
              <a:rPr lang="it-IT" sz="3200" i="1" dirty="0" err="1" smtClean="0">
                <a:solidFill>
                  <a:prstClr val="black"/>
                </a:solidFill>
                <a:latin typeface="Calibri Light" panose="020F0302020204030204"/>
              </a:rPr>
              <a:t>innovation</a:t>
            </a:r>
            <a:r>
              <a:rPr lang="it-IT" sz="3200" i="1" dirty="0" smtClean="0">
                <a:solidFill>
                  <a:prstClr val="black"/>
                </a:solidFill>
                <a:latin typeface="Calibri Light" panose="020F0302020204030204"/>
              </a:rPr>
              <a:t> </a:t>
            </a:r>
          </a:p>
          <a:p>
            <a:pPr algn="ctr"/>
            <a:endParaRPr lang="it-IT" dirty="0" smtClean="0">
              <a:solidFill>
                <a:prstClr val="black"/>
              </a:solidFill>
              <a:latin typeface="Calibri Light" panose="020F0302020204030204"/>
            </a:endParaRPr>
          </a:p>
          <a:p>
            <a:pPr algn="ctr"/>
            <a:r>
              <a:rPr lang="it-IT" sz="4000" b="1" dirty="0" err="1" smtClean="0">
                <a:solidFill>
                  <a:prstClr val="black"/>
                </a:solidFill>
                <a:latin typeface="Calibri Light" panose="020F0302020204030204"/>
              </a:rPr>
              <a:t>Proximal</a:t>
            </a:r>
            <a:r>
              <a:rPr lang="it-IT" sz="4000" b="1" dirty="0" smtClean="0">
                <a:solidFill>
                  <a:prstClr val="black"/>
                </a:solidFill>
                <a:latin typeface="Calibri Light" panose="020F0302020204030204"/>
              </a:rPr>
              <a:t> </a:t>
            </a:r>
            <a:r>
              <a:rPr lang="it-IT" sz="4000" b="1" dirty="0" err="1">
                <a:solidFill>
                  <a:prstClr val="black"/>
                </a:solidFill>
                <a:latin typeface="Calibri Light" panose="020F0302020204030204"/>
              </a:rPr>
              <a:t>protection</a:t>
            </a:r>
            <a:r>
              <a:rPr lang="it-IT" sz="4000" b="1" dirty="0">
                <a:solidFill>
                  <a:prstClr val="black"/>
                </a:solidFill>
                <a:latin typeface="Calibri Light" panose="020F0302020204030204"/>
              </a:rPr>
              <a:t> </a:t>
            </a:r>
            <a:r>
              <a:rPr lang="it-IT" sz="4000" b="1" dirty="0" err="1" smtClean="0">
                <a:solidFill>
                  <a:prstClr val="black"/>
                </a:solidFill>
                <a:latin typeface="Calibri Light" panose="020F0302020204030204"/>
              </a:rPr>
              <a:t>device</a:t>
            </a:r>
            <a:r>
              <a:rPr lang="it-IT" sz="4000" b="1" dirty="0" smtClean="0">
                <a:solidFill>
                  <a:prstClr val="black"/>
                </a:solidFill>
                <a:latin typeface="Calibri Light" panose="020F0302020204030204"/>
              </a:rPr>
              <a:t>: </a:t>
            </a:r>
            <a:r>
              <a:rPr lang="it-IT" sz="4000" b="1" dirty="0" err="1" smtClean="0">
                <a:solidFill>
                  <a:prstClr val="black"/>
                </a:solidFill>
                <a:latin typeface="Calibri Light" panose="020F0302020204030204"/>
              </a:rPr>
              <a:t>Mo.Ma</a:t>
            </a:r>
            <a:r>
              <a:rPr lang="it-IT" sz="4000" b="1" dirty="0" smtClean="0">
                <a:solidFill>
                  <a:prstClr val="black"/>
                </a:solidFill>
                <a:latin typeface="Calibri Light" panose="020F0302020204030204"/>
              </a:rPr>
              <a:t>. </a:t>
            </a:r>
            <a:endParaRPr lang="it-IT" sz="4000" b="1" dirty="0">
              <a:solidFill>
                <a:prstClr val="black"/>
              </a:solidFill>
              <a:latin typeface="Calibri Light" panose="020F0302020204030204"/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1636890" y="5539900"/>
            <a:ext cx="891821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it-IT" sz="2000" dirty="0" smtClean="0">
                <a:latin typeface="Al Bayan Plain" charset="-78"/>
                <a:ea typeface="Al Bayan Plain" charset="-78"/>
              </a:rPr>
              <a:t>Chirurgia Vascolare, Ospedali di Modena </a:t>
            </a:r>
          </a:p>
          <a:p>
            <a:pPr algn="ctr">
              <a:spcBef>
                <a:spcPct val="0"/>
              </a:spcBef>
            </a:pPr>
            <a:r>
              <a:rPr lang="it-IT" sz="2000" dirty="0" smtClean="0">
                <a:latin typeface="Al Bayan Plain" charset="-78"/>
                <a:ea typeface="Al Bayan Plain" charset="-78"/>
              </a:rPr>
              <a:t>Azienda Ospedaliero - Universitaria </a:t>
            </a:r>
            <a:r>
              <a:rPr lang="it-IT" sz="2000" dirty="0">
                <a:latin typeface="Al Bayan Plain" charset="-78"/>
                <a:ea typeface="Al Bayan Plain" charset="-78"/>
              </a:rPr>
              <a:t>di </a:t>
            </a:r>
            <a:r>
              <a:rPr lang="it-IT" sz="2000" dirty="0" smtClean="0">
                <a:latin typeface="Al Bayan Plain" charset="-78"/>
                <a:ea typeface="Al Bayan Plain" charset="-78"/>
              </a:rPr>
              <a:t>Modena</a:t>
            </a:r>
          </a:p>
          <a:p>
            <a:pPr algn="ctr">
              <a:spcBef>
                <a:spcPct val="0"/>
              </a:spcBef>
            </a:pPr>
            <a:r>
              <a:rPr lang="it-IT" sz="2000" dirty="0" smtClean="0">
                <a:latin typeface="Al Bayan Plain" charset="-78"/>
                <a:ea typeface="Al Bayan Plain" charset="-78"/>
              </a:rPr>
              <a:t>Università </a:t>
            </a:r>
            <a:r>
              <a:rPr lang="it-IT" sz="2000" dirty="0">
                <a:latin typeface="Al Bayan Plain" charset="-78"/>
                <a:ea typeface="Al Bayan Plain" charset="-78"/>
              </a:rPr>
              <a:t>di Modena e Reggio </a:t>
            </a:r>
            <a:r>
              <a:rPr lang="it-IT" sz="2000" dirty="0" smtClean="0">
                <a:latin typeface="Al Bayan Plain" charset="-78"/>
                <a:ea typeface="Al Bayan Plain" charset="-78"/>
              </a:rPr>
              <a:t>Emilia</a:t>
            </a:r>
            <a:endParaRPr lang="it-IT" sz="2000" dirty="0">
              <a:latin typeface="Al Bayan Plain" charset="-78"/>
              <a:ea typeface="Al Bayan Plain" charset="-78"/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381707" y="1470159"/>
            <a:ext cx="448898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400" dirty="0">
                <a:solidFill>
                  <a:schemeClr val="bg1">
                    <a:lumMod val="50000"/>
                  </a:schemeClr>
                </a:solidFill>
                <a:latin typeface="Noteworthy Light" charset="0"/>
                <a:ea typeface="Noteworthy Light" charset="0"/>
                <a:cs typeface="Noteworthy Light" charset="0"/>
              </a:rPr>
              <a:t>5th ACST-2 </a:t>
            </a:r>
            <a:r>
              <a:rPr lang="it-IT" sz="2400" dirty="0" err="1">
                <a:solidFill>
                  <a:schemeClr val="bg1">
                    <a:lumMod val="50000"/>
                  </a:schemeClr>
                </a:solidFill>
                <a:latin typeface="Noteworthy Light" charset="0"/>
                <a:ea typeface="Noteworthy Light" charset="0"/>
                <a:cs typeface="Noteworthy Light" charset="0"/>
              </a:rPr>
              <a:t>Collaborators</a:t>
            </a:r>
            <a:r>
              <a:rPr lang="it-IT" sz="2400" dirty="0">
                <a:solidFill>
                  <a:schemeClr val="bg1">
                    <a:lumMod val="50000"/>
                  </a:schemeClr>
                </a:solidFill>
                <a:latin typeface="Noteworthy Light" charset="0"/>
                <a:ea typeface="Noteworthy Light" charset="0"/>
                <a:cs typeface="Noteworthy Light" charset="0"/>
              </a:rPr>
              <a:t>’ Meeting </a:t>
            </a:r>
          </a:p>
          <a:p>
            <a:pPr algn="ctr"/>
            <a:r>
              <a:rPr lang="it-IT" dirty="0" smtClean="0">
                <a:solidFill>
                  <a:schemeClr val="bg1">
                    <a:lumMod val="50000"/>
                  </a:schemeClr>
                </a:solidFill>
                <a:latin typeface="Noteworthy Light" charset="0"/>
                <a:ea typeface="Noteworthy Light" charset="0"/>
                <a:cs typeface="Noteworthy Light" charset="0"/>
              </a:rPr>
              <a:t>5th </a:t>
            </a:r>
            <a:r>
              <a:rPr lang="it-IT" dirty="0" err="1">
                <a:solidFill>
                  <a:schemeClr val="bg1">
                    <a:lumMod val="50000"/>
                  </a:schemeClr>
                </a:solidFill>
                <a:latin typeface="Noteworthy Light" charset="0"/>
                <a:ea typeface="Noteworthy Light" charset="0"/>
                <a:cs typeface="Noteworthy Light" charset="0"/>
              </a:rPr>
              <a:t>September</a:t>
            </a:r>
            <a:r>
              <a:rPr lang="it-IT" dirty="0">
                <a:solidFill>
                  <a:schemeClr val="bg1">
                    <a:lumMod val="50000"/>
                  </a:schemeClr>
                </a:solidFill>
                <a:latin typeface="Noteworthy Light" charset="0"/>
                <a:ea typeface="Noteworthy Light" charset="0"/>
                <a:cs typeface="Noteworthy Light" charset="0"/>
              </a:rPr>
              <a:t> 2017 </a:t>
            </a:r>
            <a:r>
              <a:rPr lang="it-IT" sz="2400" i="1" dirty="0" smtClean="0">
                <a:solidFill>
                  <a:schemeClr val="bg2">
                    <a:lumMod val="50000"/>
                  </a:schemeClr>
                </a:solidFill>
                <a:latin typeface="Noteworthy Light" charset="0"/>
                <a:ea typeface="Noteworthy Light" charset="0"/>
                <a:cs typeface="Noteworthy Light" charset="0"/>
              </a:rPr>
              <a:t>Oxford</a:t>
            </a:r>
            <a:endParaRPr lang="it-IT" i="1" dirty="0">
              <a:solidFill>
                <a:schemeClr val="bg2">
                  <a:lumMod val="50000"/>
                </a:schemeClr>
              </a:solidFill>
              <a:latin typeface="Noteworthy Light" charset="0"/>
              <a:ea typeface="Noteworthy Light" charset="0"/>
              <a:cs typeface="Noteworthy Light" charset="0"/>
            </a:endParaRP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0113" y="-961481"/>
            <a:ext cx="7201887" cy="3883858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707" y="468463"/>
            <a:ext cx="4451828" cy="922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6003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olo 1"/>
          <p:cNvSpPr txBox="1">
            <a:spLocks/>
          </p:cNvSpPr>
          <p:nvPr/>
        </p:nvSpPr>
        <p:spPr>
          <a:xfrm>
            <a:off x="477830" y="420612"/>
            <a:ext cx="9514598" cy="8955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4000" dirty="0" smtClean="0"/>
              <a:t>EPD: </a:t>
            </a:r>
            <a:r>
              <a:rPr lang="it-IT" sz="4000" dirty="0" err="1" smtClean="0"/>
              <a:t>why</a:t>
            </a:r>
            <a:r>
              <a:rPr lang="it-IT" sz="4000" dirty="0" smtClean="0"/>
              <a:t> </a:t>
            </a:r>
            <a:r>
              <a:rPr lang="it-IT" sz="4000" dirty="0" err="1" smtClean="0"/>
              <a:t>should</a:t>
            </a:r>
            <a:r>
              <a:rPr lang="it-IT" sz="4000" dirty="0" smtClean="0"/>
              <a:t> I </a:t>
            </a:r>
            <a:r>
              <a:rPr lang="it-IT" sz="4000" dirty="0" err="1" smtClean="0"/>
              <a:t>prefer</a:t>
            </a:r>
            <a:r>
              <a:rPr lang="it-IT" sz="4000" dirty="0" smtClean="0"/>
              <a:t> </a:t>
            </a:r>
            <a:r>
              <a:rPr lang="it-IT" sz="4000" dirty="0" err="1" smtClean="0"/>
              <a:t>Mo.Ma</a:t>
            </a:r>
            <a:r>
              <a:rPr lang="it-IT" sz="4000" dirty="0"/>
              <a:t>?</a:t>
            </a:r>
            <a:endParaRPr lang="it-IT" sz="3500" dirty="0"/>
          </a:p>
        </p:txBody>
      </p:sp>
      <p:sp>
        <p:nvSpPr>
          <p:cNvPr id="6" name="Ovale 5"/>
          <p:cNvSpPr/>
          <p:nvPr/>
        </p:nvSpPr>
        <p:spPr>
          <a:xfrm>
            <a:off x="10681797" y="252587"/>
            <a:ext cx="1230844" cy="123164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rgbClr val="002060"/>
            </a:solidFill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7200" b="1" smtClean="0">
                <a:effectLst>
                  <a:outerShdw blurRad="50800" dist="76200" dir="2700000" algn="tl" rotWithShape="0">
                    <a:prstClr val="black">
                      <a:alpha val="40000"/>
                    </a:prstClr>
                  </a:outerShdw>
                </a:effectLst>
              </a:rPr>
              <a:t>4</a:t>
            </a:r>
            <a:endParaRPr lang="it-IT" sz="7200" b="1" dirty="0">
              <a:effectLst>
                <a:outerShdw blurRad="50800" dist="762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2427316" y="5847308"/>
            <a:ext cx="94853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r-IN" i="1" dirty="0" smtClean="0">
                <a:latin typeface="+mj-lt"/>
              </a:rPr>
              <a:t>…</a:t>
            </a:r>
            <a:r>
              <a:rPr lang="it-IT" i="1" dirty="0" smtClean="0">
                <a:latin typeface="+mj-lt"/>
              </a:rPr>
              <a:t>.in </a:t>
            </a:r>
            <a:r>
              <a:rPr lang="it-IT" i="1" dirty="0" err="1">
                <a:latin typeface="+mj-lt"/>
              </a:rPr>
              <a:t>patients</a:t>
            </a:r>
            <a:r>
              <a:rPr lang="it-IT" i="1" dirty="0">
                <a:latin typeface="+mj-lt"/>
              </a:rPr>
              <a:t> with high-</a:t>
            </a:r>
            <a:r>
              <a:rPr lang="it-IT" i="1" dirty="0" err="1">
                <a:latin typeface="+mj-lt"/>
              </a:rPr>
              <a:t>risk</a:t>
            </a:r>
            <a:r>
              <a:rPr lang="it-IT" i="1" dirty="0">
                <a:latin typeface="+mj-lt"/>
              </a:rPr>
              <a:t>, </a:t>
            </a:r>
            <a:r>
              <a:rPr lang="it-IT" i="1" dirty="0" err="1">
                <a:latin typeface="+mj-lt"/>
              </a:rPr>
              <a:t>lipid-rich</a:t>
            </a:r>
            <a:r>
              <a:rPr lang="it-IT" i="1" dirty="0">
                <a:latin typeface="+mj-lt"/>
              </a:rPr>
              <a:t> </a:t>
            </a:r>
            <a:r>
              <a:rPr lang="it-IT" i="1" dirty="0" err="1">
                <a:latin typeface="+mj-lt"/>
              </a:rPr>
              <a:t>plaque</a:t>
            </a:r>
            <a:r>
              <a:rPr lang="it-IT" i="1" dirty="0">
                <a:latin typeface="+mj-lt"/>
              </a:rPr>
              <a:t> </a:t>
            </a:r>
            <a:r>
              <a:rPr lang="it-IT" i="1" dirty="0" err="1">
                <a:latin typeface="+mj-lt"/>
              </a:rPr>
              <a:t>undergoing</a:t>
            </a:r>
            <a:r>
              <a:rPr lang="it-IT" i="1" dirty="0">
                <a:latin typeface="+mj-lt"/>
              </a:rPr>
              <a:t> CAS, MO.MA led to </a:t>
            </a:r>
            <a:r>
              <a:rPr lang="it-IT" i="1" dirty="0" err="1">
                <a:latin typeface="+mj-lt"/>
              </a:rPr>
              <a:t>significantly</a:t>
            </a:r>
            <a:r>
              <a:rPr lang="it-IT" i="1" dirty="0">
                <a:latin typeface="+mj-lt"/>
              </a:rPr>
              <a:t> </a:t>
            </a:r>
            <a:r>
              <a:rPr lang="it-IT" i="1" dirty="0" err="1">
                <a:latin typeface="+mj-lt"/>
              </a:rPr>
              <a:t>lower</a:t>
            </a:r>
            <a:r>
              <a:rPr lang="it-IT" i="1" dirty="0">
                <a:latin typeface="+mj-lt"/>
              </a:rPr>
              <a:t> </a:t>
            </a:r>
            <a:r>
              <a:rPr lang="it-IT" i="1" dirty="0" err="1">
                <a:latin typeface="+mj-lt"/>
              </a:rPr>
              <a:t>microembolization</a:t>
            </a:r>
            <a:r>
              <a:rPr lang="it-IT" i="1" dirty="0">
                <a:latin typeface="+mj-lt"/>
              </a:rPr>
              <a:t> </a:t>
            </a:r>
            <a:r>
              <a:rPr lang="it-IT" i="1" dirty="0" err="1">
                <a:latin typeface="+mj-lt"/>
              </a:rPr>
              <a:t>as</a:t>
            </a:r>
            <a:r>
              <a:rPr lang="it-IT" i="1" dirty="0">
                <a:latin typeface="+mj-lt"/>
              </a:rPr>
              <a:t> </a:t>
            </a:r>
            <a:r>
              <a:rPr lang="it-IT" i="1" dirty="0" err="1">
                <a:latin typeface="+mj-lt"/>
              </a:rPr>
              <a:t>assessed</a:t>
            </a:r>
            <a:r>
              <a:rPr lang="it-IT" i="1" dirty="0">
                <a:latin typeface="+mj-lt"/>
              </a:rPr>
              <a:t> by </a:t>
            </a:r>
            <a:r>
              <a:rPr lang="it-IT" i="1" dirty="0" err="1">
                <a:latin typeface="+mj-lt"/>
              </a:rPr>
              <a:t>using</a:t>
            </a:r>
            <a:r>
              <a:rPr lang="it-IT" i="1" dirty="0">
                <a:latin typeface="+mj-lt"/>
              </a:rPr>
              <a:t> </a:t>
            </a:r>
            <a:r>
              <a:rPr lang="it-IT" i="1" dirty="0" err="1" smtClean="0">
                <a:latin typeface="+mj-lt"/>
              </a:rPr>
              <a:t>microembolic</a:t>
            </a:r>
            <a:r>
              <a:rPr lang="it-IT" i="1" dirty="0" smtClean="0">
                <a:latin typeface="+mj-lt"/>
              </a:rPr>
              <a:t> </a:t>
            </a:r>
            <a:r>
              <a:rPr lang="it-IT" i="1" dirty="0" err="1" smtClean="0">
                <a:latin typeface="+mj-lt"/>
              </a:rPr>
              <a:t>signals</a:t>
            </a:r>
            <a:r>
              <a:rPr lang="it-IT" i="1" dirty="0" smtClean="0">
                <a:latin typeface="+mj-lt"/>
              </a:rPr>
              <a:t> </a:t>
            </a:r>
            <a:r>
              <a:rPr lang="it-IT" i="1" dirty="0" err="1" smtClean="0">
                <a:latin typeface="+mj-lt"/>
              </a:rPr>
              <a:t>counts</a:t>
            </a:r>
            <a:endParaRPr lang="it-IT" dirty="0"/>
          </a:p>
        </p:txBody>
      </p:sp>
      <p:sp>
        <p:nvSpPr>
          <p:cNvPr id="4" name="CasellaDiTesto 3"/>
          <p:cNvSpPr txBox="1"/>
          <p:nvPr/>
        </p:nvSpPr>
        <p:spPr>
          <a:xfrm rot="21243494">
            <a:off x="526399" y="1742231"/>
            <a:ext cx="5047035" cy="120032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sz="2400" dirty="0" err="1"/>
              <a:t>both</a:t>
            </a:r>
            <a:r>
              <a:rPr lang="it-IT" sz="2400" dirty="0"/>
              <a:t> </a:t>
            </a:r>
            <a:r>
              <a:rPr lang="it-IT" sz="2400" dirty="0" err="1"/>
              <a:t>worldwide</a:t>
            </a:r>
            <a:r>
              <a:rPr lang="it-IT" sz="2400" dirty="0"/>
              <a:t> </a:t>
            </a:r>
            <a:r>
              <a:rPr lang="it-IT" sz="2400" dirty="0" err="1"/>
              <a:t>experience</a:t>
            </a:r>
            <a:r>
              <a:rPr lang="it-IT" sz="2400" dirty="0"/>
              <a:t> </a:t>
            </a:r>
            <a:r>
              <a:rPr lang="it-IT" sz="2400" dirty="0" err="1" smtClean="0"/>
              <a:t>reported</a:t>
            </a:r>
            <a:r>
              <a:rPr lang="it-IT" sz="2400" dirty="0" smtClean="0"/>
              <a:t> and </a:t>
            </a:r>
            <a:r>
              <a:rPr lang="it-IT" sz="2400" dirty="0" err="1" smtClean="0"/>
              <a:t>scientific</a:t>
            </a:r>
            <a:r>
              <a:rPr lang="it-IT" sz="2400" dirty="0" smtClean="0"/>
              <a:t> </a:t>
            </a:r>
            <a:r>
              <a:rPr lang="it-IT" sz="2400" dirty="0" err="1"/>
              <a:t>literature</a:t>
            </a:r>
            <a:r>
              <a:rPr lang="it-IT" sz="2400" dirty="0"/>
              <a:t>, </a:t>
            </a:r>
            <a:endParaRPr lang="it-IT" sz="2400" dirty="0" smtClean="0"/>
          </a:p>
          <a:p>
            <a:pPr algn="ctr"/>
            <a:r>
              <a:rPr lang="it-IT" sz="2400" dirty="0" smtClean="0"/>
              <a:t>are </a:t>
            </a:r>
            <a:r>
              <a:rPr lang="it-IT" sz="2400" dirty="0"/>
              <a:t>in </a:t>
            </a:r>
            <a:r>
              <a:rPr lang="it-IT" sz="2400" dirty="0" err="1"/>
              <a:t>favour</a:t>
            </a:r>
            <a:r>
              <a:rPr lang="it-IT" sz="2400" dirty="0"/>
              <a:t> of </a:t>
            </a:r>
            <a:r>
              <a:rPr lang="it-IT" sz="2400" dirty="0" err="1"/>
              <a:t>MoMa</a:t>
            </a:r>
            <a:endParaRPr lang="it-IT" sz="2400" dirty="0"/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331" y="3595137"/>
            <a:ext cx="6076142" cy="1667961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3225339" y="3225805"/>
            <a:ext cx="34966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/>
              <a:t>J</a:t>
            </a:r>
            <a:r>
              <a:rPr lang="it-IT" dirty="0"/>
              <a:t> </a:t>
            </a:r>
            <a:r>
              <a:rPr lang="it-IT" dirty="0" err="1"/>
              <a:t>Am</a:t>
            </a:r>
            <a:r>
              <a:rPr lang="it-IT" dirty="0"/>
              <a:t> </a:t>
            </a:r>
            <a:r>
              <a:rPr lang="it-IT" dirty="0" err="1"/>
              <a:t>Coll</a:t>
            </a:r>
            <a:r>
              <a:rPr lang="it-IT" dirty="0"/>
              <a:t> </a:t>
            </a:r>
            <a:r>
              <a:rPr lang="it-IT" dirty="0" err="1"/>
              <a:t>Cardiol</a:t>
            </a:r>
            <a:r>
              <a:rPr lang="it-IT" dirty="0"/>
              <a:t> 2011;58:1656–63 </a:t>
            </a:r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6512" y="1798914"/>
            <a:ext cx="5126129" cy="3712095"/>
          </a:xfrm>
          <a:prstGeom prst="rect">
            <a:avLst/>
          </a:prstGeom>
        </p:spPr>
      </p:pic>
      <p:sp>
        <p:nvSpPr>
          <p:cNvPr id="8" name="CasellaDiTesto 7"/>
          <p:cNvSpPr txBox="1"/>
          <p:nvPr/>
        </p:nvSpPr>
        <p:spPr>
          <a:xfrm>
            <a:off x="856331" y="5662300"/>
            <a:ext cx="18133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err="1" smtClean="0">
                <a:latin typeface="Lucida Handwriting" charset="0"/>
                <a:ea typeface="Lucida Handwriting" charset="0"/>
                <a:cs typeface="Lucida Handwriting" charset="0"/>
              </a:rPr>
              <a:t>Conclusions</a:t>
            </a:r>
            <a:r>
              <a:rPr lang="it-IT" b="1" dirty="0" smtClean="0">
                <a:latin typeface="Lucida Handwriting" charset="0"/>
                <a:ea typeface="Lucida Handwriting" charset="0"/>
                <a:cs typeface="Lucida Handwriting" charset="0"/>
              </a:rPr>
              <a:t>:</a:t>
            </a:r>
            <a:endParaRPr lang="it-IT" b="1" dirty="0">
              <a:latin typeface="Lucida Handwriting" charset="0"/>
              <a:ea typeface="Lucida Handwriting" charset="0"/>
              <a:cs typeface="Lucida Handwriting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0998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olo 1"/>
          <p:cNvSpPr txBox="1">
            <a:spLocks/>
          </p:cNvSpPr>
          <p:nvPr/>
        </p:nvSpPr>
        <p:spPr>
          <a:xfrm>
            <a:off x="477830" y="420612"/>
            <a:ext cx="9514598" cy="8955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4000" dirty="0" smtClean="0"/>
              <a:t>EPD: </a:t>
            </a:r>
            <a:r>
              <a:rPr lang="it-IT" sz="4000" dirty="0" err="1" smtClean="0"/>
              <a:t>why</a:t>
            </a:r>
            <a:r>
              <a:rPr lang="it-IT" sz="4000" dirty="0" smtClean="0"/>
              <a:t> </a:t>
            </a:r>
            <a:r>
              <a:rPr lang="it-IT" sz="4000" dirty="0" err="1" smtClean="0"/>
              <a:t>should</a:t>
            </a:r>
            <a:r>
              <a:rPr lang="it-IT" sz="4000" dirty="0" smtClean="0"/>
              <a:t> I </a:t>
            </a:r>
            <a:r>
              <a:rPr lang="it-IT" sz="4000" dirty="0" err="1" smtClean="0"/>
              <a:t>prefer</a:t>
            </a:r>
            <a:r>
              <a:rPr lang="it-IT" sz="4000" dirty="0" smtClean="0"/>
              <a:t> </a:t>
            </a:r>
            <a:r>
              <a:rPr lang="it-IT" sz="4000" dirty="0" err="1" smtClean="0"/>
              <a:t>Mo.Ma</a:t>
            </a:r>
            <a:r>
              <a:rPr lang="it-IT" sz="4000" dirty="0"/>
              <a:t>?</a:t>
            </a:r>
            <a:endParaRPr lang="it-IT" sz="3500" dirty="0"/>
          </a:p>
        </p:txBody>
      </p:sp>
      <p:sp>
        <p:nvSpPr>
          <p:cNvPr id="3" name="CasellaDiTesto 2"/>
          <p:cNvSpPr txBox="1"/>
          <p:nvPr/>
        </p:nvSpPr>
        <p:spPr>
          <a:xfrm>
            <a:off x="5903218" y="5656966"/>
            <a:ext cx="60094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r-IN" i="1" dirty="0" smtClean="0">
                <a:latin typeface="+mj-lt"/>
              </a:rPr>
              <a:t>…</a:t>
            </a:r>
            <a:r>
              <a:rPr lang="it-IT" i="1" dirty="0">
                <a:latin typeface="+mj-lt"/>
              </a:rPr>
              <a:t>In </a:t>
            </a:r>
            <a:r>
              <a:rPr lang="it-IT" i="1" dirty="0" err="1">
                <a:latin typeface="+mj-lt"/>
              </a:rPr>
              <a:t>this</a:t>
            </a:r>
            <a:r>
              <a:rPr lang="it-IT" i="1" dirty="0">
                <a:latin typeface="+mj-lt"/>
              </a:rPr>
              <a:t> </a:t>
            </a:r>
            <a:r>
              <a:rPr lang="it-IT" i="1" dirty="0" err="1">
                <a:latin typeface="+mj-lt"/>
              </a:rPr>
              <a:t>randomized</a:t>
            </a:r>
            <a:r>
              <a:rPr lang="it-IT" i="1" dirty="0">
                <a:latin typeface="+mj-lt"/>
              </a:rPr>
              <a:t> trial of </a:t>
            </a:r>
            <a:r>
              <a:rPr lang="it-IT" i="1" dirty="0" err="1">
                <a:latin typeface="+mj-lt"/>
              </a:rPr>
              <a:t>patients</a:t>
            </a:r>
            <a:r>
              <a:rPr lang="it-IT" i="1" dirty="0">
                <a:latin typeface="+mj-lt"/>
              </a:rPr>
              <a:t> </a:t>
            </a:r>
            <a:r>
              <a:rPr lang="it-IT" i="1" dirty="0" err="1">
                <a:latin typeface="+mj-lt"/>
              </a:rPr>
              <a:t>undergoing</a:t>
            </a:r>
            <a:r>
              <a:rPr lang="it-IT" i="1" dirty="0">
                <a:latin typeface="+mj-lt"/>
              </a:rPr>
              <a:t> CAS, </a:t>
            </a:r>
            <a:endParaRPr lang="it-IT" i="1" dirty="0" smtClean="0">
              <a:latin typeface="+mj-lt"/>
            </a:endParaRPr>
          </a:p>
          <a:p>
            <a:r>
              <a:rPr lang="it-IT" i="1" dirty="0" err="1" smtClean="0">
                <a:latin typeface="+mj-lt"/>
              </a:rPr>
              <a:t>proximal</a:t>
            </a:r>
            <a:r>
              <a:rPr lang="it-IT" i="1" dirty="0" smtClean="0">
                <a:latin typeface="+mj-lt"/>
              </a:rPr>
              <a:t> </a:t>
            </a:r>
            <a:r>
              <a:rPr lang="it-IT" i="1" dirty="0">
                <a:latin typeface="+mj-lt"/>
              </a:rPr>
              <a:t>balloon </a:t>
            </a:r>
            <a:r>
              <a:rPr lang="it-IT" i="1" dirty="0" err="1">
                <a:latin typeface="+mj-lt"/>
              </a:rPr>
              <a:t>occlusion</a:t>
            </a:r>
            <a:r>
              <a:rPr lang="it-IT" i="1" dirty="0">
                <a:latin typeface="+mj-lt"/>
              </a:rPr>
              <a:t> </a:t>
            </a:r>
            <a:r>
              <a:rPr lang="it-IT" i="1" dirty="0" err="1">
                <a:latin typeface="+mj-lt"/>
              </a:rPr>
              <a:t>as</a:t>
            </a:r>
            <a:r>
              <a:rPr lang="it-IT" i="1" dirty="0">
                <a:latin typeface="+mj-lt"/>
              </a:rPr>
              <a:t> </a:t>
            </a:r>
            <a:r>
              <a:rPr lang="it-IT" i="1" dirty="0" err="1">
                <a:latin typeface="+mj-lt"/>
              </a:rPr>
              <a:t>compared</a:t>
            </a:r>
            <a:r>
              <a:rPr lang="it-IT" i="1" dirty="0">
                <a:latin typeface="+mj-lt"/>
              </a:rPr>
              <a:t> with </a:t>
            </a:r>
            <a:r>
              <a:rPr lang="it-IT" i="1" dirty="0" err="1">
                <a:latin typeface="+mj-lt"/>
              </a:rPr>
              <a:t>filter</a:t>
            </a:r>
            <a:r>
              <a:rPr lang="it-IT" i="1" dirty="0">
                <a:latin typeface="+mj-lt"/>
              </a:rPr>
              <a:t> </a:t>
            </a:r>
            <a:r>
              <a:rPr lang="it-IT" i="1" dirty="0" err="1" smtClean="0">
                <a:latin typeface="+mj-lt"/>
              </a:rPr>
              <a:t>protection</a:t>
            </a:r>
            <a:r>
              <a:rPr lang="it-IT" i="1" dirty="0" smtClean="0">
                <a:latin typeface="+mj-lt"/>
              </a:rPr>
              <a:t> </a:t>
            </a:r>
            <a:r>
              <a:rPr lang="it-IT" b="1" i="1" dirty="0" err="1">
                <a:latin typeface="+mj-lt"/>
              </a:rPr>
              <a:t>significantly</a:t>
            </a:r>
            <a:r>
              <a:rPr lang="it-IT" b="1" i="1" dirty="0">
                <a:latin typeface="+mj-lt"/>
              </a:rPr>
              <a:t> </a:t>
            </a:r>
            <a:r>
              <a:rPr lang="it-IT" b="1" i="1" dirty="0" err="1">
                <a:latin typeface="+mj-lt"/>
              </a:rPr>
              <a:t>reduced</a:t>
            </a:r>
            <a:r>
              <a:rPr lang="it-IT" b="1" i="1" dirty="0">
                <a:latin typeface="+mj-lt"/>
              </a:rPr>
              <a:t> </a:t>
            </a:r>
            <a:r>
              <a:rPr lang="it-IT" i="1" dirty="0">
                <a:latin typeface="+mj-lt"/>
              </a:rPr>
              <a:t>the </a:t>
            </a:r>
            <a:r>
              <a:rPr lang="it-IT" i="1" dirty="0" err="1">
                <a:latin typeface="+mj-lt"/>
              </a:rPr>
              <a:t>embolic</a:t>
            </a:r>
            <a:r>
              <a:rPr lang="it-IT" i="1" dirty="0">
                <a:latin typeface="+mj-lt"/>
              </a:rPr>
              <a:t> </a:t>
            </a:r>
            <a:r>
              <a:rPr lang="it-IT" i="1" dirty="0" err="1">
                <a:latin typeface="+mj-lt"/>
              </a:rPr>
              <a:t>load</a:t>
            </a:r>
            <a:r>
              <a:rPr lang="it-IT" i="1" dirty="0">
                <a:latin typeface="+mj-lt"/>
              </a:rPr>
              <a:t> to the </a:t>
            </a:r>
            <a:r>
              <a:rPr lang="it-IT" i="1" dirty="0" smtClean="0">
                <a:latin typeface="+mj-lt"/>
              </a:rPr>
              <a:t>brain</a:t>
            </a:r>
            <a:endParaRPr lang="it-IT" i="1" dirty="0"/>
          </a:p>
        </p:txBody>
      </p:sp>
      <p:sp>
        <p:nvSpPr>
          <p:cNvPr id="11" name="CasellaDiTesto 10"/>
          <p:cNvSpPr txBox="1"/>
          <p:nvPr/>
        </p:nvSpPr>
        <p:spPr>
          <a:xfrm>
            <a:off x="6211576" y="5332238"/>
            <a:ext cx="18133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err="1" smtClean="0">
                <a:latin typeface="Lucida Handwriting" charset="0"/>
                <a:ea typeface="Lucida Handwriting" charset="0"/>
                <a:cs typeface="Lucida Handwriting" charset="0"/>
              </a:rPr>
              <a:t>Conclusions</a:t>
            </a:r>
            <a:r>
              <a:rPr lang="it-IT" b="1" dirty="0" smtClean="0">
                <a:latin typeface="Lucida Handwriting" charset="0"/>
                <a:ea typeface="Lucida Handwriting" charset="0"/>
                <a:cs typeface="Lucida Handwriting" charset="0"/>
              </a:rPr>
              <a:t>:</a:t>
            </a:r>
            <a:endParaRPr lang="it-IT" b="1" dirty="0">
              <a:latin typeface="Lucida Handwriting" charset="0"/>
              <a:ea typeface="Lucida Handwriting" charset="0"/>
              <a:cs typeface="Lucida Handwriting" charset="0"/>
            </a:endParaRPr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830" y="1484227"/>
            <a:ext cx="5156874" cy="1807787"/>
          </a:xfrm>
          <a:prstGeom prst="rect">
            <a:avLst/>
          </a:prstGeom>
        </p:spPr>
      </p:pic>
      <p:sp>
        <p:nvSpPr>
          <p:cNvPr id="9" name="CasellaDiTesto 8"/>
          <p:cNvSpPr txBox="1"/>
          <p:nvPr/>
        </p:nvSpPr>
        <p:spPr>
          <a:xfrm>
            <a:off x="2307959" y="3257314"/>
            <a:ext cx="33267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J Am </a:t>
            </a:r>
            <a:r>
              <a:rPr lang="de-DE" dirty="0" err="1"/>
              <a:t>Coll</a:t>
            </a:r>
            <a:r>
              <a:rPr lang="de-DE" dirty="0"/>
              <a:t> </a:t>
            </a:r>
            <a:r>
              <a:rPr lang="de-DE" dirty="0" err="1"/>
              <a:t>Cardiol</a:t>
            </a:r>
            <a:r>
              <a:rPr lang="de-DE" dirty="0"/>
              <a:t> </a:t>
            </a:r>
            <a:r>
              <a:rPr lang="de-DE" dirty="0" smtClean="0"/>
              <a:t>2012;59:1383–9</a:t>
            </a:r>
            <a:endParaRPr lang="it-IT" dirty="0"/>
          </a:p>
        </p:txBody>
      </p:sp>
      <p:pic>
        <p:nvPicPr>
          <p:cNvPr id="12" name="Immagine 1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585"/>
          <a:stretch/>
        </p:blipFill>
        <p:spPr>
          <a:xfrm>
            <a:off x="6499144" y="1408430"/>
            <a:ext cx="4673600" cy="3302000"/>
          </a:xfrm>
          <a:prstGeom prst="rect">
            <a:avLst/>
          </a:prstGeom>
        </p:spPr>
      </p:pic>
      <p:pic>
        <p:nvPicPr>
          <p:cNvPr id="14" name="Immagine 1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47" t="85735" b="2334"/>
          <a:stretch/>
        </p:blipFill>
        <p:spPr>
          <a:xfrm>
            <a:off x="7698517" y="4691768"/>
            <a:ext cx="3844175" cy="466667"/>
          </a:xfrm>
          <a:prstGeom prst="rect">
            <a:avLst/>
          </a:prstGeom>
        </p:spPr>
      </p:pic>
      <p:sp>
        <p:nvSpPr>
          <p:cNvPr id="6" name="Ovale 5"/>
          <p:cNvSpPr/>
          <p:nvPr/>
        </p:nvSpPr>
        <p:spPr>
          <a:xfrm>
            <a:off x="10681797" y="252587"/>
            <a:ext cx="1230844" cy="123164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rgbClr val="002060"/>
            </a:solidFill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7200" b="1" smtClean="0">
                <a:effectLst>
                  <a:outerShdw blurRad="50800" dist="76200" dir="2700000" algn="tl" rotWithShape="0">
                    <a:prstClr val="black">
                      <a:alpha val="40000"/>
                    </a:prstClr>
                  </a:outerShdw>
                </a:effectLst>
              </a:rPr>
              <a:t>4</a:t>
            </a:r>
            <a:endParaRPr lang="it-IT" sz="7200" b="1" dirty="0">
              <a:effectLst>
                <a:outerShdw blurRad="50800" dist="762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13" name="Immagin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894" y="3947286"/>
            <a:ext cx="2389272" cy="2422293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15" name="Immagin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4680" y="3947287"/>
            <a:ext cx="2480024" cy="2422293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401472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" name="Gruppo 68"/>
          <p:cNvGrpSpPr/>
          <p:nvPr/>
        </p:nvGrpSpPr>
        <p:grpSpPr>
          <a:xfrm>
            <a:off x="114209" y="6413765"/>
            <a:ext cx="11537774" cy="22860"/>
            <a:chOff x="535515" y="2781137"/>
            <a:chExt cx="19143827" cy="210425"/>
          </a:xfrm>
        </p:grpSpPr>
        <p:sp>
          <p:nvSpPr>
            <p:cNvPr id="70" name="Rectangle 3"/>
            <p:cNvSpPr>
              <a:spLocks/>
            </p:cNvSpPr>
            <p:nvPr/>
          </p:nvSpPr>
          <p:spPr bwMode="auto">
            <a:xfrm>
              <a:off x="535515" y="2781137"/>
              <a:ext cx="6779685" cy="210425"/>
            </a:xfrm>
            <a:prstGeom prst="rect">
              <a:avLst/>
            </a:prstGeom>
            <a:solidFill>
              <a:srgbClr val="C00000"/>
            </a:solidFill>
            <a:ln w="25400" cap="flat">
              <a:solidFill>
                <a:srgbClr val="C00000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 sz="900"/>
            </a:p>
          </p:txBody>
        </p:sp>
        <p:sp>
          <p:nvSpPr>
            <p:cNvPr id="71" name="Rectangle 4"/>
            <p:cNvSpPr>
              <a:spLocks/>
            </p:cNvSpPr>
            <p:nvPr/>
          </p:nvSpPr>
          <p:spPr bwMode="auto">
            <a:xfrm>
              <a:off x="7315200" y="2781137"/>
              <a:ext cx="5584458" cy="210425"/>
            </a:xfrm>
            <a:prstGeom prst="rect">
              <a:avLst/>
            </a:prstGeom>
            <a:solidFill>
              <a:srgbClr val="FF0000"/>
            </a:solidFill>
            <a:ln w="25400" cap="flat">
              <a:solidFill>
                <a:srgbClr val="FF0000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 sz="900"/>
            </a:p>
          </p:txBody>
        </p:sp>
        <p:sp>
          <p:nvSpPr>
            <p:cNvPr id="72" name="Rectangle 5"/>
            <p:cNvSpPr>
              <a:spLocks/>
            </p:cNvSpPr>
            <p:nvPr/>
          </p:nvSpPr>
          <p:spPr bwMode="auto">
            <a:xfrm>
              <a:off x="12899657" y="2781138"/>
              <a:ext cx="6779685" cy="210424"/>
            </a:xfrm>
            <a:prstGeom prst="rect">
              <a:avLst/>
            </a:prstGeom>
            <a:solidFill>
              <a:srgbClr val="FBA785"/>
            </a:solidFill>
            <a:ln w="25400" cap="flat">
              <a:solidFill>
                <a:srgbClr val="FBA785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 sz="900"/>
            </a:p>
          </p:txBody>
        </p:sp>
      </p:grpSp>
      <p:grpSp>
        <p:nvGrpSpPr>
          <p:cNvPr id="9" name="Gruppo 8"/>
          <p:cNvGrpSpPr/>
          <p:nvPr/>
        </p:nvGrpSpPr>
        <p:grpSpPr>
          <a:xfrm>
            <a:off x="3466993" y="1685433"/>
            <a:ext cx="2224170" cy="4243992"/>
            <a:chOff x="5252374" y="3370866"/>
            <a:chExt cx="4448340" cy="8487983"/>
          </a:xfrm>
        </p:grpSpPr>
        <p:pic>
          <p:nvPicPr>
            <p:cNvPr id="21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52374" y="3370866"/>
              <a:ext cx="4448340" cy="84879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grpSp>
          <p:nvGrpSpPr>
            <p:cNvPr id="2" name="Gruppo 1"/>
            <p:cNvGrpSpPr/>
            <p:nvPr/>
          </p:nvGrpSpPr>
          <p:grpSpPr>
            <a:xfrm>
              <a:off x="5514101" y="3626584"/>
              <a:ext cx="3865738" cy="7263586"/>
              <a:chOff x="5825941" y="3388641"/>
              <a:chExt cx="3475519" cy="7501529"/>
            </a:xfrm>
          </p:grpSpPr>
          <p:pic>
            <p:nvPicPr>
              <p:cNvPr id="7" name="Immagine 6"/>
              <p:cNvPicPr>
                <a:picLocks noChangeAspect="1"/>
              </p:cNvPicPr>
              <p:nvPr/>
            </p:nvPicPr>
            <p:blipFill rotWithShape="1">
              <a:blip r:embed="rId3"/>
              <a:srcRect r="4943" b="1608"/>
              <a:stretch/>
            </p:blipFill>
            <p:spPr>
              <a:xfrm>
                <a:off x="5825941" y="3388641"/>
                <a:ext cx="3475519" cy="7501528"/>
              </a:xfrm>
              <a:prstGeom prst="rect">
                <a:avLst/>
              </a:prstGeom>
            </p:spPr>
          </p:pic>
          <p:pic>
            <p:nvPicPr>
              <p:cNvPr id="16" name="Immagine 15"/>
              <p:cNvPicPr>
                <a:picLocks noChangeAspect="1"/>
              </p:cNvPicPr>
              <p:nvPr/>
            </p:nvPicPr>
            <p:blipFill rotWithShape="1">
              <a:blip r:embed="rId4">
                <a:duotone>
                  <a:prstClr val="black"/>
                  <a:srgbClr val="C00000">
                    <a:tint val="45000"/>
                    <a:satMod val="400000"/>
                  </a:srgbClr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0" b="100000" l="9155" r="84507"/>
                        </a14:imgEffect>
                      </a14:imgLayer>
                    </a14:imgProps>
                  </a:ext>
                </a:extLst>
              </a:blip>
              <a:srcRect r="4943" b="1608"/>
              <a:stretch/>
            </p:blipFill>
            <p:spPr>
              <a:xfrm>
                <a:off x="5825941" y="3582562"/>
                <a:ext cx="3475519" cy="7307608"/>
              </a:xfrm>
              <a:prstGeom prst="rect">
                <a:avLst/>
              </a:prstGeom>
            </p:spPr>
          </p:pic>
        </p:grpSp>
      </p:grpSp>
      <p:grpSp>
        <p:nvGrpSpPr>
          <p:cNvPr id="12" name="Gruppo 11"/>
          <p:cNvGrpSpPr/>
          <p:nvPr/>
        </p:nvGrpSpPr>
        <p:grpSpPr>
          <a:xfrm>
            <a:off x="6248261" y="1668519"/>
            <a:ext cx="2224170" cy="4243992"/>
            <a:chOff x="11487146" y="3337038"/>
            <a:chExt cx="4448340" cy="8487983"/>
          </a:xfrm>
        </p:grpSpPr>
        <p:pic>
          <p:nvPicPr>
            <p:cNvPr id="23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87146" y="3337038"/>
              <a:ext cx="4448340" cy="84879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grpSp>
          <p:nvGrpSpPr>
            <p:cNvPr id="8" name="Gruppo 7"/>
            <p:cNvGrpSpPr/>
            <p:nvPr/>
          </p:nvGrpSpPr>
          <p:grpSpPr>
            <a:xfrm>
              <a:off x="11738826" y="3626585"/>
              <a:ext cx="3944982" cy="7328819"/>
              <a:chOff x="9778056" y="3388642"/>
              <a:chExt cx="3328344" cy="7517866"/>
            </a:xfrm>
          </p:grpSpPr>
          <p:pic>
            <p:nvPicPr>
              <p:cNvPr id="5" name="Immagine 4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778057" y="3388642"/>
                <a:ext cx="3328343" cy="7517866"/>
              </a:xfrm>
              <a:prstGeom prst="rect">
                <a:avLst/>
              </a:prstGeom>
            </p:spPr>
          </p:pic>
          <p:pic>
            <p:nvPicPr>
              <p:cNvPr id="17" name="Immagine 16"/>
              <p:cNvPicPr>
                <a:picLocks noChangeAspect="1"/>
              </p:cNvPicPr>
              <p:nvPr/>
            </p:nvPicPr>
            <p:blipFill>
              <a:blip r:embed="rId7">
                <a:duotone>
                  <a:prstClr val="black"/>
                  <a:srgbClr val="C00000">
                    <a:tint val="45000"/>
                    <a:satMod val="400000"/>
                  </a:srgbClr>
                </a:duotone>
              </a:blip>
              <a:stretch>
                <a:fillRect/>
              </a:stretch>
            </p:blipFill>
            <p:spPr>
              <a:xfrm>
                <a:off x="9778056" y="3388642"/>
                <a:ext cx="3328343" cy="7517866"/>
              </a:xfrm>
              <a:prstGeom prst="rect">
                <a:avLst/>
              </a:prstGeom>
            </p:spPr>
          </p:pic>
        </p:grpSp>
      </p:grpSp>
      <p:grpSp>
        <p:nvGrpSpPr>
          <p:cNvPr id="14" name="Gruppo 13"/>
          <p:cNvGrpSpPr/>
          <p:nvPr/>
        </p:nvGrpSpPr>
        <p:grpSpPr>
          <a:xfrm>
            <a:off x="618647" y="1685433"/>
            <a:ext cx="2224170" cy="4243992"/>
            <a:chOff x="679269" y="3294713"/>
            <a:chExt cx="4448340" cy="8487983"/>
          </a:xfrm>
        </p:grpSpPr>
        <p:pic>
          <p:nvPicPr>
            <p:cNvPr id="4" name="Immagine 3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87382" y="3388641"/>
              <a:ext cx="3965618" cy="7501529"/>
            </a:xfrm>
            <a:prstGeom prst="rect">
              <a:avLst/>
            </a:prstGeom>
          </p:spPr>
        </p:pic>
        <p:pic>
          <p:nvPicPr>
            <p:cNvPr id="15" name="Immagine 14"/>
            <p:cNvPicPr>
              <a:picLocks noChangeAspect="1"/>
            </p:cNvPicPr>
            <p:nvPr/>
          </p:nvPicPr>
          <p:blipFill>
            <a:blip r:embed="rId9">
              <a:duotone>
                <a:prstClr val="black"/>
                <a:srgbClr val="CC0000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100000" l="9559" r="89706">
                          <a14:backgroundMark x1="65441" y1="11838" x2="65441" y2="11838"/>
                          <a14:backgroundMark x1="64706" y1="31776" x2="64706" y2="31776"/>
                          <a14:backgroundMark x1="59559" y1="20561" x2="59559" y2="20561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987382" y="3388640"/>
              <a:ext cx="3965618" cy="7501529"/>
            </a:xfrm>
            <a:prstGeom prst="rect">
              <a:avLst/>
            </a:prstGeom>
          </p:spPr>
        </p:pic>
        <p:pic>
          <p:nvPicPr>
            <p:cNvPr id="20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9269" y="3294713"/>
              <a:ext cx="4448340" cy="84879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</p:grpSp>
      <p:grpSp>
        <p:nvGrpSpPr>
          <p:cNvPr id="13" name="Gruppo 12"/>
          <p:cNvGrpSpPr/>
          <p:nvPr/>
        </p:nvGrpSpPr>
        <p:grpSpPr>
          <a:xfrm>
            <a:off x="9096607" y="1693322"/>
            <a:ext cx="2224170" cy="4243992"/>
            <a:chOff x="17282401" y="3294712"/>
            <a:chExt cx="4448340" cy="8487983"/>
          </a:xfrm>
        </p:grpSpPr>
        <p:grpSp>
          <p:nvGrpSpPr>
            <p:cNvPr id="3" name="Gruppo 2"/>
            <p:cNvGrpSpPr/>
            <p:nvPr/>
          </p:nvGrpSpPr>
          <p:grpSpPr>
            <a:xfrm>
              <a:off x="17671338" y="3626585"/>
              <a:ext cx="3670467" cy="7387396"/>
              <a:chOff x="13804732" y="3422821"/>
              <a:chExt cx="3670467" cy="7387396"/>
            </a:xfrm>
          </p:grpSpPr>
          <p:pic>
            <p:nvPicPr>
              <p:cNvPr id="6" name="Immagine 5"/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3804732" y="3422821"/>
                <a:ext cx="3670467" cy="7387396"/>
              </a:xfrm>
              <a:prstGeom prst="rect">
                <a:avLst/>
              </a:prstGeom>
            </p:spPr>
          </p:pic>
          <p:pic>
            <p:nvPicPr>
              <p:cNvPr id="19" name="Immagine 18"/>
              <p:cNvPicPr>
                <a:picLocks noChangeAspect="1"/>
              </p:cNvPicPr>
              <p:nvPr/>
            </p:nvPicPr>
            <p:blipFill>
              <a:blip r:embed="rId12">
                <a:duotone>
                  <a:prstClr val="black"/>
                  <a:srgbClr val="C00000">
                    <a:tint val="45000"/>
                    <a:satMod val="400000"/>
                  </a:srgbClr>
                </a:duotone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0" b="100000" l="9494" r="99367">
                            <a14:backgroundMark x1="44937" y1="16352" x2="44937" y2="16352"/>
                            <a14:backgroundMark x1="42405" y1="27044" x2="42405" y2="27044"/>
                            <a14:backgroundMark x1="61392" y1="1887" x2="61392" y2="1887"/>
                            <a14:backgroundMark x1="47468" y1="14780" x2="47468" y2="14780"/>
                            <a14:backgroundMark x1="49367" y1="13208" x2="49367" y2="13208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13804732" y="3422821"/>
                <a:ext cx="3670467" cy="7387396"/>
              </a:xfrm>
              <a:prstGeom prst="rect">
                <a:avLst/>
              </a:prstGeom>
            </p:spPr>
          </p:pic>
        </p:grpSp>
        <p:pic>
          <p:nvPicPr>
            <p:cNvPr id="31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282401" y="3294712"/>
              <a:ext cx="4448340" cy="84879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</p:grpSp>
      <p:sp>
        <p:nvSpPr>
          <p:cNvPr id="34" name="CasellaDiTesto 33"/>
          <p:cNvSpPr txBox="1"/>
          <p:nvPr/>
        </p:nvSpPr>
        <p:spPr>
          <a:xfrm>
            <a:off x="657971" y="5757011"/>
            <a:ext cx="2136866" cy="461665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t-IT" sz="1600" dirty="0" err="1" smtClean="0">
                <a:solidFill>
                  <a:schemeClr val="bg1"/>
                </a:solidFill>
              </a:rPr>
              <a:t>Intrastent</a:t>
            </a:r>
            <a:r>
              <a:rPr lang="it-IT" sz="1600" dirty="0" smtClean="0">
                <a:solidFill>
                  <a:schemeClr val="bg1"/>
                </a:solidFill>
              </a:rPr>
              <a:t> </a:t>
            </a:r>
            <a:r>
              <a:rPr lang="it-IT" sz="1600" dirty="0" err="1" smtClean="0">
                <a:solidFill>
                  <a:schemeClr val="bg1"/>
                </a:solidFill>
              </a:rPr>
              <a:t>Restenosis</a:t>
            </a:r>
            <a:endParaRPr lang="it-IT" sz="1600" dirty="0">
              <a:solidFill>
                <a:schemeClr val="bg1"/>
              </a:solidFill>
            </a:endParaRPr>
          </a:p>
        </p:txBody>
      </p:sp>
      <p:sp>
        <p:nvSpPr>
          <p:cNvPr id="35" name="CasellaDiTesto 34"/>
          <p:cNvSpPr txBox="1"/>
          <p:nvPr/>
        </p:nvSpPr>
        <p:spPr>
          <a:xfrm>
            <a:off x="3487220" y="5757013"/>
            <a:ext cx="2136866" cy="461665"/>
          </a:xfrm>
          <a:prstGeom prst="rect">
            <a:avLst/>
          </a:prstGeom>
          <a:solidFill>
            <a:schemeClr val="bg1">
              <a:lumMod val="25000"/>
            </a:schemeClr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t-IT" sz="1600" dirty="0" smtClean="0">
                <a:solidFill>
                  <a:schemeClr val="bg1"/>
                </a:solidFill>
              </a:rPr>
              <a:t>ECA </a:t>
            </a:r>
            <a:r>
              <a:rPr lang="it-IT" sz="1600" dirty="0" err="1" smtClean="0">
                <a:solidFill>
                  <a:schemeClr val="bg1"/>
                </a:solidFill>
              </a:rPr>
              <a:t>obstruction</a:t>
            </a:r>
            <a:endParaRPr lang="it-IT" sz="1600" dirty="0">
              <a:solidFill>
                <a:schemeClr val="bg1"/>
              </a:solidFill>
            </a:endParaRPr>
          </a:p>
        </p:txBody>
      </p:sp>
      <p:sp>
        <p:nvSpPr>
          <p:cNvPr id="36" name="CasellaDiTesto 35"/>
          <p:cNvSpPr txBox="1"/>
          <p:nvPr/>
        </p:nvSpPr>
        <p:spPr>
          <a:xfrm>
            <a:off x="6316469" y="5757012"/>
            <a:ext cx="2136866" cy="461665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t-IT" sz="1600" dirty="0" smtClean="0">
                <a:solidFill>
                  <a:schemeClr val="bg1"/>
                </a:solidFill>
              </a:rPr>
              <a:t>CCA </a:t>
            </a:r>
            <a:r>
              <a:rPr lang="it-IT" sz="1600" dirty="0" err="1" smtClean="0">
                <a:solidFill>
                  <a:schemeClr val="bg1"/>
                </a:solidFill>
              </a:rPr>
              <a:t>Plaque</a:t>
            </a:r>
            <a:endParaRPr lang="it-IT" sz="1600" dirty="0">
              <a:solidFill>
                <a:schemeClr val="bg1"/>
              </a:solidFill>
            </a:endParaRPr>
          </a:p>
        </p:txBody>
      </p:sp>
      <p:sp>
        <p:nvSpPr>
          <p:cNvPr id="37" name="CasellaDiTesto 36"/>
          <p:cNvSpPr txBox="1"/>
          <p:nvPr/>
        </p:nvSpPr>
        <p:spPr>
          <a:xfrm>
            <a:off x="9140259" y="5757012"/>
            <a:ext cx="2136866" cy="461665"/>
          </a:xfrm>
          <a:prstGeom prst="rect">
            <a:avLst/>
          </a:prstGeom>
          <a:solidFill>
            <a:schemeClr val="bg1">
              <a:lumMod val="25000"/>
            </a:schemeClr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t-IT" sz="1600" dirty="0" smtClean="0">
                <a:solidFill>
                  <a:schemeClr val="bg1"/>
                </a:solidFill>
              </a:rPr>
              <a:t>ECA </a:t>
            </a:r>
            <a:r>
              <a:rPr lang="it-IT" sz="1600" dirty="0" err="1" smtClean="0">
                <a:solidFill>
                  <a:schemeClr val="bg1"/>
                </a:solidFill>
              </a:rPr>
              <a:t>Stenosis</a:t>
            </a:r>
            <a:endParaRPr lang="it-IT" sz="1600" dirty="0">
              <a:solidFill>
                <a:schemeClr val="bg1"/>
              </a:solidFill>
            </a:endParaRPr>
          </a:p>
        </p:txBody>
      </p:sp>
      <p:sp>
        <p:nvSpPr>
          <p:cNvPr id="33" name="Titolo 1"/>
          <p:cNvSpPr txBox="1">
            <a:spLocks/>
          </p:cNvSpPr>
          <p:nvPr/>
        </p:nvSpPr>
        <p:spPr>
          <a:xfrm>
            <a:off x="477830" y="420612"/>
            <a:ext cx="9514598" cy="8955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4000" dirty="0" err="1" smtClean="0"/>
              <a:t>Mo.Ma</a:t>
            </a:r>
            <a:r>
              <a:rPr lang="it-IT" sz="4000" dirty="0" smtClean="0"/>
              <a:t>: </a:t>
            </a:r>
            <a:r>
              <a:rPr lang="it-IT" sz="4000" dirty="0" err="1" smtClean="0"/>
              <a:t>when</a:t>
            </a:r>
            <a:r>
              <a:rPr lang="it-IT" sz="4000" dirty="0" smtClean="0"/>
              <a:t> </a:t>
            </a:r>
            <a:r>
              <a:rPr lang="it-IT" sz="4000" dirty="0" err="1" smtClean="0"/>
              <a:t>it’s</a:t>
            </a:r>
            <a:r>
              <a:rPr lang="it-IT" sz="4000" dirty="0" smtClean="0"/>
              <a:t> </a:t>
            </a:r>
            <a:r>
              <a:rPr lang="it-IT" sz="4000" dirty="0" err="1" smtClean="0"/>
              <a:t>preferred</a:t>
            </a:r>
            <a:r>
              <a:rPr lang="it-IT" sz="4000" dirty="0" smtClean="0"/>
              <a:t> </a:t>
            </a:r>
            <a:r>
              <a:rPr lang="it-IT" sz="4000" dirty="0" err="1" smtClean="0"/>
              <a:t>not</a:t>
            </a:r>
            <a:r>
              <a:rPr lang="it-IT" sz="4000" dirty="0" smtClean="0"/>
              <a:t> to use </a:t>
            </a:r>
            <a:r>
              <a:rPr lang="it-IT" sz="4000" dirty="0" err="1" smtClean="0"/>
              <a:t>it</a:t>
            </a:r>
            <a:endParaRPr lang="it-IT" sz="3500" dirty="0"/>
          </a:p>
        </p:txBody>
      </p:sp>
    </p:spTree>
    <p:extLst>
      <p:ext uri="{BB962C8B-B14F-4D97-AF65-F5344CB8AC3E}">
        <p14:creationId xmlns:p14="http://schemas.microsoft.com/office/powerpoint/2010/main" val="123009263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477830" y="1646354"/>
            <a:ext cx="1150684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dirty="0" err="1" smtClean="0">
                <a:latin typeface="+mj-lt"/>
              </a:rPr>
              <a:t>Proximal</a:t>
            </a:r>
            <a:r>
              <a:rPr lang="it-IT" sz="3200" dirty="0" smtClean="0">
                <a:latin typeface="+mj-lt"/>
              </a:rPr>
              <a:t> </a:t>
            </a:r>
            <a:r>
              <a:rPr lang="it-IT" sz="3200" dirty="0" err="1" smtClean="0">
                <a:latin typeface="+mj-lt"/>
              </a:rPr>
              <a:t>embolic</a:t>
            </a:r>
            <a:r>
              <a:rPr lang="it-IT" sz="3200" dirty="0" smtClean="0">
                <a:latin typeface="+mj-lt"/>
              </a:rPr>
              <a:t> </a:t>
            </a:r>
            <a:r>
              <a:rPr lang="it-IT" sz="3200" dirty="0" err="1" smtClean="0">
                <a:latin typeface="+mj-lt"/>
              </a:rPr>
              <a:t>protection</a:t>
            </a:r>
            <a:r>
              <a:rPr lang="it-IT" sz="3200" dirty="0" smtClean="0">
                <a:latin typeface="+mj-lt"/>
              </a:rPr>
              <a:t> </a:t>
            </a:r>
            <a:r>
              <a:rPr lang="it-IT" sz="3200" dirty="0" err="1" smtClean="0">
                <a:latin typeface="+mj-lt"/>
              </a:rPr>
              <a:t>devices</a:t>
            </a:r>
            <a:r>
              <a:rPr lang="it-IT" sz="3200" dirty="0" smtClean="0">
                <a:latin typeface="+mj-lt"/>
              </a:rPr>
              <a:t> </a:t>
            </a:r>
            <a:r>
              <a:rPr lang="it-IT" sz="3200" dirty="0" err="1" smtClean="0">
                <a:latin typeface="+mj-lt"/>
              </a:rPr>
              <a:t>according</a:t>
            </a:r>
            <a:r>
              <a:rPr lang="it-IT" sz="3200" dirty="0" smtClean="0">
                <a:latin typeface="+mj-lt"/>
              </a:rPr>
              <a:t> to </a:t>
            </a:r>
            <a:r>
              <a:rPr lang="it-IT" sz="3200" dirty="0" err="1" smtClean="0">
                <a:latin typeface="+mj-lt"/>
              </a:rPr>
              <a:t>scientific</a:t>
            </a:r>
            <a:r>
              <a:rPr lang="it-IT" sz="3200" dirty="0" smtClean="0">
                <a:latin typeface="+mj-lt"/>
              </a:rPr>
              <a:t> and </a:t>
            </a:r>
            <a:r>
              <a:rPr lang="it-IT" sz="3200" dirty="0" err="1" smtClean="0">
                <a:latin typeface="+mj-lt"/>
              </a:rPr>
              <a:t>clinical</a:t>
            </a:r>
            <a:r>
              <a:rPr lang="it-IT" sz="3200" dirty="0" smtClean="0">
                <a:latin typeface="+mj-lt"/>
              </a:rPr>
              <a:t> </a:t>
            </a:r>
            <a:r>
              <a:rPr lang="it-IT" sz="3200" dirty="0" err="1" smtClean="0">
                <a:latin typeface="+mj-lt"/>
              </a:rPr>
              <a:t>evidence</a:t>
            </a:r>
            <a:r>
              <a:rPr lang="it-IT" sz="3200" dirty="0" smtClean="0">
                <a:latin typeface="+mj-lt"/>
              </a:rPr>
              <a:t> </a:t>
            </a:r>
            <a:r>
              <a:rPr lang="it-IT" sz="3200" dirty="0" err="1" smtClean="0">
                <a:latin typeface="+mj-lt"/>
              </a:rPr>
              <a:t>should</a:t>
            </a:r>
            <a:r>
              <a:rPr lang="it-IT" sz="3200" dirty="0" smtClean="0">
                <a:latin typeface="+mj-lt"/>
              </a:rPr>
              <a:t> be </a:t>
            </a:r>
            <a:r>
              <a:rPr lang="it-IT" sz="3200" dirty="0" err="1" smtClean="0">
                <a:latin typeface="+mj-lt"/>
              </a:rPr>
              <a:t>preferred</a:t>
            </a:r>
            <a:r>
              <a:rPr lang="it-IT" sz="3200" dirty="0" smtClean="0">
                <a:latin typeface="+mj-lt"/>
              </a:rPr>
              <a:t> </a:t>
            </a:r>
            <a:r>
              <a:rPr lang="it-IT" sz="3200" dirty="0" err="1" smtClean="0">
                <a:latin typeface="+mj-lt"/>
              </a:rPr>
              <a:t>during</a:t>
            </a:r>
            <a:r>
              <a:rPr lang="it-IT" sz="3200" dirty="0" smtClean="0">
                <a:latin typeface="+mj-lt"/>
              </a:rPr>
              <a:t> </a:t>
            </a:r>
            <a:r>
              <a:rPr lang="it-IT" sz="3200" dirty="0" smtClean="0">
                <a:latin typeface="+mj-lt"/>
              </a:rPr>
              <a:t>CAS</a:t>
            </a:r>
            <a:endParaRPr lang="it-IT" sz="3200" dirty="0" smtClean="0">
              <a:latin typeface="+mj-lt"/>
            </a:endParaRPr>
          </a:p>
        </p:txBody>
      </p:sp>
      <p:sp>
        <p:nvSpPr>
          <p:cNvPr id="3" name="Titolo 1"/>
          <p:cNvSpPr txBox="1">
            <a:spLocks/>
          </p:cNvSpPr>
          <p:nvPr/>
        </p:nvSpPr>
        <p:spPr>
          <a:xfrm>
            <a:off x="477830" y="420612"/>
            <a:ext cx="9514598" cy="8955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4000" dirty="0" smtClean="0"/>
              <a:t>EPD: take home </a:t>
            </a:r>
            <a:r>
              <a:rPr lang="it-IT" sz="4000" dirty="0" err="1" smtClean="0"/>
              <a:t>message</a:t>
            </a:r>
            <a:endParaRPr lang="it-IT" sz="3500" dirty="0"/>
          </a:p>
        </p:txBody>
      </p:sp>
      <p:pic>
        <p:nvPicPr>
          <p:cNvPr id="4" name="Picture 2" descr="http://sidoxia.files.wordpress.com/2010/03/hand.jpg?w=455&amp;h=304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607" b="89836" l="9890" r="8989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150" t="4547" r="21800" b="22108"/>
          <a:stretch/>
        </p:blipFill>
        <p:spPr bwMode="auto">
          <a:xfrm flipH="1">
            <a:off x="6874420" y="3608873"/>
            <a:ext cx="3105509" cy="28294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ttangolo 4"/>
          <p:cNvSpPr/>
          <p:nvPr/>
        </p:nvSpPr>
        <p:spPr>
          <a:xfrm>
            <a:off x="9979929" y="4715897"/>
            <a:ext cx="141702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i="1" dirty="0" err="1" smtClean="0">
                <a:latin typeface="+mj-lt"/>
              </a:rPr>
              <a:t>Tecnical</a:t>
            </a:r>
            <a:r>
              <a:rPr lang="it-IT" i="1" dirty="0" smtClean="0">
                <a:latin typeface="+mj-lt"/>
              </a:rPr>
              <a:t> </a:t>
            </a:r>
            <a:r>
              <a:rPr lang="it-IT" i="1" dirty="0" err="1">
                <a:latin typeface="+mj-lt"/>
              </a:rPr>
              <a:t>improvments</a:t>
            </a:r>
            <a:r>
              <a:rPr lang="it-IT" i="1" dirty="0">
                <a:latin typeface="+mj-lt"/>
              </a:rPr>
              <a:t> </a:t>
            </a:r>
          </a:p>
        </p:txBody>
      </p:sp>
      <p:sp>
        <p:nvSpPr>
          <p:cNvPr id="6" name="Rettangolo 5"/>
          <p:cNvSpPr/>
          <p:nvPr/>
        </p:nvSpPr>
        <p:spPr>
          <a:xfrm>
            <a:off x="684220" y="3566948"/>
            <a:ext cx="3932230" cy="17543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sz="3600" dirty="0" err="1">
                <a:latin typeface="+mj-lt"/>
              </a:rPr>
              <a:t>Cerebral</a:t>
            </a:r>
            <a:r>
              <a:rPr lang="it-IT" sz="3600" dirty="0">
                <a:latin typeface="+mj-lt"/>
              </a:rPr>
              <a:t> </a:t>
            </a:r>
            <a:r>
              <a:rPr lang="it-IT" sz="3600" dirty="0" err="1">
                <a:latin typeface="+mj-lt"/>
              </a:rPr>
              <a:t>Protection</a:t>
            </a:r>
            <a:r>
              <a:rPr lang="it-IT" sz="3600" dirty="0">
                <a:latin typeface="+mj-lt"/>
              </a:rPr>
              <a:t> </a:t>
            </a:r>
            <a:endParaRPr lang="it-IT" sz="3600" dirty="0" smtClean="0">
              <a:latin typeface="+mj-lt"/>
            </a:endParaRPr>
          </a:p>
          <a:p>
            <a:pPr algn="ctr"/>
            <a:r>
              <a:rPr lang="it-IT" sz="3600" dirty="0" err="1" smtClean="0">
                <a:latin typeface="+mj-lt"/>
              </a:rPr>
              <a:t>is</a:t>
            </a:r>
            <a:r>
              <a:rPr lang="it-IT" sz="3600" dirty="0" smtClean="0">
                <a:latin typeface="+mj-lt"/>
              </a:rPr>
              <a:t> </a:t>
            </a:r>
            <a:r>
              <a:rPr lang="it-IT" sz="3600" dirty="0" err="1">
                <a:latin typeface="+mj-lt"/>
              </a:rPr>
              <a:t>not</a:t>
            </a:r>
            <a:r>
              <a:rPr lang="it-IT" sz="3600" dirty="0">
                <a:latin typeface="+mj-lt"/>
              </a:rPr>
              <a:t> </a:t>
            </a:r>
            <a:r>
              <a:rPr lang="it-IT" sz="3600" dirty="0" err="1">
                <a:latin typeface="+mj-lt"/>
              </a:rPr>
              <a:t>only</a:t>
            </a:r>
            <a:r>
              <a:rPr lang="it-IT" sz="3600" dirty="0">
                <a:latin typeface="+mj-lt"/>
              </a:rPr>
              <a:t> a </a:t>
            </a:r>
            <a:r>
              <a:rPr lang="it-IT" sz="3600" dirty="0" err="1">
                <a:latin typeface="+mj-lt"/>
              </a:rPr>
              <a:t>device</a:t>
            </a:r>
            <a:r>
              <a:rPr lang="it-IT" sz="3600" dirty="0">
                <a:latin typeface="+mj-lt"/>
              </a:rPr>
              <a:t>, </a:t>
            </a:r>
            <a:endParaRPr lang="it-IT" sz="3600" dirty="0" smtClean="0">
              <a:latin typeface="+mj-lt"/>
            </a:endParaRPr>
          </a:p>
          <a:p>
            <a:pPr algn="ctr"/>
            <a:r>
              <a:rPr lang="it-IT" sz="3600" dirty="0" err="1" smtClean="0">
                <a:latin typeface="+mj-lt"/>
              </a:rPr>
              <a:t>but</a:t>
            </a:r>
            <a:r>
              <a:rPr lang="it-IT" sz="3600" dirty="0" smtClean="0">
                <a:latin typeface="+mj-lt"/>
              </a:rPr>
              <a:t> </a:t>
            </a:r>
            <a:r>
              <a:rPr lang="it-IT" sz="3600" dirty="0">
                <a:latin typeface="+mj-lt"/>
              </a:rPr>
              <a:t>a STRATEGY…</a:t>
            </a:r>
          </a:p>
        </p:txBody>
      </p:sp>
      <p:sp>
        <p:nvSpPr>
          <p:cNvPr id="7" name="Rettangolo 6"/>
          <p:cNvSpPr/>
          <p:nvPr/>
        </p:nvSpPr>
        <p:spPr>
          <a:xfrm>
            <a:off x="5351984" y="5402176"/>
            <a:ext cx="184371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i="1" dirty="0">
                <a:latin typeface="+mj-lt"/>
              </a:rPr>
              <a:t>Accurate </a:t>
            </a:r>
            <a:r>
              <a:rPr lang="it-IT" i="1" dirty="0" err="1">
                <a:latin typeface="+mj-lt"/>
              </a:rPr>
              <a:t>Patient</a:t>
            </a:r>
            <a:r>
              <a:rPr lang="it-IT" i="1" dirty="0">
                <a:latin typeface="+mj-lt"/>
              </a:rPr>
              <a:t> </a:t>
            </a:r>
            <a:r>
              <a:rPr lang="it-IT" i="1" dirty="0" smtClean="0">
                <a:latin typeface="+mj-lt"/>
              </a:rPr>
              <a:t>/</a:t>
            </a:r>
          </a:p>
          <a:p>
            <a:pPr algn="ctr"/>
            <a:r>
              <a:rPr lang="it-IT" i="1" dirty="0" smtClean="0">
                <a:latin typeface="+mj-lt"/>
              </a:rPr>
              <a:t> </a:t>
            </a:r>
            <a:r>
              <a:rPr lang="it-IT" i="1" dirty="0" err="1">
                <a:latin typeface="+mj-lt"/>
              </a:rPr>
              <a:t>lesion</a:t>
            </a:r>
            <a:r>
              <a:rPr lang="it-IT" i="1" dirty="0">
                <a:latin typeface="+mj-lt"/>
              </a:rPr>
              <a:t> </a:t>
            </a:r>
            <a:r>
              <a:rPr lang="it-IT" i="1" dirty="0" err="1">
                <a:latin typeface="+mj-lt"/>
              </a:rPr>
              <a:t>selection</a:t>
            </a:r>
            <a:endParaRPr lang="it-IT" i="1" dirty="0">
              <a:latin typeface="+mj-lt"/>
            </a:endParaRPr>
          </a:p>
        </p:txBody>
      </p:sp>
      <p:sp>
        <p:nvSpPr>
          <p:cNvPr id="8" name="Rettangolo 7"/>
          <p:cNvSpPr/>
          <p:nvPr/>
        </p:nvSpPr>
        <p:spPr>
          <a:xfrm>
            <a:off x="6544122" y="3652916"/>
            <a:ext cx="129625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i="1" dirty="0" err="1" smtClean="0">
                <a:latin typeface="+mj-lt"/>
              </a:rPr>
              <a:t>Experienced</a:t>
            </a:r>
            <a:endParaRPr lang="it-IT" i="1" dirty="0" smtClean="0">
              <a:latin typeface="+mj-lt"/>
            </a:endParaRPr>
          </a:p>
          <a:p>
            <a:pPr algn="ctr"/>
            <a:r>
              <a:rPr lang="it-IT" i="1" dirty="0" smtClean="0">
                <a:latin typeface="+mj-lt"/>
              </a:rPr>
              <a:t> </a:t>
            </a:r>
            <a:r>
              <a:rPr lang="it-IT" i="1" dirty="0" err="1">
                <a:latin typeface="+mj-lt"/>
              </a:rPr>
              <a:t>operators</a:t>
            </a:r>
            <a:endParaRPr lang="it-IT" i="1" dirty="0">
              <a:latin typeface="+mj-lt"/>
            </a:endParaRPr>
          </a:p>
        </p:txBody>
      </p:sp>
      <p:sp>
        <p:nvSpPr>
          <p:cNvPr id="9" name="Rettangolo 8"/>
          <p:cNvSpPr/>
          <p:nvPr/>
        </p:nvSpPr>
        <p:spPr>
          <a:xfrm>
            <a:off x="8314197" y="3053724"/>
            <a:ext cx="101611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i="1" dirty="0" err="1">
                <a:latin typeface="+mj-lt"/>
              </a:rPr>
              <a:t>Effective</a:t>
            </a:r>
            <a:r>
              <a:rPr lang="it-IT" i="1" dirty="0">
                <a:latin typeface="+mj-lt"/>
              </a:rPr>
              <a:t> </a:t>
            </a:r>
            <a:endParaRPr lang="it-IT" i="1" dirty="0" smtClean="0">
              <a:latin typeface="+mj-lt"/>
            </a:endParaRPr>
          </a:p>
          <a:p>
            <a:r>
              <a:rPr lang="it-IT" i="1" dirty="0" err="1" smtClean="0">
                <a:latin typeface="+mj-lt"/>
              </a:rPr>
              <a:t>therapy</a:t>
            </a:r>
            <a:endParaRPr lang="it-IT" i="1" dirty="0">
              <a:latin typeface="+mj-lt"/>
            </a:endParaRPr>
          </a:p>
        </p:txBody>
      </p:sp>
      <p:sp>
        <p:nvSpPr>
          <p:cNvPr id="10" name="Rettangolo 9"/>
          <p:cNvSpPr/>
          <p:nvPr/>
        </p:nvSpPr>
        <p:spPr>
          <a:xfrm>
            <a:off x="9573936" y="3693542"/>
            <a:ext cx="12577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i="1" smtClean="0">
                <a:latin typeface="+mj-lt"/>
              </a:rPr>
              <a:t>Scaffolding</a:t>
            </a:r>
            <a:r>
              <a:rPr lang="it-IT" i="1" dirty="0" smtClean="0">
                <a:latin typeface="+mj-lt"/>
              </a:rPr>
              <a:t> </a:t>
            </a:r>
            <a:endParaRPr lang="it-IT" i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528310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  <p:bldP spid="9" grpId="0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3" r="31238"/>
          <a:stretch/>
        </p:blipFill>
        <p:spPr>
          <a:xfrm>
            <a:off x="240937" y="227210"/>
            <a:ext cx="2103120" cy="3193148"/>
          </a:xfr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8643" y="3558273"/>
            <a:ext cx="3277432" cy="3193148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53" r="19549"/>
          <a:stretch/>
        </p:blipFill>
        <p:spPr>
          <a:xfrm>
            <a:off x="2471242" y="227210"/>
            <a:ext cx="2087880" cy="3193148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82" r="19419"/>
          <a:stretch/>
        </p:blipFill>
        <p:spPr>
          <a:xfrm>
            <a:off x="7986075" y="227210"/>
            <a:ext cx="2099239" cy="3193148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08" r="18294"/>
          <a:stretch/>
        </p:blipFill>
        <p:spPr>
          <a:xfrm>
            <a:off x="240937" y="3558273"/>
            <a:ext cx="2097672" cy="3193148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6307" y="227210"/>
            <a:ext cx="3208615" cy="3208615"/>
          </a:xfrm>
          <a:prstGeom prst="rect">
            <a:avLst/>
          </a:prstGeom>
        </p:spPr>
      </p:pic>
      <p:pic>
        <p:nvPicPr>
          <p:cNvPr id="11" name="Immagine 10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06" r="13052"/>
          <a:stretch/>
        </p:blipFill>
        <p:spPr>
          <a:xfrm>
            <a:off x="2471242" y="3558273"/>
            <a:ext cx="2087880" cy="3193148"/>
          </a:xfrm>
          <a:prstGeom prst="rect">
            <a:avLst/>
          </a:prstGeom>
        </p:spPr>
      </p:pic>
      <p:sp>
        <p:nvSpPr>
          <p:cNvPr id="14" name="CasellaDiTesto 13"/>
          <p:cNvSpPr txBox="1"/>
          <p:nvPr/>
        </p:nvSpPr>
        <p:spPr>
          <a:xfrm>
            <a:off x="8194082" y="3860808"/>
            <a:ext cx="3782463" cy="227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 smtClean="0"/>
              <a:t>CAS New </a:t>
            </a:r>
            <a:r>
              <a:rPr lang="it-IT" sz="2800" dirty="0" err="1" smtClean="0"/>
              <a:t>Tecnique</a:t>
            </a:r>
            <a:r>
              <a:rPr lang="it-IT" sz="2800" dirty="0" smtClean="0"/>
              <a:t>:</a:t>
            </a:r>
          </a:p>
          <a:p>
            <a:endParaRPr lang="it-IT" sz="2400" dirty="0" smtClean="0"/>
          </a:p>
          <a:p>
            <a:endParaRPr lang="it-IT" dirty="0"/>
          </a:p>
          <a:p>
            <a:r>
              <a:rPr lang="it-IT" sz="2400" dirty="0" smtClean="0"/>
              <a:t>-Maximum </a:t>
            </a:r>
            <a:r>
              <a:rPr lang="it-IT" sz="2400" dirty="0" err="1" smtClean="0"/>
              <a:t>Plaque</a:t>
            </a:r>
            <a:r>
              <a:rPr lang="it-IT" sz="2400" dirty="0" smtClean="0"/>
              <a:t> </a:t>
            </a:r>
            <a:r>
              <a:rPr lang="it-IT" sz="2400" dirty="0" err="1" smtClean="0"/>
              <a:t>dilatation</a:t>
            </a:r>
            <a:endParaRPr lang="it-IT" sz="2400" dirty="0" smtClean="0"/>
          </a:p>
          <a:p>
            <a:r>
              <a:rPr lang="it-IT" sz="2400" dirty="0" smtClean="0"/>
              <a:t>-</a:t>
            </a:r>
            <a:r>
              <a:rPr lang="it-IT" sz="2400" dirty="0" err="1" smtClean="0"/>
              <a:t>Stenting</a:t>
            </a:r>
            <a:r>
              <a:rPr lang="it-IT" sz="2400" dirty="0" smtClean="0"/>
              <a:t> </a:t>
            </a:r>
          </a:p>
          <a:p>
            <a:r>
              <a:rPr lang="it-IT" sz="2400" dirty="0" smtClean="0"/>
              <a:t>-No post </a:t>
            </a:r>
            <a:r>
              <a:rPr lang="it-IT" sz="2400" dirty="0" err="1" smtClean="0"/>
              <a:t>stenting</a:t>
            </a:r>
            <a:r>
              <a:rPr lang="it-IT" sz="2400" dirty="0" smtClean="0"/>
              <a:t> </a:t>
            </a:r>
            <a:r>
              <a:rPr lang="it-IT" sz="2400" dirty="0" err="1"/>
              <a:t>d</a:t>
            </a:r>
            <a:r>
              <a:rPr lang="it-IT" sz="2400" dirty="0" err="1" smtClean="0"/>
              <a:t>ilatation</a:t>
            </a:r>
            <a:endParaRPr lang="it-IT" sz="2400" dirty="0"/>
          </a:p>
        </p:txBody>
      </p:sp>
      <p:sp>
        <p:nvSpPr>
          <p:cNvPr id="12" name="Ovale 11"/>
          <p:cNvSpPr/>
          <p:nvPr/>
        </p:nvSpPr>
        <p:spPr>
          <a:xfrm>
            <a:off x="1917977" y="3029519"/>
            <a:ext cx="351620" cy="306531"/>
          </a:xfrm>
          <a:prstGeom prst="ellipse">
            <a:avLst/>
          </a:prstGeom>
          <a:solidFill>
            <a:schemeClr val="tx1"/>
          </a:solidFill>
          <a:ln>
            <a:solidFill>
              <a:schemeClr val="bg2"/>
            </a:solidFill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b="1" dirty="0" smtClean="0">
                <a:effectLst>
                  <a:outerShdw blurRad="50800" dist="76200" dir="2700000" algn="tl" rotWithShape="0">
                    <a:prstClr val="black">
                      <a:alpha val="40000"/>
                    </a:prstClr>
                  </a:outerShdw>
                </a:effectLst>
              </a:rPr>
              <a:t>1</a:t>
            </a:r>
            <a:endParaRPr lang="it-IT" sz="2400" b="1" dirty="0">
              <a:effectLst>
                <a:outerShdw blurRad="50800" dist="762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3" name="Ovale 12"/>
          <p:cNvSpPr/>
          <p:nvPr/>
        </p:nvSpPr>
        <p:spPr>
          <a:xfrm>
            <a:off x="4130713" y="3029519"/>
            <a:ext cx="351620" cy="306531"/>
          </a:xfrm>
          <a:prstGeom prst="ellipse">
            <a:avLst/>
          </a:prstGeom>
          <a:solidFill>
            <a:schemeClr val="tx1"/>
          </a:solidFill>
          <a:ln>
            <a:solidFill>
              <a:schemeClr val="bg2"/>
            </a:solidFill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b="1" dirty="0">
                <a:effectLst>
                  <a:outerShdw blurRad="50800" dist="76200" dir="2700000" algn="tl" rotWithShape="0">
                    <a:prstClr val="black">
                      <a:alpha val="40000"/>
                    </a:prstClr>
                  </a:outerShdw>
                </a:effectLst>
              </a:rPr>
              <a:t>2</a:t>
            </a:r>
            <a:endParaRPr lang="it-IT" sz="2400" b="1" dirty="0">
              <a:effectLst>
                <a:outerShdw blurRad="50800" dist="762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5" name="Ovale 14"/>
          <p:cNvSpPr/>
          <p:nvPr/>
        </p:nvSpPr>
        <p:spPr>
          <a:xfrm>
            <a:off x="7491543" y="3029518"/>
            <a:ext cx="351620" cy="306531"/>
          </a:xfrm>
          <a:prstGeom prst="ellipse">
            <a:avLst/>
          </a:prstGeom>
          <a:solidFill>
            <a:schemeClr val="tx1"/>
          </a:solidFill>
          <a:ln>
            <a:solidFill>
              <a:schemeClr val="bg2"/>
            </a:solidFill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b="1" dirty="0">
                <a:effectLst>
                  <a:outerShdw blurRad="50800" dist="76200" dir="2700000" algn="tl" rotWithShape="0">
                    <a:prstClr val="black">
                      <a:alpha val="40000"/>
                    </a:prstClr>
                  </a:outerShdw>
                </a:effectLst>
              </a:rPr>
              <a:t>3</a:t>
            </a:r>
            <a:endParaRPr lang="it-IT" sz="2400" b="1" dirty="0">
              <a:effectLst>
                <a:outerShdw blurRad="50800" dist="762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6" name="Ovale 15"/>
          <p:cNvSpPr/>
          <p:nvPr/>
        </p:nvSpPr>
        <p:spPr>
          <a:xfrm>
            <a:off x="9661623" y="3029517"/>
            <a:ext cx="351620" cy="306531"/>
          </a:xfrm>
          <a:prstGeom prst="ellipse">
            <a:avLst/>
          </a:prstGeom>
          <a:solidFill>
            <a:schemeClr val="tx1"/>
          </a:solidFill>
          <a:ln>
            <a:solidFill>
              <a:schemeClr val="bg2"/>
            </a:solidFill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b="1" dirty="0">
                <a:effectLst>
                  <a:outerShdw blurRad="50800" dist="76200" dir="2700000" algn="tl" rotWithShape="0">
                    <a:prstClr val="black">
                      <a:alpha val="40000"/>
                    </a:prstClr>
                  </a:outerShdw>
                </a:effectLst>
              </a:rPr>
              <a:t>4</a:t>
            </a:r>
            <a:endParaRPr lang="it-IT" sz="2400" b="1" dirty="0">
              <a:effectLst>
                <a:outerShdw blurRad="50800" dist="762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7" name="Ovale 16"/>
          <p:cNvSpPr/>
          <p:nvPr/>
        </p:nvSpPr>
        <p:spPr>
          <a:xfrm>
            <a:off x="1886305" y="6334446"/>
            <a:ext cx="351620" cy="306531"/>
          </a:xfrm>
          <a:prstGeom prst="ellipse">
            <a:avLst/>
          </a:prstGeom>
          <a:solidFill>
            <a:schemeClr val="tx1"/>
          </a:solidFill>
          <a:ln>
            <a:solidFill>
              <a:schemeClr val="bg2"/>
            </a:solidFill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b="1" dirty="0">
                <a:effectLst>
                  <a:outerShdw blurRad="50800" dist="76200" dir="2700000" algn="tl" rotWithShape="0">
                    <a:prstClr val="black">
                      <a:alpha val="40000"/>
                    </a:prstClr>
                  </a:outerShdw>
                </a:effectLst>
              </a:rPr>
              <a:t>5</a:t>
            </a:r>
            <a:endParaRPr lang="it-IT" sz="2400" b="1" dirty="0">
              <a:effectLst>
                <a:outerShdw blurRad="50800" dist="762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8" name="Ovale 17"/>
          <p:cNvSpPr/>
          <p:nvPr/>
        </p:nvSpPr>
        <p:spPr>
          <a:xfrm>
            <a:off x="4130713" y="6334446"/>
            <a:ext cx="351620" cy="306531"/>
          </a:xfrm>
          <a:prstGeom prst="ellipse">
            <a:avLst/>
          </a:prstGeom>
          <a:solidFill>
            <a:schemeClr val="tx1"/>
          </a:solidFill>
          <a:ln>
            <a:solidFill>
              <a:schemeClr val="bg2"/>
            </a:solidFill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b="1" dirty="0">
                <a:effectLst>
                  <a:outerShdw blurRad="50800" dist="76200" dir="2700000" algn="tl" rotWithShape="0">
                    <a:prstClr val="black">
                      <a:alpha val="40000"/>
                    </a:prstClr>
                  </a:outerShdw>
                </a:effectLst>
              </a:rPr>
              <a:t>6</a:t>
            </a:r>
            <a:endParaRPr lang="it-IT" sz="2400" b="1" dirty="0">
              <a:effectLst>
                <a:outerShdw blurRad="50800" dist="762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9" name="Ovale 18"/>
          <p:cNvSpPr/>
          <p:nvPr/>
        </p:nvSpPr>
        <p:spPr>
          <a:xfrm>
            <a:off x="7491543" y="6340592"/>
            <a:ext cx="351620" cy="306531"/>
          </a:xfrm>
          <a:prstGeom prst="ellipse">
            <a:avLst/>
          </a:prstGeom>
          <a:solidFill>
            <a:schemeClr val="tx1"/>
          </a:solidFill>
          <a:ln>
            <a:solidFill>
              <a:schemeClr val="bg2"/>
            </a:solidFill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b="1" dirty="0">
                <a:effectLst>
                  <a:outerShdw blurRad="50800" dist="76200" dir="2700000" algn="tl" rotWithShape="0">
                    <a:prstClr val="black">
                      <a:alpha val="40000"/>
                    </a:prstClr>
                  </a:outerShdw>
                </a:effectLst>
              </a:rPr>
              <a:t>7</a:t>
            </a:r>
            <a:endParaRPr lang="it-IT" sz="2400" b="1" dirty="0">
              <a:effectLst>
                <a:outerShdw blurRad="50800" dist="762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0878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7"/>
          <p:cNvSpPr txBox="1">
            <a:spLocks noChangeArrowheads="1"/>
          </p:cNvSpPr>
          <p:nvPr/>
        </p:nvSpPr>
        <p:spPr bwMode="auto">
          <a:xfrm>
            <a:off x="8211777" y="5211446"/>
            <a:ext cx="3980223" cy="328424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pPr eaLnBrk="0" hangingPunct="0">
              <a:lnSpc>
                <a:spcPct val="95000"/>
              </a:lnSpc>
              <a:buClr>
                <a:srgbClr val="EAEAEA"/>
              </a:buClr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GB" sz="16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ＭＳ Ｐゴシック" charset="-128"/>
              </a:rPr>
              <a:t>Ohki T et al. - J </a:t>
            </a:r>
            <a:r>
              <a:rPr lang="en-GB" sz="1600" b="1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ＭＳ Ｐゴシック" charset="-128"/>
              </a:rPr>
              <a:t>Vasc</a:t>
            </a:r>
            <a:r>
              <a:rPr lang="en-GB" sz="16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ＭＳ Ｐゴシック" charset="-128"/>
              </a:rPr>
              <a:t> </a:t>
            </a:r>
            <a:r>
              <a:rPr lang="en-GB" sz="1600" b="1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ＭＳ Ｐゴシック" charset="-128"/>
              </a:rPr>
              <a:t>Surg</a:t>
            </a:r>
            <a:r>
              <a:rPr lang="en-GB" sz="16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ＭＳ Ｐゴシック" charset="-128"/>
              </a:rPr>
              <a:t> - 1999;30:1034-44 </a:t>
            </a:r>
          </a:p>
        </p:txBody>
      </p:sp>
      <p:pic>
        <p:nvPicPr>
          <p:cNvPr id="5" name="Immagine 20" descr="Immagine1.jpg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 r="24072"/>
          <a:stretch>
            <a:fillRect/>
          </a:stretch>
        </p:blipFill>
        <p:spPr bwMode="auto">
          <a:xfrm>
            <a:off x="8256384" y="391199"/>
            <a:ext cx="3572752" cy="2220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2437532" y="6019801"/>
            <a:ext cx="8396317" cy="359971"/>
          </a:xfrm>
          <a:prstGeom prst="rect">
            <a:avLst/>
          </a:prstGeom>
          <a:solidFill>
            <a:srgbClr val="54547A"/>
          </a:solidFill>
          <a:ln w="9525">
            <a:noFill/>
            <a:round/>
            <a:headEnd/>
            <a:tailEnd/>
          </a:ln>
          <a:effectLst/>
        </p:spPr>
        <p:txBody>
          <a:bodyPr wrap="square" lIns="90000" tIns="46800" rIns="90000" bIns="46800">
            <a:spAutoFit/>
          </a:bodyPr>
          <a:lstStyle/>
          <a:p>
            <a:pPr eaLnBrk="0" hangingPunct="0">
              <a:lnSpc>
                <a:spcPct val="95000"/>
              </a:lnSpc>
              <a:buClr>
                <a:srgbClr val="EAEAEA"/>
              </a:buClr>
              <a:buSzPct val="100000"/>
              <a:buFont typeface="Times New Roman" charset="0"/>
              <a:buNone/>
              <a:defRPr/>
            </a:pPr>
            <a:r>
              <a:rPr lang="it-IT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itchFamily="34" charset="0"/>
              </a:rPr>
              <a:t>     THE </a:t>
            </a:r>
            <a:r>
              <a:rPr lang="it-IT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itchFamily="34" charset="0"/>
              </a:rPr>
              <a:t>MOST </a:t>
            </a:r>
            <a:r>
              <a:rPr lang="it-IT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itchFamily="34" charset="0"/>
              </a:rPr>
              <a:t>RELEVANT </a:t>
            </a:r>
            <a:r>
              <a:rPr lang="it-IT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itchFamily="34" charset="0"/>
              </a:rPr>
              <a:t>OBSTACLE FOR CAS </a:t>
            </a:r>
            <a:r>
              <a:rPr lang="it-IT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itchFamily="34" charset="0"/>
              </a:rPr>
              <a:t>EXPANSION</a:t>
            </a:r>
            <a:endParaRPr lang="it-IT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alibri" pitchFamily="34" charset="0"/>
            </a:endParaRPr>
          </a:p>
        </p:txBody>
      </p:sp>
      <p:grpSp>
        <p:nvGrpSpPr>
          <p:cNvPr id="11" name="Gruppo 10"/>
          <p:cNvGrpSpPr/>
          <p:nvPr/>
        </p:nvGrpSpPr>
        <p:grpSpPr>
          <a:xfrm>
            <a:off x="11122701" y="5801193"/>
            <a:ext cx="784559" cy="775184"/>
            <a:chOff x="4517130" y="2434987"/>
            <a:chExt cx="2690281" cy="2410063"/>
          </a:xfrm>
        </p:grpSpPr>
        <p:pic>
          <p:nvPicPr>
            <p:cNvPr id="12" name="Immagine 1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05737" y="2434987"/>
              <a:ext cx="1913070" cy="2258357"/>
            </a:xfrm>
            <a:prstGeom prst="rect">
              <a:avLst/>
            </a:prstGeom>
          </p:spPr>
        </p:pic>
        <p:sp>
          <p:nvSpPr>
            <p:cNvPr id="13" name="Title 1"/>
            <p:cNvSpPr txBox="1">
              <a:spLocks/>
            </p:cNvSpPr>
            <p:nvPr/>
          </p:nvSpPr>
          <p:spPr>
            <a:xfrm rot="5400000">
              <a:off x="4657240" y="2294879"/>
              <a:ext cx="2410061" cy="2690281"/>
            </a:xfrm>
            <a:prstGeom prst="rect">
              <a:avLst/>
            </a:prstGeom>
          </p:spPr>
          <p:txBody>
            <a:bodyPr anchor="ctr">
              <a:prstTxWarp prst="textCircle">
                <a:avLst>
                  <a:gd name="adj" fmla="val 10884782"/>
                </a:avLst>
              </a:prstTxWarp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b="0" i="0" kern="1200">
                  <a:solidFill>
                    <a:schemeClr val="bg1">
                      <a:lumMod val="50000"/>
                    </a:schemeClr>
                  </a:solidFill>
                  <a:latin typeface="Neris Thin" panose="00000300000000000000" pitchFamily="50" charset="0"/>
                  <a:ea typeface="Gulim" pitchFamily="34" charset="-127"/>
                  <a:cs typeface="+mj-cs"/>
                </a:defRPr>
              </a:lvl1pPr>
            </a:lstStyle>
            <a:p>
              <a:pPr algn="ctr" fontAlgn="auto">
                <a:spcAft>
                  <a:spcPts val="0"/>
                </a:spcAft>
                <a:defRPr/>
              </a:pPr>
              <a:r>
                <a:rPr lang="it-IT" sz="2400" dirty="0">
                  <a:latin typeface="Neris Light" panose="00000400000000000000" pitchFamily="50" charset="0"/>
                </a:rPr>
                <a:t>Azienda Ospedaliero – Universitari a     Modena    Chirurgia Vascolare </a:t>
              </a:r>
              <a:endParaRPr lang="en-US" sz="2400" dirty="0">
                <a:latin typeface="Neris Light" panose="00000400000000000000" pitchFamily="50" charset="0"/>
              </a:endParaRPr>
            </a:p>
          </p:txBody>
        </p:sp>
      </p:grpSp>
      <p:sp>
        <p:nvSpPr>
          <p:cNvPr id="14" name="Rettangolo 13"/>
          <p:cNvSpPr/>
          <p:nvPr/>
        </p:nvSpPr>
        <p:spPr>
          <a:xfrm>
            <a:off x="2666041" y="6313943"/>
            <a:ext cx="72697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i="1" dirty="0"/>
              <a:t>Chirurgia Vascolare Azienda Ospedaliero </a:t>
            </a:r>
            <a:r>
              <a:rPr lang="mr-IN" i="1" dirty="0"/>
              <a:t>–</a:t>
            </a:r>
            <a:r>
              <a:rPr lang="it-IT" i="1" dirty="0"/>
              <a:t> Universitaria di Modena </a:t>
            </a: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124" y="1480499"/>
            <a:ext cx="3295087" cy="2435499"/>
          </a:xfrm>
          <a:prstGeom prst="rect">
            <a:avLst/>
          </a:prstGeom>
        </p:spPr>
      </p:pic>
      <p:pic>
        <p:nvPicPr>
          <p:cNvPr id="8" name="Picture 10" descr="E:\III aspirazione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66730" y="3915998"/>
            <a:ext cx="2701050" cy="1983939"/>
          </a:xfrm>
          <a:prstGeom prst="rect">
            <a:avLst/>
          </a:prstGeom>
          <a:solidFill>
            <a:srgbClr val="FFFFFF">
              <a:shade val="85000"/>
            </a:srgbClr>
          </a:solidFill>
          <a:ln w="9525" cap="sq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5" name="Titolo 1"/>
          <p:cNvSpPr txBox="1">
            <a:spLocks/>
          </p:cNvSpPr>
          <p:nvPr/>
        </p:nvSpPr>
        <p:spPr>
          <a:xfrm>
            <a:off x="477830" y="420612"/>
            <a:ext cx="9514598" cy="8955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4000" dirty="0" smtClean="0">
                <a:ea typeface="Times New Roman" charset="0"/>
                <a:cs typeface="Times New Roman" charset="0"/>
              </a:rPr>
              <a:t>CEREBRAL </a:t>
            </a:r>
            <a:r>
              <a:rPr lang="it-IT" sz="4000" dirty="0">
                <a:ea typeface="Times New Roman" charset="0"/>
                <a:cs typeface="Times New Roman" charset="0"/>
              </a:rPr>
              <a:t>EMBOLISATION: </a:t>
            </a:r>
            <a:endParaRPr lang="it-IT" sz="4000" dirty="0" smtClean="0">
              <a:ea typeface="Times New Roman" charset="0"/>
              <a:cs typeface="Times New Roman" charset="0"/>
            </a:endParaRPr>
          </a:p>
          <a:p>
            <a:r>
              <a:rPr lang="it-IT" sz="3500" dirty="0" smtClean="0">
                <a:ea typeface="Times New Roman" charset="0"/>
                <a:cs typeface="Times New Roman" charset="0"/>
              </a:rPr>
              <a:t>the </a:t>
            </a:r>
            <a:r>
              <a:rPr lang="it-IT" sz="3500" dirty="0" err="1">
                <a:ea typeface="Times New Roman" charset="0"/>
                <a:cs typeface="Times New Roman" charset="0"/>
              </a:rPr>
              <a:t>most</a:t>
            </a:r>
            <a:r>
              <a:rPr lang="it-IT" sz="3500" dirty="0">
                <a:ea typeface="Times New Roman" charset="0"/>
                <a:cs typeface="Times New Roman" charset="0"/>
              </a:rPr>
              <a:t> </a:t>
            </a:r>
            <a:r>
              <a:rPr lang="it-IT" sz="3500" dirty="0" err="1">
                <a:ea typeface="Times New Roman" charset="0"/>
                <a:cs typeface="Times New Roman" charset="0"/>
              </a:rPr>
              <a:t>crucial</a:t>
            </a:r>
            <a:r>
              <a:rPr lang="it-IT" sz="3500" dirty="0">
                <a:ea typeface="Times New Roman" charset="0"/>
                <a:cs typeface="Times New Roman" charset="0"/>
              </a:rPr>
              <a:t> </a:t>
            </a:r>
            <a:r>
              <a:rPr lang="it-IT" sz="3500" dirty="0" err="1">
                <a:ea typeface="Times New Roman" charset="0"/>
                <a:cs typeface="Times New Roman" charset="0"/>
              </a:rPr>
              <a:t>issue</a:t>
            </a:r>
            <a:r>
              <a:rPr lang="it-IT" sz="3500" dirty="0">
                <a:ea typeface="Times New Roman" charset="0"/>
                <a:cs typeface="Times New Roman" charset="0"/>
              </a:rPr>
              <a:t> </a:t>
            </a:r>
            <a:r>
              <a:rPr lang="it-IT" sz="3500" dirty="0" err="1">
                <a:ea typeface="Times New Roman" charset="0"/>
                <a:cs typeface="Times New Roman" charset="0"/>
              </a:rPr>
              <a:t>concerning</a:t>
            </a:r>
            <a:r>
              <a:rPr lang="it-IT" sz="3500" dirty="0">
                <a:ea typeface="Times New Roman" charset="0"/>
                <a:cs typeface="Times New Roman" charset="0"/>
              </a:rPr>
              <a:t> </a:t>
            </a:r>
            <a:r>
              <a:rPr lang="it-IT" sz="3500" dirty="0" smtClean="0">
                <a:ea typeface="Times New Roman" charset="0"/>
                <a:cs typeface="Times New Roman" charset="0"/>
              </a:rPr>
              <a:t>CAS</a:t>
            </a:r>
            <a:endParaRPr lang="it-IT" sz="3500" dirty="0"/>
          </a:p>
        </p:txBody>
      </p:sp>
      <p:pic>
        <p:nvPicPr>
          <p:cNvPr id="16" name="Immagin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7722" y="3659819"/>
            <a:ext cx="3648469" cy="2375533"/>
          </a:xfrm>
          <a:prstGeom prst="rect">
            <a:avLst/>
          </a:prstGeom>
        </p:spPr>
      </p:pic>
      <p:pic>
        <p:nvPicPr>
          <p:cNvPr id="17" name="Immagin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1666" y="2732058"/>
            <a:ext cx="3577470" cy="2264627"/>
          </a:xfrm>
          <a:prstGeom prst="rect">
            <a:avLst/>
          </a:prstGeom>
        </p:spPr>
      </p:pic>
      <p:pic>
        <p:nvPicPr>
          <p:cNvPr id="18" name="Immagine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5640" y="1345615"/>
            <a:ext cx="3290551" cy="2328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00786"/>
      </p:ext>
    </p:extLst>
  </p:cSld>
  <p:clrMapOvr>
    <a:masterClrMapping/>
  </p:clrMapOvr>
  <p:timing>
    <p:tnLst>
      <p:par>
        <p:cTn id="1" dur="indefinite" restart="never" nodeType="tmRoot">
          <p:childTnLst>
            <p:par>
              <p:cTn id="2"/>
            </p:par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/>
          <p:cNvSpPr txBox="1"/>
          <p:nvPr/>
        </p:nvSpPr>
        <p:spPr>
          <a:xfrm>
            <a:off x="5235129" y="1965081"/>
            <a:ext cx="6702871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charset="0"/>
              <a:buChar char="•"/>
            </a:pPr>
            <a:r>
              <a:rPr lang="it-IT" sz="3200" dirty="0" smtClean="0">
                <a:latin typeface="+mj-lt"/>
              </a:rPr>
              <a:t>Easy to use</a:t>
            </a:r>
          </a:p>
          <a:p>
            <a:pPr marL="457200" indent="-457200">
              <a:buFont typeface="Arial" charset="0"/>
              <a:buChar char="•"/>
            </a:pPr>
            <a:r>
              <a:rPr lang="it-IT" sz="3200" dirty="0" err="1" smtClean="0">
                <a:latin typeface="+mj-lt"/>
              </a:rPr>
              <a:t>Stable</a:t>
            </a:r>
            <a:r>
              <a:rPr lang="it-IT" sz="3200" dirty="0" smtClean="0">
                <a:latin typeface="+mj-lt"/>
              </a:rPr>
              <a:t> </a:t>
            </a:r>
            <a:r>
              <a:rPr lang="it-IT" sz="3200" dirty="0" err="1" smtClean="0">
                <a:latin typeface="+mj-lt"/>
              </a:rPr>
              <a:t>device</a:t>
            </a:r>
            <a:r>
              <a:rPr lang="it-IT" sz="3200" dirty="0" smtClean="0">
                <a:latin typeface="+mj-lt"/>
              </a:rPr>
              <a:t> position</a:t>
            </a:r>
          </a:p>
          <a:p>
            <a:pPr marL="457200" indent="-457200">
              <a:buFont typeface="Arial" charset="0"/>
              <a:buChar char="•"/>
            </a:pPr>
            <a:r>
              <a:rPr lang="it-IT" sz="3200" dirty="0" err="1" smtClean="0">
                <a:latin typeface="+mj-lt"/>
              </a:rPr>
              <a:t>Applicable</a:t>
            </a:r>
            <a:r>
              <a:rPr lang="it-IT" sz="3200" dirty="0" smtClean="0">
                <a:latin typeface="+mj-lt"/>
              </a:rPr>
              <a:t> </a:t>
            </a:r>
            <a:r>
              <a:rPr lang="it-IT" sz="3200" dirty="0">
                <a:latin typeface="+mj-lt"/>
              </a:rPr>
              <a:t>to </a:t>
            </a:r>
            <a:r>
              <a:rPr lang="it-IT" sz="3200" dirty="0" err="1">
                <a:latin typeface="+mj-lt"/>
              </a:rPr>
              <a:t>all</a:t>
            </a:r>
            <a:r>
              <a:rPr lang="it-IT" sz="3200" dirty="0">
                <a:latin typeface="+mj-lt"/>
              </a:rPr>
              <a:t> </a:t>
            </a:r>
            <a:r>
              <a:rPr lang="it-IT" sz="3200" dirty="0" err="1">
                <a:latin typeface="+mj-lt"/>
              </a:rPr>
              <a:t>plaque</a:t>
            </a:r>
            <a:r>
              <a:rPr lang="it-IT" sz="3200" dirty="0">
                <a:latin typeface="+mj-lt"/>
              </a:rPr>
              <a:t> </a:t>
            </a:r>
            <a:r>
              <a:rPr lang="it-IT" sz="3200" dirty="0" err="1" smtClean="0">
                <a:latin typeface="+mj-lt"/>
              </a:rPr>
              <a:t>morphology</a:t>
            </a:r>
            <a:endParaRPr lang="it-IT" sz="3200" dirty="0" smtClean="0">
              <a:latin typeface="+mj-lt"/>
            </a:endParaRPr>
          </a:p>
          <a:p>
            <a:pPr marL="457200" indent="-457200">
              <a:buFont typeface="Arial" charset="0"/>
              <a:buChar char="•"/>
            </a:pPr>
            <a:r>
              <a:rPr lang="it-IT" sz="3200" dirty="0" err="1">
                <a:latin typeface="+mj-lt"/>
              </a:rPr>
              <a:t>Capture</a:t>
            </a:r>
            <a:r>
              <a:rPr lang="it-IT" sz="3200" dirty="0">
                <a:latin typeface="+mj-lt"/>
              </a:rPr>
              <a:t> </a:t>
            </a:r>
            <a:r>
              <a:rPr lang="it-IT" sz="3200" dirty="0" err="1">
                <a:latin typeface="+mj-lt"/>
              </a:rPr>
              <a:t>debris</a:t>
            </a:r>
            <a:r>
              <a:rPr lang="it-IT" sz="3200" dirty="0">
                <a:latin typeface="+mj-lt"/>
              </a:rPr>
              <a:t> of </a:t>
            </a:r>
            <a:r>
              <a:rPr lang="it-IT" sz="3200" dirty="0" err="1">
                <a:latin typeface="+mj-lt"/>
              </a:rPr>
              <a:t>all</a:t>
            </a:r>
            <a:r>
              <a:rPr lang="it-IT" sz="3200" dirty="0">
                <a:latin typeface="+mj-lt"/>
              </a:rPr>
              <a:t> </a:t>
            </a:r>
            <a:r>
              <a:rPr lang="it-IT" sz="3200" dirty="0" err="1" smtClean="0">
                <a:latin typeface="+mj-lt"/>
              </a:rPr>
              <a:t>sizes</a:t>
            </a:r>
            <a:endParaRPr lang="it-IT" sz="3200" dirty="0">
              <a:latin typeface="+mj-lt"/>
            </a:endParaRPr>
          </a:p>
          <a:p>
            <a:pPr marL="457200" indent="-457200">
              <a:buFont typeface="Arial" charset="0"/>
              <a:buChar char="•"/>
            </a:pPr>
            <a:r>
              <a:rPr lang="it-IT" sz="3200" dirty="0" err="1" smtClean="0">
                <a:latin typeface="+mj-lt"/>
              </a:rPr>
              <a:t>Maintain</a:t>
            </a:r>
            <a:r>
              <a:rPr lang="it-IT" sz="3200" dirty="0" smtClean="0">
                <a:latin typeface="+mj-lt"/>
              </a:rPr>
              <a:t> </a:t>
            </a:r>
            <a:r>
              <a:rPr lang="it-IT" sz="3200" dirty="0" err="1" smtClean="0">
                <a:latin typeface="+mj-lt"/>
              </a:rPr>
              <a:t>cerebral</a:t>
            </a:r>
            <a:r>
              <a:rPr lang="it-IT" sz="3200" dirty="0" smtClean="0">
                <a:latin typeface="+mj-lt"/>
              </a:rPr>
              <a:t> </a:t>
            </a:r>
            <a:r>
              <a:rPr lang="it-IT" sz="3200" dirty="0" err="1" smtClean="0">
                <a:latin typeface="+mj-lt"/>
              </a:rPr>
              <a:t>perfusion</a:t>
            </a:r>
            <a:r>
              <a:rPr lang="it-IT" sz="3200" dirty="0" smtClean="0">
                <a:latin typeface="+mj-lt"/>
              </a:rPr>
              <a:t> </a:t>
            </a:r>
          </a:p>
          <a:p>
            <a:pPr marL="457200" indent="-457200">
              <a:buFont typeface="Arial" charset="0"/>
              <a:buChar char="•"/>
            </a:pPr>
            <a:r>
              <a:rPr lang="it-IT" sz="3200" dirty="0" smtClean="0">
                <a:latin typeface="+mj-lt"/>
              </a:rPr>
              <a:t>No </a:t>
            </a:r>
            <a:r>
              <a:rPr lang="it-IT" sz="3200" dirty="0" err="1" smtClean="0">
                <a:latin typeface="+mj-lt"/>
              </a:rPr>
              <a:t>restriction</a:t>
            </a:r>
            <a:r>
              <a:rPr lang="it-IT" sz="3200" dirty="0" smtClean="0">
                <a:latin typeface="+mj-lt"/>
              </a:rPr>
              <a:t> on </a:t>
            </a:r>
            <a:r>
              <a:rPr lang="it-IT" sz="3200" dirty="0" err="1" smtClean="0">
                <a:latin typeface="+mj-lt"/>
              </a:rPr>
              <a:t>landing</a:t>
            </a:r>
            <a:r>
              <a:rPr lang="it-IT" sz="3200" dirty="0" smtClean="0">
                <a:latin typeface="+mj-lt"/>
              </a:rPr>
              <a:t> zone</a:t>
            </a:r>
          </a:p>
          <a:p>
            <a:pPr marL="457200" indent="-457200">
              <a:buFont typeface="Arial" charset="0"/>
              <a:buChar char="•"/>
            </a:pPr>
            <a:r>
              <a:rPr lang="it-IT" sz="3200" dirty="0" err="1" smtClean="0">
                <a:latin typeface="+mj-lt"/>
              </a:rPr>
              <a:t>Documented</a:t>
            </a:r>
            <a:r>
              <a:rPr lang="it-IT" sz="3200" dirty="0" smtClean="0">
                <a:latin typeface="+mj-lt"/>
              </a:rPr>
              <a:t> </a:t>
            </a:r>
            <a:r>
              <a:rPr lang="it-IT" sz="3200" dirty="0" err="1" smtClean="0">
                <a:latin typeface="+mj-lt"/>
              </a:rPr>
              <a:t>results</a:t>
            </a:r>
            <a:r>
              <a:rPr lang="it-IT" sz="3200" dirty="0" smtClean="0">
                <a:latin typeface="+mj-lt"/>
              </a:rPr>
              <a:t> in high-</a:t>
            </a:r>
            <a:r>
              <a:rPr lang="it-IT" sz="3200" dirty="0" err="1" smtClean="0">
                <a:latin typeface="+mj-lt"/>
              </a:rPr>
              <a:t>risk</a:t>
            </a:r>
            <a:r>
              <a:rPr lang="it-IT" sz="3200" dirty="0" smtClean="0">
                <a:latin typeface="+mj-lt"/>
              </a:rPr>
              <a:t> </a:t>
            </a:r>
            <a:r>
              <a:rPr lang="it-IT" sz="3200" dirty="0" err="1" smtClean="0">
                <a:latin typeface="+mj-lt"/>
              </a:rPr>
              <a:t>lesions</a:t>
            </a:r>
            <a:r>
              <a:rPr lang="it-IT" sz="3200" dirty="0" smtClean="0">
                <a:latin typeface="+mj-lt"/>
              </a:rPr>
              <a:t> and </a:t>
            </a:r>
            <a:r>
              <a:rPr lang="it-IT" sz="3200" dirty="0" err="1" smtClean="0">
                <a:latin typeface="+mj-lt"/>
              </a:rPr>
              <a:t>patients</a:t>
            </a:r>
            <a:endParaRPr lang="it-IT" sz="3200" dirty="0">
              <a:latin typeface="+mj-lt"/>
            </a:endParaRPr>
          </a:p>
        </p:txBody>
      </p:sp>
      <p:sp>
        <p:nvSpPr>
          <p:cNvPr id="3" name="Titolo 1"/>
          <p:cNvSpPr txBox="1">
            <a:spLocks/>
          </p:cNvSpPr>
          <p:nvPr/>
        </p:nvSpPr>
        <p:spPr>
          <a:xfrm>
            <a:off x="477830" y="420612"/>
            <a:ext cx="9514598" cy="8955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4000" dirty="0" err="1" smtClean="0"/>
              <a:t>Characteristics</a:t>
            </a:r>
            <a:r>
              <a:rPr lang="it-IT" sz="4000" dirty="0" smtClean="0"/>
              <a:t> </a:t>
            </a:r>
            <a:r>
              <a:rPr lang="it-IT" sz="4000" dirty="0"/>
              <a:t>of </a:t>
            </a:r>
            <a:r>
              <a:rPr lang="it-IT" sz="4000" dirty="0" smtClean="0"/>
              <a:t>Ideal </a:t>
            </a:r>
            <a:r>
              <a:rPr lang="it-IT" sz="4000" dirty="0"/>
              <a:t>EPD </a:t>
            </a:r>
            <a:r>
              <a:rPr lang="it-IT" sz="4000" dirty="0" smtClean="0"/>
              <a:t>System</a:t>
            </a:r>
            <a:endParaRPr lang="it-IT" sz="3500" dirty="0"/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709" y="1559980"/>
            <a:ext cx="3597491" cy="4842077"/>
          </a:xfrm>
          <a:prstGeom prst="rect">
            <a:avLst/>
          </a:prstGeom>
          <a:solidFill>
            <a:srgbClr val="FFFFFF">
              <a:shade val="85000"/>
            </a:srgbClr>
          </a:solidFill>
          <a:ln w="1905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97345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1"/>
          <p:cNvSpPr txBox="1">
            <a:spLocks/>
          </p:cNvSpPr>
          <p:nvPr/>
        </p:nvSpPr>
        <p:spPr>
          <a:xfrm>
            <a:off x="477830" y="420612"/>
            <a:ext cx="9514598" cy="8955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4000" dirty="0" smtClean="0"/>
              <a:t>EPD: </a:t>
            </a:r>
            <a:r>
              <a:rPr lang="it-IT" sz="4000" dirty="0" err="1" smtClean="0"/>
              <a:t>why</a:t>
            </a:r>
            <a:r>
              <a:rPr lang="it-IT" sz="4000" dirty="0" smtClean="0"/>
              <a:t> </a:t>
            </a:r>
            <a:r>
              <a:rPr lang="it-IT" sz="4000" dirty="0" err="1" smtClean="0"/>
              <a:t>should</a:t>
            </a:r>
            <a:r>
              <a:rPr lang="it-IT" sz="4000" dirty="0" smtClean="0"/>
              <a:t> I use </a:t>
            </a:r>
            <a:r>
              <a:rPr lang="it-IT" sz="4000" dirty="0" err="1" smtClean="0"/>
              <a:t>proximal</a:t>
            </a:r>
            <a:r>
              <a:rPr lang="it-IT" sz="4000" dirty="0" smtClean="0"/>
              <a:t> </a:t>
            </a:r>
            <a:r>
              <a:rPr lang="it-IT" sz="4000" dirty="0" err="1" smtClean="0"/>
              <a:t>protection</a:t>
            </a:r>
            <a:r>
              <a:rPr lang="it-IT" sz="4000" dirty="0" smtClean="0"/>
              <a:t>?</a:t>
            </a:r>
            <a:endParaRPr lang="it-IT" sz="3500" dirty="0"/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709" y="1559980"/>
            <a:ext cx="3597491" cy="4842077"/>
          </a:xfrm>
          <a:prstGeom prst="rect">
            <a:avLst/>
          </a:prstGeom>
          <a:solidFill>
            <a:srgbClr val="FFFFFF">
              <a:shade val="85000"/>
            </a:srgbClr>
          </a:solidFill>
          <a:ln w="1905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4" name="Rettangolo 3"/>
          <p:cNvSpPr/>
          <p:nvPr/>
        </p:nvSpPr>
        <p:spPr>
          <a:xfrm>
            <a:off x="5408898" y="1644340"/>
            <a:ext cx="589540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600" dirty="0" err="1">
                <a:solidFill>
                  <a:srgbClr val="FF0000"/>
                </a:solidFill>
                <a:latin typeface="+mj-lt"/>
              </a:rPr>
              <a:t>Ensure</a:t>
            </a:r>
            <a:r>
              <a:rPr lang="it-IT" sz="3600" dirty="0">
                <a:solidFill>
                  <a:srgbClr val="FF0000"/>
                </a:solidFill>
                <a:latin typeface="+mj-lt"/>
              </a:rPr>
              <a:t> </a:t>
            </a:r>
            <a:r>
              <a:rPr lang="it-IT" sz="3600" dirty="0" smtClean="0">
                <a:solidFill>
                  <a:srgbClr val="FF0000"/>
                </a:solidFill>
                <a:latin typeface="+mj-lt"/>
              </a:rPr>
              <a:t>Complete </a:t>
            </a:r>
            <a:r>
              <a:rPr lang="it-IT" sz="3600" dirty="0" err="1">
                <a:solidFill>
                  <a:srgbClr val="FF0000"/>
                </a:solidFill>
                <a:latin typeface="+mj-lt"/>
              </a:rPr>
              <a:t>Protection</a:t>
            </a:r>
            <a:r>
              <a:rPr lang="it-IT" sz="3600" dirty="0">
                <a:solidFill>
                  <a:srgbClr val="FF0000"/>
                </a:solidFill>
                <a:latin typeface="+mj-lt"/>
              </a:rPr>
              <a:t> for ALL </a:t>
            </a:r>
            <a:r>
              <a:rPr lang="it-IT" sz="3600" dirty="0" err="1">
                <a:solidFill>
                  <a:srgbClr val="FF0000"/>
                </a:solidFill>
                <a:latin typeface="+mj-lt"/>
              </a:rPr>
              <a:t>steps</a:t>
            </a:r>
            <a:r>
              <a:rPr lang="it-IT" sz="3600" dirty="0">
                <a:solidFill>
                  <a:srgbClr val="FF0000"/>
                </a:solidFill>
                <a:latin typeface="+mj-lt"/>
              </a:rPr>
              <a:t> of CAS </a:t>
            </a:r>
            <a:r>
              <a:rPr lang="it-IT" sz="3600" dirty="0" smtClean="0">
                <a:solidFill>
                  <a:srgbClr val="FF0000"/>
                </a:solidFill>
                <a:latin typeface="+mj-lt"/>
              </a:rPr>
              <a:t>procedure</a:t>
            </a:r>
            <a:endParaRPr lang="it-IT" sz="36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3870915" y="5608478"/>
            <a:ext cx="8321085" cy="584775"/>
          </a:xfrm>
          <a:prstGeom prst="rect">
            <a:avLst/>
          </a:prstGeom>
          <a:solidFill>
            <a:srgbClr val="A81E17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3200" dirty="0" smtClean="0">
                <a:solidFill>
                  <a:schemeClr val="bg1"/>
                </a:solidFill>
              </a:rPr>
              <a:t>CAS: </a:t>
            </a:r>
            <a:r>
              <a:rPr lang="it-IT" sz="3200" dirty="0" err="1">
                <a:solidFill>
                  <a:schemeClr val="bg1"/>
                </a:solidFill>
              </a:rPr>
              <a:t>r</a:t>
            </a:r>
            <a:r>
              <a:rPr lang="it-IT" sz="3200" dirty="0" err="1" smtClean="0">
                <a:solidFill>
                  <a:schemeClr val="bg1"/>
                </a:solidFill>
              </a:rPr>
              <a:t>isky</a:t>
            </a:r>
            <a:r>
              <a:rPr lang="it-IT" sz="3200" dirty="0" smtClean="0">
                <a:solidFill>
                  <a:schemeClr val="bg1"/>
                </a:solidFill>
              </a:rPr>
              <a:t> </a:t>
            </a:r>
            <a:r>
              <a:rPr lang="it-IT" sz="3200" dirty="0" err="1" smtClean="0">
                <a:solidFill>
                  <a:schemeClr val="bg1"/>
                </a:solidFill>
              </a:rPr>
              <a:t>maneuvers</a:t>
            </a:r>
            <a:r>
              <a:rPr lang="it-IT" sz="3200" dirty="0" smtClean="0">
                <a:solidFill>
                  <a:schemeClr val="bg1"/>
                </a:solidFill>
              </a:rPr>
              <a:t> are </a:t>
            </a:r>
            <a:r>
              <a:rPr lang="it-IT" sz="3200" dirty="0" err="1" smtClean="0">
                <a:solidFill>
                  <a:schemeClr val="bg1"/>
                </a:solidFill>
              </a:rPr>
              <a:t>forbidden</a:t>
            </a:r>
            <a:endParaRPr lang="it-IT" sz="3200" dirty="0">
              <a:solidFill>
                <a:schemeClr val="bg1"/>
              </a:solidFill>
            </a:endParaRPr>
          </a:p>
        </p:txBody>
      </p:sp>
      <p:sp>
        <p:nvSpPr>
          <p:cNvPr id="2" name="Ovale 1"/>
          <p:cNvSpPr/>
          <p:nvPr/>
        </p:nvSpPr>
        <p:spPr>
          <a:xfrm rot="20579040">
            <a:off x="2984019" y="3141358"/>
            <a:ext cx="686763" cy="1470517"/>
          </a:xfrm>
          <a:prstGeom prst="ellipse">
            <a:avLst/>
          </a:prstGeom>
          <a:solidFill>
            <a:srgbClr val="FF0000">
              <a:alpha val="23000"/>
            </a:srgbClr>
          </a:solidFill>
          <a:ln w="222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Rettangolo 8"/>
          <p:cNvSpPr/>
          <p:nvPr/>
        </p:nvSpPr>
        <p:spPr>
          <a:xfrm>
            <a:off x="5048863" y="3351573"/>
            <a:ext cx="622175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200" dirty="0" err="1" smtClean="0">
                <a:latin typeface="+mj-lt"/>
              </a:rPr>
              <a:t>Proximal</a:t>
            </a:r>
            <a:r>
              <a:rPr lang="it-IT" sz="3200" dirty="0" smtClean="0">
                <a:latin typeface="+mj-lt"/>
              </a:rPr>
              <a:t> </a:t>
            </a:r>
            <a:r>
              <a:rPr lang="it-IT" sz="3200" dirty="0" err="1" smtClean="0">
                <a:latin typeface="+mj-lt"/>
              </a:rPr>
              <a:t>Protection</a:t>
            </a:r>
            <a:r>
              <a:rPr lang="it-IT" sz="3200" dirty="0" smtClean="0">
                <a:latin typeface="+mj-lt"/>
              </a:rPr>
              <a:t> </a:t>
            </a:r>
            <a:r>
              <a:rPr lang="it-IT" sz="3200" dirty="0" err="1" smtClean="0">
                <a:latin typeface="+mj-lt"/>
              </a:rPr>
              <a:t>devices</a:t>
            </a:r>
            <a:r>
              <a:rPr lang="it-IT" sz="3200" dirty="0" smtClean="0">
                <a:latin typeface="+mj-lt"/>
              </a:rPr>
              <a:t> </a:t>
            </a:r>
          </a:p>
          <a:p>
            <a:pPr algn="ctr"/>
            <a:r>
              <a:rPr lang="it-IT" sz="3200" dirty="0" err="1" smtClean="0">
                <a:latin typeface="+mj-lt"/>
              </a:rPr>
              <a:t>avoid</a:t>
            </a:r>
            <a:r>
              <a:rPr lang="it-IT" sz="3200" dirty="0" smtClean="0">
                <a:latin typeface="+mj-lt"/>
              </a:rPr>
              <a:t> </a:t>
            </a:r>
            <a:r>
              <a:rPr lang="it-IT" sz="3200" dirty="0" err="1" smtClean="0">
                <a:solidFill>
                  <a:srgbClr val="FF0000"/>
                </a:solidFill>
                <a:latin typeface="+mj-lt"/>
              </a:rPr>
              <a:t>risk</a:t>
            </a:r>
            <a:r>
              <a:rPr lang="it-IT" sz="3200" dirty="0" smtClean="0">
                <a:solidFill>
                  <a:srgbClr val="FF0000"/>
                </a:solidFill>
                <a:latin typeface="+mj-lt"/>
              </a:rPr>
              <a:t> zone </a:t>
            </a:r>
          </a:p>
          <a:p>
            <a:pPr algn="ctr"/>
            <a:r>
              <a:rPr lang="it-IT" sz="3200" dirty="0" err="1" smtClean="0">
                <a:latin typeface="+mj-lt"/>
              </a:rPr>
              <a:t>during</a:t>
            </a:r>
            <a:r>
              <a:rPr lang="it-IT" sz="3200" dirty="0" smtClean="0">
                <a:latin typeface="+mj-lt"/>
              </a:rPr>
              <a:t> </a:t>
            </a:r>
            <a:r>
              <a:rPr lang="it-IT" sz="3200" dirty="0" err="1" smtClean="0">
                <a:latin typeface="+mj-lt"/>
              </a:rPr>
              <a:t>placement</a:t>
            </a:r>
            <a:r>
              <a:rPr lang="it-IT" sz="3200" dirty="0" smtClean="0">
                <a:latin typeface="+mj-lt"/>
              </a:rPr>
              <a:t> </a:t>
            </a:r>
            <a:r>
              <a:rPr lang="it-IT" sz="3200" dirty="0" err="1" smtClean="0">
                <a:latin typeface="+mj-lt"/>
              </a:rPr>
              <a:t>manouvers</a:t>
            </a:r>
            <a:endParaRPr lang="it-IT" sz="3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433766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0587" y="2000614"/>
            <a:ext cx="3228096" cy="1902429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1658" y="3380258"/>
            <a:ext cx="975422" cy="441349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625" y="2000614"/>
            <a:ext cx="1316302" cy="1324563"/>
          </a:xfrm>
          <a:prstGeom prst="rect">
            <a:avLst/>
          </a:prstGeom>
        </p:spPr>
      </p:pic>
      <p:sp>
        <p:nvSpPr>
          <p:cNvPr id="14" name="CasellaDiTesto 13"/>
          <p:cNvSpPr txBox="1"/>
          <p:nvPr/>
        </p:nvSpPr>
        <p:spPr>
          <a:xfrm>
            <a:off x="5962254" y="3171040"/>
            <a:ext cx="2463282" cy="677108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dirty="0" smtClean="0">
                <a:latin typeface="+mj-lt"/>
              </a:rPr>
              <a:t>Gore </a:t>
            </a:r>
            <a:r>
              <a:rPr lang="it-IT" sz="2000" dirty="0" err="1" smtClean="0">
                <a:latin typeface="+mj-lt"/>
              </a:rPr>
              <a:t>Reversal</a:t>
            </a:r>
            <a:r>
              <a:rPr lang="it-IT" sz="2000" dirty="0" smtClean="0">
                <a:latin typeface="+mj-lt"/>
              </a:rPr>
              <a:t> </a:t>
            </a:r>
            <a:r>
              <a:rPr lang="it-IT" dirty="0" smtClean="0">
                <a:latin typeface="+mj-lt"/>
              </a:rPr>
              <a:t>Flow System</a:t>
            </a:r>
            <a:endParaRPr lang="it-IT" dirty="0">
              <a:latin typeface="+mj-lt"/>
            </a:endParaRPr>
          </a:p>
        </p:txBody>
      </p:sp>
      <p:sp>
        <p:nvSpPr>
          <p:cNvPr id="15" name="CasellaDiTesto 14"/>
          <p:cNvSpPr txBox="1"/>
          <p:nvPr/>
        </p:nvSpPr>
        <p:spPr>
          <a:xfrm>
            <a:off x="1046953" y="3448038"/>
            <a:ext cx="995785" cy="40011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it-IT" sz="2000" dirty="0" err="1" smtClean="0">
                <a:latin typeface="+mj-lt"/>
              </a:rPr>
              <a:t>Mo.Ma</a:t>
            </a:r>
            <a:r>
              <a:rPr lang="it-IT" sz="2000" dirty="0" smtClean="0">
                <a:latin typeface="+mj-lt"/>
              </a:rPr>
              <a:t>.</a:t>
            </a:r>
          </a:p>
        </p:txBody>
      </p:sp>
      <p:sp>
        <p:nvSpPr>
          <p:cNvPr id="17" name="Freccia destra 16"/>
          <p:cNvSpPr/>
          <p:nvPr/>
        </p:nvSpPr>
        <p:spPr>
          <a:xfrm>
            <a:off x="325430" y="1726952"/>
            <a:ext cx="10437830" cy="205197"/>
          </a:xfrm>
          <a:prstGeom prst="rightArrow">
            <a:avLst/>
          </a:prstGeom>
          <a:solidFill>
            <a:schemeClr val="accent1">
              <a:lumMod val="20000"/>
              <a:lumOff val="80000"/>
              <a:alpha val="77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" name="Rettangolo 17"/>
          <p:cNvSpPr/>
          <p:nvPr/>
        </p:nvSpPr>
        <p:spPr>
          <a:xfrm>
            <a:off x="1646385" y="1234458"/>
            <a:ext cx="748132" cy="4121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00" b="1" i="1" dirty="0" smtClean="0">
                <a:latin typeface="+mj-lt"/>
              </a:rPr>
              <a:t>1998</a:t>
            </a:r>
            <a:endParaRPr lang="it-IT" sz="2000" b="1" i="1" dirty="0">
              <a:latin typeface="+mj-lt"/>
            </a:endParaRPr>
          </a:p>
        </p:txBody>
      </p:sp>
      <p:sp>
        <p:nvSpPr>
          <p:cNvPr id="13" name="Titolo 1"/>
          <p:cNvSpPr txBox="1">
            <a:spLocks/>
          </p:cNvSpPr>
          <p:nvPr/>
        </p:nvSpPr>
        <p:spPr>
          <a:xfrm>
            <a:off x="477830" y="420612"/>
            <a:ext cx="9514598" cy="8955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4000" dirty="0" smtClean="0"/>
              <a:t>EPD: </a:t>
            </a:r>
            <a:r>
              <a:rPr lang="it-IT" sz="4000" dirty="0" err="1" smtClean="0"/>
              <a:t>which</a:t>
            </a:r>
            <a:r>
              <a:rPr lang="it-IT" sz="4000" dirty="0" smtClean="0"/>
              <a:t> </a:t>
            </a:r>
            <a:r>
              <a:rPr lang="it-IT" sz="4000" dirty="0" err="1" smtClean="0"/>
              <a:t>one</a:t>
            </a:r>
            <a:r>
              <a:rPr lang="it-IT" sz="4000" dirty="0" smtClean="0"/>
              <a:t>?</a:t>
            </a:r>
            <a:endParaRPr lang="it-IT" sz="3500" dirty="0"/>
          </a:p>
        </p:txBody>
      </p:sp>
      <p:sp>
        <p:nvSpPr>
          <p:cNvPr id="8" name="Ovale 7"/>
          <p:cNvSpPr/>
          <p:nvPr/>
        </p:nvSpPr>
        <p:spPr>
          <a:xfrm>
            <a:off x="1960580" y="1768655"/>
            <a:ext cx="119743" cy="11974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4" name="Ovale 23"/>
          <p:cNvSpPr/>
          <p:nvPr/>
        </p:nvSpPr>
        <p:spPr>
          <a:xfrm>
            <a:off x="7952039" y="1769679"/>
            <a:ext cx="119743" cy="11974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5" name="Ovale 24"/>
          <p:cNvSpPr/>
          <p:nvPr/>
        </p:nvSpPr>
        <p:spPr>
          <a:xfrm>
            <a:off x="8525001" y="1768655"/>
            <a:ext cx="119743" cy="11974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6" name="Rettangolo 25"/>
          <p:cNvSpPr/>
          <p:nvPr/>
        </p:nvSpPr>
        <p:spPr>
          <a:xfrm>
            <a:off x="7435157" y="1248720"/>
            <a:ext cx="80846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00" b="1" i="1" dirty="0" smtClean="0">
                <a:latin typeface="+mj-lt"/>
              </a:rPr>
              <a:t>2007</a:t>
            </a:r>
            <a:endParaRPr lang="it-IT" sz="2000" b="1" i="1" dirty="0">
              <a:latin typeface="+mj-lt"/>
            </a:endParaRPr>
          </a:p>
        </p:txBody>
      </p:sp>
      <p:sp>
        <p:nvSpPr>
          <p:cNvPr id="27" name="Rettangolo 26"/>
          <p:cNvSpPr/>
          <p:nvPr/>
        </p:nvSpPr>
        <p:spPr>
          <a:xfrm>
            <a:off x="8471771" y="1246510"/>
            <a:ext cx="80846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00" b="1" i="1" dirty="0" smtClean="0">
                <a:latin typeface="+mj-lt"/>
              </a:rPr>
              <a:t>2009</a:t>
            </a:r>
            <a:endParaRPr lang="it-IT" sz="2000" b="1" i="1" dirty="0">
              <a:latin typeface="+mj-lt"/>
            </a:endParaRP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7998" y="2074167"/>
            <a:ext cx="1827538" cy="1059972"/>
          </a:xfrm>
          <a:prstGeom prst="rect">
            <a:avLst/>
          </a:prstGeom>
        </p:spPr>
      </p:pic>
      <p:sp>
        <p:nvSpPr>
          <p:cNvPr id="11" name="CasellaDiTesto 10"/>
          <p:cNvSpPr txBox="1"/>
          <p:nvPr/>
        </p:nvSpPr>
        <p:spPr>
          <a:xfrm>
            <a:off x="5087999" y="4281858"/>
            <a:ext cx="62472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 err="1" smtClean="0">
                <a:latin typeface="Bradley Hand" charset="0"/>
                <a:ea typeface="Bradley Hand" charset="0"/>
                <a:cs typeface="Bradley Hand" charset="0"/>
              </a:rPr>
              <a:t>Reversal</a:t>
            </a:r>
            <a:r>
              <a:rPr lang="it-IT" sz="2400" dirty="0" smtClean="0">
                <a:latin typeface="Bradley Hand" charset="0"/>
                <a:ea typeface="Bradley Hand" charset="0"/>
                <a:cs typeface="Bradley Hand" charset="0"/>
              </a:rPr>
              <a:t> Flow Systems </a:t>
            </a:r>
            <a:r>
              <a:rPr lang="it-IT" sz="2400" dirty="0">
                <a:latin typeface="Bradley Hand" charset="0"/>
                <a:ea typeface="Bradley Hand" charset="0"/>
                <a:cs typeface="Bradley Hand" charset="0"/>
              </a:rPr>
              <a:t>(</a:t>
            </a:r>
            <a:r>
              <a:rPr lang="it-IT" sz="2400" dirty="0" err="1" smtClean="0">
                <a:latin typeface="Bradley Hand" charset="0"/>
                <a:ea typeface="Bradley Hand" charset="0"/>
                <a:cs typeface="Bradley Hand" charset="0"/>
              </a:rPr>
              <a:t>femural</a:t>
            </a:r>
            <a:r>
              <a:rPr lang="it-IT" sz="2400" dirty="0" smtClean="0">
                <a:latin typeface="Bradley Hand" charset="0"/>
                <a:ea typeface="Bradley Hand" charset="0"/>
                <a:cs typeface="Bradley Hand" charset="0"/>
              </a:rPr>
              <a:t> </a:t>
            </a:r>
            <a:r>
              <a:rPr lang="it-IT" sz="2400" dirty="0" err="1" smtClean="0">
                <a:latin typeface="Bradley Hand" charset="0"/>
                <a:ea typeface="Bradley Hand" charset="0"/>
                <a:cs typeface="Bradley Hand" charset="0"/>
              </a:rPr>
              <a:t>vein</a:t>
            </a:r>
            <a:r>
              <a:rPr lang="it-IT" sz="2400" dirty="0" smtClean="0">
                <a:latin typeface="Bradley Hand" charset="0"/>
                <a:ea typeface="Bradley Hand" charset="0"/>
                <a:cs typeface="Bradley Hand" charset="0"/>
              </a:rPr>
              <a:t> shunt)</a:t>
            </a:r>
            <a:endParaRPr lang="it-IT" sz="2400" dirty="0">
              <a:latin typeface="Bradley Hand" charset="0"/>
              <a:ea typeface="Bradley Hand" charset="0"/>
              <a:cs typeface="Bradley Hand" charset="0"/>
            </a:endParaRPr>
          </a:p>
        </p:txBody>
      </p:sp>
      <p:sp>
        <p:nvSpPr>
          <p:cNvPr id="28" name="CasellaDiTesto 27"/>
          <p:cNvSpPr txBox="1"/>
          <p:nvPr/>
        </p:nvSpPr>
        <p:spPr>
          <a:xfrm>
            <a:off x="357333" y="4281858"/>
            <a:ext cx="39950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 err="1" smtClean="0">
                <a:latin typeface="Bradley Hand" charset="0"/>
                <a:ea typeface="Bradley Hand" charset="0"/>
                <a:cs typeface="Bradley Hand" charset="0"/>
              </a:rPr>
              <a:t>Proximal</a:t>
            </a:r>
            <a:r>
              <a:rPr lang="it-IT" sz="2400" dirty="0" smtClean="0">
                <a:latin typeface="Bradley Hand" charset="0"/>
                <a:ea typeface="Bradley Hand" charset="0"/>
                <a:cs typeface="Bradley Hand" charset="0"/>
              </a:rPr>
              <a:t> </a:t>
            </a:r>
            <a:r>
              <a:rPr lang="it-IT" sz="2400" dirty="0" err="1" smtClean="0">
                <a:latin typeface="Bradley Hand" charset="0"/>
                <a:ea typeface="Bradley Hand" charset="0"/>
                <a:cs typeface="Bradley Hand" charset="0"/>
              </a:rPr>
              <a:t>Clamping</a:t>
            </a:r>
            <a:r>
              <a:rPr lang="it-IT" sz="2400" dirty="0" smtClean="0">
                <a:latin typeface="Bradley Hand" charset="0"/>
                <a:ea typeface="Bradley Hand" charset="0"/>
                <a:cs typeface="Bradley Hand" charset="0"/>
              </a:rPr>
              <a:t> System</a:t>
            </a:r>
            <a:endParaRPr lang="it-IT" sz="2400" dirty="0">
              <a:latin typeface="Bradley Hand" charset="0"/>
              <a:ea typeface="Bradley Hand" charset="0"/>
              <a:cs typeface="Bradley Hand" charset="0"/>
            </a:endParaRPr>
          </a:p>
        </p:txBody>
      </p:sp>
      <p:cxnSp>
        <p:nvCxnSpPr>
          <p:cNvPr id="30" name="Connettore 1 29"/>
          <p:cNvCxnSpPr/>
          <p:nvPr/>
        </p:nvCxnSpPr>
        <p:spPr>
          <a:xfrm>
            <a:off x="4889241" y="2335421"/>
            <a:ext cx="0" cy="4718522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CasellaDiTesto 31"/>
          <p:cNvSpPr txBox="1"/>
          <p:nvPr/>
        </p:nvSpPr>
        <p:spPr>
          <a:xfrm>
            <a:off x="5372617" y="5629988"/>
            <a:ext cx="573689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it-IT" sz="2000" dirty="0" err="1" smtClean="0">
                <a:latin typeface="+mj-lt"/>
              </a:rPr>
              <a:t>Higher</a:t>
            </a:r>
            <a:r>
              <a:rPr lang="it-IT" sz="2000" dirty="0" smtClean="0">
                <a:latin typeface="+mj-lt"/>
              </a:rPr>
              <a:t> </a:t>
            </a:r>
            <a:r>
              <a:rPr lang="it-IT" sz="2000" dirty="0" err="1">
                <a:latin typeface="+mj-lt"/>
              </a:rPr>
              <a:t>incidence</a:t>
            </a:r>
            <a:r>
              <a:rPr lang="it-IT" sz="2000" dirty="0">
                <a:latin typeface="+mj-lt"/>
              </a:rPr>
              <a:t> of </a:t>
            </a:r>
            <a:r>
              <a:rPr lang="it-IT" sz="2000" dirty="0" err="1">
                <a:latin typeface="+mj-lt"/>
              </a:rPr>
              <a:t>clamping</a:t>
            </a:r>
            <a:r>
              <a:rPr lang="it-IT" sz="2000" dirty="0">
                <a:latin typeface="+mj-lt"/>
              </a:rPr>
              <a:t> </a:t>
            </a:r>
            <a:r>
              <a:rPr lang="it-IT" sz="2000" dirty="0" err="1" smtClean="0">
                <a:latin typeface="+mj-lt"/>
              </a:rPr>
              <a:t>intolerance</a:t>
            </a:r>
            <a:endParaRPr lang="it-IT" sz="2000" dirty="0" smtClean="0">
              <a:latin typeface="+mj-lt"/>
            </a:endParaRPr>
          </a:p>
          <a:p>
            <a:pPr marL="342900" indent="-342900">
              <a:buFont typeface="Arial" charset="0"/>
              <a:buChar char="•"/>
            </a:pPr>
            <a:r>
              <a:rPr lang="it-IT" sz="2000" dirty="0">
                <a:latin typeface="+mj-lt"/>
              </a:rPr>
              <a:t>More invasive procedure (</a:t>
            </a:r>
            <a:r>
              <a:rPr lang="it-IT" sz="2000" dirty="0" err="1">
                <a:latin typeface="+mj-lt"/>
              </a:rPr>
              <a:t>much</a:t>
            </a:r>
            <a:r>
              <a:rPr lang="it-IT" sz="2000" dirty="0">
                <a:latin typeface="+mj-lt"/>
              </a:rPr>
              <a:t> more for </a:t>
            </a:r>
            <a:r>
              <a:rPr lang="it-IT" sz="2000" dirty="0" err="1">
                <a:latin typeface="+mj-lt"/>
              </a:rPr>
              <a:t>SilkRoad</a:t>
            </a:r>
            <a:r>
              <a:rPr lang="it-IT" sz="2000" dirty="0" smtClean="0">
                <a:latin typeface="+mj-lt"/>
              </a:rPr>
              <a:t>)</a:t>
            </a:r>
            <a:endParaRPr lang="it-IT" sz="2000" dirty="0">
              <a:latin typeface="+mj-lt"/>
            </a:endParaRPr>
          </a:p>
        </p:txBody>
      </p:sp>
      <p:sp>
        <p:nvSpPr>
          <p:cNvPr id="33" name="CasellaDiTesto 32"/>
          <p:cNvSpPr txBox="1"/>
          <p:nvPr/>
        </p:nvSpPr>
        <p:spPr>
          <a:xfrm>
            <a:off x="5569250" y="4775962"/>
            <a:ext cx="53436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 smtClean="0"/>
              <a:t>No </a:t>
            </a:r>
            <a:r>
              <a:rPr lang="it-IT" sz="2000" dirty="0" err="1" smtClean="0"/>
              <a:t>literature</a:t>
            </a:r>
            <a:r>
              <a:rPr lang="it-IT" sz="2000" dirty="0" smtClean="0"/>
              <a:t> </a:t>
            </a:r>
            <a:r>
              <a:rPr lang="it-IT" sz="2000" dirty="0" err="1" smtClean="0"/>
              <a:t>evidence</a:t>
            </a:r>
            <a:r>
              <a:rPr lang="it-IT" sz="2000" dirty="0" smtClean="0"/>
              <a:t> </a:t>
            </a:r>
            <a:r>
              <a:rPr lang="it-IT" sz="2000" dirty="0"/>
              <a:t>of </a:t>
            </a:r>
            <a:r>
              <a:rPr lang="it-IT" sz="2000" dirty="0" err="1"/>
              <a:t>superiority</a:t>
            </a:r>
            <a:r>
              <a:rPr lang="it-IT" sz="2000" dirty="0"/>
              <a:t> over </a:t>
            </a:r>
            <a:r>
              <a:rPr lang="it-IT" sz="2000" dirty="0" err="1"/>
              <a:t>MoMa</a:t>
            </a:r>
            <a:r>
              <a:rPr lang="it-IT" sz="2000" dirty="0"/>
              <a:t>, </a:t>
            </a:r>
            <a:r>
              <a:rPr lang="mr-IN" sz="2000" dirty="0" smtClean="0"/>
              <a:t>……</a:t>
            </a:r>
            <a:r>
              <a:rPr lang="it-IT" sz="2000" dirty="0" smtClean="0"/>
              <a:t>.with </a:t>
            </a:r>
            <a:r>
              <a:rPr lang="it-IT" sz="2000" dirty="0"/>
              <a:t>some additive </a:t>
            </a:r>
            <a:r>
              <a:rPr lang="it-IT" sz="2000" dirty="0" err="1"/>
              <a:t>problems</a:t>
            </a:r>
            <a:endParaRPr lang="it-IT" sz="2000" dirty="0"/>
          </a:p>
        </p:txBody>
      </p:sp>
      <p:sp>
        <p:nvSpPr>
          <p:cNvPr id="34" name="CasellaDiTesto 33"/>
          <p:cNvSpPr txBox="1"/>
          <p:nvPr/>
        </p:nvSpPr>
        <p:spPr>
          <a:xfrm>
            <a:off x="314706" y="5011341"/>
            <a:ext cx="433284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it-IT" sz="2400" dirty="0" err="1" smtClean="0">
                <a:effectLst>
                  <a:outerShdw blurRad="38100" dist="38100" dir="2700000" sx="1000" sy="1000" algn="tl">
                    <a:srgbClr val="000000"/>
                  </a:outerShdw>
                </a:effectLst>
                <a:latin typeface="+mj-lt"/>
                <a:ea typeface="Bradley Hand" charset="0"/>
                <a:cs typeface="Bradley Hand" charset="0"/>
              </a:rPr>
              <a:t>Proximal</a:t>
            </a:r>
            <a:r>
              <a:rPr lang="it-IT" sz="2400" dirty="0" smtClean="0">
                <a:effectLst>
                  <a:outerShdw blurRad="38100" dist="38100" dir="2700000" sx="1000" sy="1000" algn="tl">
                    <a:srgbClr val="000000"/>
                  </a:outerShdw>
                </a:effectLst>
                <a:latin typeface="+mj-lt"/>
                <a:ea typeface="Bradley Hand" charset="0"/>
                <a:cs typeface="Bradley Hand" charset="0"/>
              </a:rPr>
              <a:t> </a:t>
            </a:r>
            <a:r>
              <a:rPr lang="it-IT" sz="2400" dirty="0" err="1" smtClean="0">
                <a:effectLst>
                  <a:outerShdw blurRad="38100" dist="38100" dir="2700000" sx="1000" sy="1000" algn="tl">
                    <a:srgbClr val="000000"/>
                  </a:outerShdw>
                </a:effectLst>
                <a:latin typeface="+mj-lt"/>
                <a:ea typeface="Bradley Hand" charset="0"/>
                <a:cs typeface="Bradley Hand" charset="0"/>
              </a:rPr>
              <a:t>Occlusion</a:t>
            </a:r>
            <a:r>
              <a:rPr lang="it-IT" sz="2400" dirty="0" smtClean="0">
                <a:effectLst>
                  <a:outerShdw blurRad="38100" dist="38100" dir="2700000" sx="1000" sy="1000" algn="tl">
                    <a:srgbClr val="000000"/>
                  </a:outerShdw>
                </a:effectLst>
                <a:latin typeface="+mj-lt"/>
                <a:ea typeface="Bradley Hand" charset="0"/>
                <a:cs typeface="Bradley Hand" charset="0"/>
              </a:rPr>
              <a:t> (CCA </a:t>
            </a:r>
            <a:r>
              <a:rPr lang="mr-IN" sz="2400" dirty="0" smtClean="0">
                <a:effectLst>
                  <a:outerShdw blurRad="38100" dist="38100" dir="2700000" sx="1000" sy="1000" algn="tl">
                    <a:srgbClr val="000000"/>
                  </a:outerShdw>
                </a:effectLst>
                <a:latin typeface="+mj-lt"/>
                <a:ea typeface="Bradley Hand" charset="0"/>
                <a:cs typeface="Bradley Hand" charset="0"/>
              </a:rPr>
              <a:t>–</a:t>
            </a:r>
            <a:r>
              <a:rPr lang="it-IT" sz="2400" dirty="0" smtClean="0">
                <a:effectLst>
                  <a:outerShdw blurRad="38100" dist="38100" dir="2700000" sx="1000" sy="1000" algn="tl">
                    <a:srgbClr val="000000"/>
                  </a:outerShdw>
                </a:effectLst>
                <a:latin typeface="+mj-lt"/>
                <a:ea typeface="Bradley Hand" charset="0"/>
                <a:cs typeface="Bradley Hand" charset="0"/>
              </a:rPr>
              <a:t> ECA) with </a:t>
            </a:r>
            <a:r>
              <a:rPr lang="it-IT" sz="2400" dirty="0" err="1" smtClean="0">
                <a:effectLst>
                  <a:outerShdw blurRad="38100" dist="38100" dir="2700000" sx="1000" sy="1000" algn="tl">
                    <a:srgbClr val="000000"/>
                  </a:outerShdw>
                </a:effectLst>
                <a:latin typeface="+mj-lt"/>
                <a:ea typeface="Bradley Hand" charset="0"/>
                <a:cs typeface="Bradley Hand" charset="0"/>
              </a:rPr>
              <a:t>blockage</a:t>
            </a:r>
            <a:r>
              <a:rPr lang="it-IT" sz="2400" dirty="0" smtClean="0">
                <a:effectLst>
                  <a:outerShdw blurRad="38100" dist="38100" dir="2700000" sx="1000" sy="1000" algn="tl">
                    <a:srgbClr val="000000"/>
                  </a:outerShdw>
                </a:effectLst>
                <a:latin typeface="+mj-lt"/>
                <a:ea typeface="Bradley Hand" charset="0"/>
                <a:cs typeface="Bradley Hand" charset="0"/>
              </a:rPr>
              <a:t> </a:t>
            </a:r>
            <a:r>
              <a:rPr lang="it-IT" sz="2400" dirty="0">
                <a:effectLst>
                  <a:outerShdw blurRad="38100" dist="38100" dir="2700000" sx="1000" sy="1000" algn="tl">
                    <a:srgbClr val="000000"/>
                  </a:outerShdw>
                </a:effectLst>
                <a:latin typeface="+mj-lt"/>
                <a:ea typeface="Bradley Hand" charset="0"/>
                <a:cs typeface="Bradley Hand" charset="0"/>
              </a:rPr>
              <a:t>of flow in the ICA</a:t>
            </a:r>
          </a:p>
          <a:p>
            <a:endParaRPr lang="it-IT" dirty="0"/>
          </a:p>
        </p:txBody>
      </p:sp>
      <p:pic>
        <p:nvPicPr>
          <p:cNvPr id="35" name="Immagine 3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10719">
            <a:off x="2828106" y="2075090"/>
            <a:ext cx="1025981" cy="14105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6" name="Rettangolo 35"/>
          <p:cNvSpPr/>
          <p:nvPr/>
        </p:nvSpPr>
        <p:spPr>
          <a:xfrm>
            <a:off x="2354835" y="3477716"/>
            <a:ext cx="2298771" cy="338554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it-IT" sz="1600" dirty="0" err="1">
                <a:effectLst>
                  <a:outerShdw blurRad="38100" dist="38100" dir="2700000" sx="1000" sy="1000" algn="tl">
                    <a:srgbClr val="000000"/>
                  </a:outerShdw>
                </a:effectLst>
                <a:latin typeface="+mj-lt"/>
                <a:ea typeface="Bradley Hand" charset="0"/>
                <a:cs typeface="Bradley Hand" charset="0"/>
              </a:rPr>
              <a:t>miming</a:t>
            </a:r>
            <a:r>
              <a:rPr lang="it-IT" sz="1600" dirty="0">
                <a:effectLst>
                  <a:outerShdw blurRad="38100" dist="38100" dir="2700000" sx="1000" sy="1000" algn="tl">
                    <a:srgbClr val="000000"/>
                  </a:outerShdw>
                </a:effectLst>
                <a:latin typeface="+mj-lt"/>
                <a:ea typeface="Bradley Hand" charset="0"/>
                <a:cs typeface="Bradley Hand" charset="0"/>
              </a:rPr>
              <a:t> </a:t>
            </a:r>
            <a:r>
              <a:rPr lang="it-IT" sz="1600" dirty="0" err="1">
                <a:effectLst>
                  <a:outerShdw blurRad="38100" dist="38100" dir="2700000" sx="1000" sy="1000" algn="tl">
                    <a:srgbClr val="000000"/>
                  </a:outerShdw>
                </a:effectLst>
                <a:latin typeface="+mj-lt"/>
                <a:ea typeface="Bradley Hand" charset="0"/>
                <a:cs typeface="Bradley Hand" charset="0"/>
              </a:rPr>
              <a:t>surgery</a:t>
            </a:r>
            <a:r>
              <a:rPr lang="it-IT" sz="1600" dirty="0">
                <a:effectLst>
                  <a:outerShdw blurRad="38100" dist="38100" dir="2700000" sx="1000" sy="1000" algn="tl">
                    <a:srgbClr val="000000"/>
                  </a:outerShdw>
                </a:effectLst>
                <a:latin typeface="+mj-lt"/>
                <a:ea typeface="Bradley Hand" charset="0"/>
                <a:cs typeface="Bradley Hand" charset="0"/>
              </a:rPr>
              <a:t> </a:t>
            </a:r>
            <a:r>
              <a:rPr lang="it-IT" sz="1600" dirty="0" err="1">
                <a:effectLst>
                  <a:outerShdw blurRad="38100" dist="38100" dir="2700000" sx="1000" sy="1000" algn="tl">
                    <a:srgbClr val="000000"/>
                  </a:outerShdw>
                </a:effectLst>
                <a:latin typeface="+mj-lt"/>
                <a:ea typeface="Bradley Hand" charset="0"/>
                <a:cs typeface="Bradley Hand" charset="0"/>
              </a:rPr>
              <a:t>clamping</a:t>
            </a:r>
            <a:r>
              <a:rPr lang="it-IT" sz="1600" dirty="0">
                <a:effectLst>
                  <a:outerShdw blurRad="38100" dist="38100" dir="2700000" sx="1000" sy="1000" algn="tl">
                    <a:srgbClr val="000000"/>
                  </a:outerShdw>
                </a:effectLst>
                <a:latin typeface="+mj-lt"/>
                <a:ea typeface="Bradley Hand" charset="0"/>
                <a:cs typeface="Bradley Hand" charset="0"/>
              </a:rPr>
              <a:t> </a:t>
            </a:r>
            <a:endParaRPr lang="it-IT" sz="1600" dirty="0"/>
          </a:p>
        </p:txBody>
      </p:sp>
    </p:spTree>
    <p:extLst>
      <p:ext uri="{BB962C8B-B14F-4D97-AF65-F5344CB8AC3E}">
        <p14:creationId xmlns:p14="http://schemas.microsoft.com/office/powerpoint/2010/main" val="1865206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751" name="Group 2"/>
          <p:cNvGrpSpPr>
            <a:grpSpLocks/>
          </p:cNvGrpSpPr>
          <p:nvPr/>
        </p:nvGrpSpPr>
        <p:grpSpPr bwMode="auto">
          <a:xfrm>
            <a:off x="1" y="1"/>
            <a:ext cx="7388226" cy="3541713"/>
            <a:chOff x="0" y="0"/>
            <a:chExt cx="3694" cy="2231"/>
          </a:xfrm>
        </p:grpSpPr>
        <p:sp>
          <p:nvSpPr>
            <p:cNvPr id="98307" name="AutoShape 3"/>
            <p:cNvSpPr>
              <a:spLocks noChangeArrowheads="1"/>
            </p:cNvSpPr>
            <p:nvPr/>
          </p:nvSpPr>
          <p:spPr bwMode="auto">
            <a:xfrm>
              <a:off x="0" y="0"/>
              <a:ext cx="3695" cy="2232"/>
            </a:xfrm>
            <a:prstGeom prst="roundRect">
              <a:avLst>
                <a:gd name="adj" fmla="val 42"/>
              </a:avLst>
            </a:prstGeom>
            <a:solidFill>
              <a:srgbClr val="0000FF"/>
            </a:solidFill>
            <a:ln w="9360">
              <a:solidFill>
                <a:srgbClr val="FFFFFF"/>
              </a:solidFill>
              <a:round/>
              <a:headEnd/>
              <a:tailEnd/>
            </a:ln>
            <a:effectLst>
              <a:outerShdw blurRad="63500" dist="17819" dir="2700000" algn="ctr" rotWithShape="0">
                <a:srgbClr val="000000">
                  <a:alpha val="0"/>
                </a:srgb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it-IT">
                <a:latin typeface="Times New Roman" pitchFamily="-103" charset="0"/>
              </a:endParaRPr>
            </a:p>
          </p:txBody>
        </p:sp>
        <p:pic>
          <p:nvPicPr>
            <p:cNvPr id="98308" name="Picture 4"/>
            <p:cNvPicPr>
              <a:picLocks noChangeAspect="1" noChangeArrowheads="1"/>
            </p:cNvPicPr>
            <p:nvPr/>
          </p:nvPicPr>
          <p:blipFill>
            <a:blip r:embed="rId4">
              <a:lum bright="18000" contrast="24000"/>
            </a:blip>
            <a:srcRect/>
            <a:stretch>
              <a:fillRect/>
            </a:stretch>
          </p:blipFill>
          <p:spPr bwMode="auto">
            <a:xfrm>
              <a:off x="0" y="0"/>
              <a:ext cx="3695" cy="2232"/>
            </a:xfrm>
            <a:prstGeom prst="rect">
              <a:avLst/>
            </a:prstGeom>
            <a:noFill/>
            <a:effectLst>
              <a:outerShdw blurRad="63500" dist="17819" dir="2700000" algn="ctr" rotWithShape="0">
                <a:srgbClr val="000000">
                  <a:alpha val="0"/>
                </a:srgbClr>
              </a:outerShdw>
            </a:effectLst>
          </p:spPr>
        </p:pic>
        <p:sp>
          <p:nvSpPr>
            <p:cNvPr id="98309" name="AutoShape 5"/>
            <p:cNvSpPr>
              <a:spLocks noChangeArrowheads="1"/>
            </p:cNvSpPr>
            <p:nvPr/>
          </p:nvSpPr>
          <p:spPr bwMode="auto">
            <a:xfrm>
              <a:off x="0" y="0"/>
              <a:ext cx="3695" cy="2232"/>
            </a:xfrm>
            <a:prstGeom prst="roundRect">
              <a:avLst>
                <a:gd name="adj" fmla="val 42"/>
              </a:avLst>
            </a:prstGeom>
            <a:noFill/>
            <a:ln w="9360">
              <a:solidFill>
                <a:srgbClr val="FFFFFF"/>
              </a:solidFill>
              <a:round/>
              <a:headEnd/>
              <a:tailEnd/>
            </a:ln>
            <a:effectLst>
              <a:outerShdw blurRad="63500" dist="17819" dir="2700000" algn="ctr" rotWithShape="0">
                <a:srgbClr val="000000">
                  <a:alpha val="0"/>
                </a:srgb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it-IT">
                <a:latin typeface="Times New Roman" pitchFamily="-103" charset="0"/>
              </a:endParaRPr>
            </a:p>
          </p:txBody>
        </p:sp>
      </p:grpSp>
      <p:pic>
        <p:nvPicPr>
          <p:cNvPr id="3175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1301750" cy="183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1753" name="Group 7"/>
          <p:cNvGrpSpPr>
            <a:grpSpLocks/>
          </p:cNvGrpSpPr>
          <p:nvPr/>
        </p:nvGrpSpPr>
        <p:grpSpPr bwMode="auto">
          <a:xfrm>
            <a:off x="3870251" y="1"/>
            <a:ext cx="3449712" cy="530225"/>
            <a:chOff x="884" y="0"/>
            <a:chExt cx="2190" cy="203"/>
          </a:xfrm>
        </p:grpSpPr>
        <p:sp>
          <p:nvSpPr>
            <p:cNvPr id="31784" name="AutoShape 8"/>
            <p:cNvSpPr>
              <a:spLocks noChangeArrowheads="1"/>
            </p:cNvSpPr>
            <p:nvPr/>
          </p:nvSpPr>
          <p:spPr bwMode="auto">
            <a:xfrm>
              <a:off x="884" y="0"/>
              <a:ext cx="2190" cy="203"/>
            </a:xfrm>
            <a:prstGeom prst="roundRect">
              <a:avLst>
                <a:gd name="adj" fmla="val 491"/>
              </a:avLst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32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1pPr>
              <a:lvl2pPr marL="37931725" indent="-37474525" eaLnBrk="0" hangingPunct="0">
                <a:defRPr sz="32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2pPr>
              <a:lvl3pPr eaLnBrk="0" hangingPunct="0">
                <a:defRPr sz="32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3pPr>
              <a:lvl4pPr eaLnBrk="0" hangingPunct="0">
                <a:defRPr sz="32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4pPr>
              <a:lvl5pPr eaLnBrk="0" hangingPunct="0">
                <a:defRPr sz="32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9pPr>
            </a:lstStyle>
            <a:p>
              <a:pPr eaLnBrk="1" hangingPunct="1"/>
              <a:endParaRPr lang="it-IT" altLang="it-IT"/>
            </a:p>
          </p:txBody>
        </p:sp>
        <p:grpSp>
          <p:nvGrpSpPr>
            <p:cNvPr id="31785" name="Group 9"/>
            <p:cNvGrpSpPr>
              <a:grpSpLocks/>
            </p:cNvGrpSpPr>
            <p:nvPr/>
          </p:nvGrpSpPr>
          <p:grpSpPr bwMode="auto">
            <a:xfrm>
              <a:off x="884" y="0"/>
              <a:ext cx="2190" cy="203"/>
              <a:chOff x="884" y="0"/>
              <a:chExt cx="2190" cy="203"/>
            </a:xfrm>
          </p:grpSpPr>
          <p:sp>
            <p:nvSpPr>
              <p:cNvPr id="31786" name="AutoShape 10"/>
              <p:cNvSpPr>
                <a:spLocks noChangeArrowheads="1"/>
              </p:cNvSpPr>
              <p:nvPr/>
            </p:nvSpPr>
            <p:spPr bwMode="auto">
              <a:xfrm>
                <a:off x="884" y="0"/>
                <a:ext cx="2190" cy="203"/>
              </a:xfrm>
              <a:prstGeom prst="roundRect">
                <a:avLst>
                  <a:gd name="adj" fmla="val 491"/>
                </a:avLst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32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1pPr>
                <a:lvl2pPr marL="37931725" indent="-37474525" eaLnBrk="0" hangingPunct="0">
                  <a:defRPr sz="32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2pPr>
                <a:lvl3pPr eaLnBrk="0" hangingPunct="0">
                  <a:defRPr sz="32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3pPr>
                <a:lvl4pPr eaLnBrk="0" hangingPunct="0">
                  <a:defRPr sz="32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4pPr>
                <a:lvl5pPr eaLnBrk="0" hangingPunct="0">
                  <a:defRPr sz="32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98315" name="Text Box 11"/>
              <p:cNvSpPr txBox="1">
                <a:spLocks noChangeArrowheads="1"/>
              </p:cNvSpPr>
              <p:nvPr/>
            </p:nvSpPr>
            <p:spPr bwMode="auto">
              <a:xfrm>
                <a:off x="884" y="0"/>
                <a:ext cx="2190" cy="17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90000" tIns="46800" rIns="90000" bIns="46800">
                <a:spAutoFit/>
              </a:bodyPr>
              <a:lstStyle/>
              <a:p>
                <a:pPr algn="ctr">
                  <a:lnSpc>
                    <a:spcPct val="95000"/>
                  </a:lnSpc>
                  <a:buClr>
                    <a:srgbClr val="FFFFFF"/>
                  </a:buClr>
                  <a:buSzPct val="10000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/>
                </a:pPr>
                <a:r>
                  <a:rPr lang="en-GB" sz="2400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Times New Roman" pitchFamily="-103" charset="0"/>
                  </a:rPr>
                  <a:t>1</a:t>
                </a:r>
                <a:r>
                  <a:rPr lang="en-GB" sz="2400" baseline="30000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Times New Roman" pitchFamily="-103" charset="0"/>
                  </a:rPr>
                  <a:t>st </a:t>
                </a:r>
                <a:r>
                  <a:rPr lang="en-GB" sz="2400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Times New Roman" pitchFamily="-103" charset="0"/>
                  </a:rPr>
                  <a:t>prototype  1997</a:t>
                </a:r>
              </a:p>
            </p:txBody>
          </p:sp>
        </p:grpSp>
      </p:grpSp>
      <p:grpSp>
        <p:nvGrpSpPr>
          <p:cNvPr id="31754" name="Group 12"/>
          <p:cNvGrpSpPr>
            <a:grpSpLocks/>
          </p:cNvGrpSpPr>
          <p:nvPr/>
        </p:nvGrpSpPr>
        <p:grpSpPr bwMode="auto">
          <a:xfrm>
            <a:off x="0" y="3044046"/>
            <a:ext cx="1981199" cy="455611"/>
            <a:chOff x="0" y="2069"/>
            <a:chExt cx="1116" cy="185"/>
          </a:xfrm>
        </p:grpSpPr>
        <p:sp>
          <p:nvSpPr>
            <p:cNvPr id="31773" name="AutoShape 13"/>
            <p:cNvSpPr>
              <a:spLocks noChangeArrowheads="1"/>
            </p:cNvSpPr>
            <p:nvPr/>
          </p:nvSpPr>
          <p:spPr bwMode="auto">
            <a:xfrm>
              <a:off x="0" y="2069"/>
              <a:ext cx="1117" cy="186"/>
            </a:xfrm>
            <a:prstGeom prst="roundRect">
              <a:avLst>
                <a:gd name="adj" fmla="val 537"/>
              </a:avLst>
            </a:prstGeom>
            <a:solidFill>
              <a:srgbClr val="FFFFFF"/>
            </a:solidFill>
            <a:ln w="9360">
              <a:solidFill>
                <a:srgbClr val="8A5826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32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1pPr>
              <a:lvl2pPr marL="37931725" indent="-37474525" eaLnBrk="0" hangingPunct="0">
                <a:defRPr sz="32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2pPr>
              <a:lvl3pPr eaLnBrk="0" hangingPunct="0">
                <a:defRPr sz="32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3pPr>
              <a:lvl4pPr eaLnBrk="0" hangingPunct="0">
                <a:defRPr sz="32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4pPr>
              <a:lvl5pPr eaLnBrk="0" hangingPunct="0">
                <a:defRPr sz="32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9pPr>
            </a:lstStyle>
            <a:p>
              <a:pPr eaLnBrk="1" hangingPunct="1"/>
              <a:endParaRPr lang="it-IT" altLang="it-IT"/>
            </a:p>
          </p:txBody>
        </p:sp>
        <p:grpSp>
          <p:nvGrpSpPr>
            <p:cNvPr id="31774" name="Group 14"/>
            <p:cNvGrpSpPr>
              <a:grpSpLocks/>
            </p:cNvGrpSpPr>
            <p:nvPr/>
          </p:nvGrpSpPr>
          <p:grpSpPr bwMode="auto">
            <a:xfrm>
              <a:off x="508" y="2092"/>
              <a:ext cx="295" cy="145"/>
              <a:chOff x="508" y="2092"/>
              <a:chExt cx="295" cy="145"/>
            </a:xfrm>
          </p:grpSpPr>
          <p:sp>
            <p:nvSpPr>
              <p:cNvPr id="31783" name="AutoShape 15"/>
              <p:cNvSpPr>
                <a:spLocks noChangeArrowheads="1"/>
              </p:cNvSpPr>
              <p:nvPr/>
            </p:nvSpPr>
            <p:spPr bwMode="auto">
              <a:xfrm>
                <a:off x="508" y="2092"/>
                <a:ext cx="296" cy="146"/>
              </a:xfrm>
              <a:prstGeom prst="roundRect">
                <a:avLst>
                  <a:gd name="adj" fmla="val 681"/>
                </a:avLst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32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1pPr>
                <a:lvl2pPr marL="37931725" indent="-37474525" eaLnBrk="0" hangingPunct="0">
                  <a:defRPr sz="32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2pPr>
                <a:lvl3pPr eaLnBrk="0" hangingPunct="0">
                  <a:defRPr sz="32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3pPr>
                <a:lvl4pPr eaLnBrk="0" hangingPunct="0">
                  <a:defRPr sz="32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4pPr>
                <a:lvl5pPr eaLnBrk="0" hangingPunct="0">
                  <a:defRPr sz="32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graphicFrame>
            <p:nvGraphicFramePr>
              <p:cNvPr id="31750" name="Object 6"/>
              <p:cNvGraphicFramePr>
                <a:graphicFrameLocks noChangeAspect="1"/>
              </p:cNvGraphicFramePr>
              <p:nvPr/>
            </p:nvGraphicFramePr>
            <p:xfrm>
              <a:off x="508" y="2092"/>
              <a:ext cx="296" cy="14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254" r:id="rId6" imgW="666720" imgH="476280" progId="">
                      <p:embed/>
                    </p:oleObj>
                  </mc:Choice>
                  <mc:Fallback>
                    <p:oleObj r:id="rId6" imgW="666720" imgH="476280" progId="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7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508" y="2092"/>
                            <a:ext cx="296" cy="146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blipFill dpi="0" rotWithShape="0">
                                  <a:blip/>
                                  <a:srcRect/>
                                  <a:stretch>
                                    <a:fillRect/>
                                  </a:stretch>
                                </a:blip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pSp>
          <p:nvGrpSpPr>
            <p:cNvPr id="31775" name="Group 17"/>
            <p:cNvGrpSpPr>
              <a:grpSpLocks/>
            </p:cNvGrpSpPr>
            <p:nvPr/>
          </p:nvGrpSpPr>
          <p:grpSpPr bwMode="auto">
            <a:xfrm>
              <a:off x="34" y="2092"/>
              <a:ext cx="293" cy="144"/>
              <a:chOff x="34" y="2092"/>
              <a:chExt cx="293" cy="144"/>
            </a:xfrm>
          </p:grpSpPr>
          <p:sp>
            <p:nvSpPr>
              <p:cNvPr id="31782" name="AutoShape 18"/>
              <p:cNvSpPr>
                <a:spLocks noChangeArrowheads="1"/>
              </p:cNvSpPr>
              <p:nvPr/>
            </p:nvSpPr>
            <p:spPr bwMode="auto">
              <a:xfrm>
                <a:off x="34" y="2092"/>
                <a:ext cx="294" cy="145"/>
              </a:xfrm>
              <a:prstGeom prst="roundRect">
                <a:avLst>
                  <a:gd name="adj" fmla="val 694"/>
                </a:avLst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32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1pPr>
                <a:lvl2pPr marL="37931725" indent="-37474525" eaLnBrk="0" hangingPunct="0">
                  <a:defRPr sz="32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2pPr>
                <a:lvl3pPr eaLnBrk="0" hangingPunct="0">
                  <a:defRPr sz="32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3pPr>
                <a:lvl4pPr eaLnBrk="0" hangingPunct="0">
                  <a:defRPr sz="32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4pPr>
                <a:lvl5pPr eaLnBrk="0" hangingPunct="0">
                  <a:defRPr sz="32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graphicFrame>
            <p:nvGraphicFramePr>
              <p:cNvPr id="31749" name="Object 5"/>
              <p:cNvGraphicFramePr>
                <a:graphicFrameLocks noChangeAspect="1"/>
              </p:cNvGraphicFramePr>
              <p:nvPr/>
            </p:nvGraphicFramePr>
            <p:xfrm>
              <a:off x="34" y="2092"/>
              <a:ext cx="294" cy="145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255" r:id="rId8" imgW="666720" imgH="476280" progId="">
                      <p:embed/>
                    </p:oleObj>
                  </mc:Choice>
                  <mc:Fallback>
                    <p:oleObj r:id="rId8" imgW="666720" imgH="476280" progId="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4" y="2092"/>
                            <a:ext cx="294" cy="145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blipFill dpi="0" rotWithShape="0">
                                  <a:blip/>
                                  <a:srcRect/>
                                  <a:stretch>
                                    <a:fillRect/>
                                  </a:stretch>
                                </a:blip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pSp>
          <p:nvGrpSpPr>
            <p:cNvPr id="31776" name="Group 20"/>
            <p:cNvGrpSpPr>
              <a:grpSpLocks/>
            </p:cNvGrpSpPr>
            <p:nvPr/>
          </p:nvGrpSpPr>
          <p:grpSpPr bwMode="auto">
            <a:xfrm>
              <a:off x="339" y="2092"/>
              <a:ext cx="204" cy="103"/>
              <a:chOff x="339" y="2092"/>
              <a:chExt cx="204" cy="103"/>
            </a:xfrm>
          </p:grpSpPr>
          <p:sp>
            <p:nvSpPr>
              <p:cNvPr id="31781" name="AutoShape 21"/>
              <p:cNvSpPr>
                <a:spLocks noChangeArrowheads="1"/>
              </p:cNvSpPr>
              <p:nvPr/>
            </p:nvSpPr>
            <p:spPr bwMode="auto">
              <a:xfrm>
                <a:off x="339" y="2092"/>
                <a:ext cx="205" cy="104"/>
              </a:xfrm>
              <a:prstGeom prst="roundRect">
                <a:avLst>
                  <a:gd name="adj" fmla="val 958"/>
                </a:avLst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32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1pPr>
                <a:lvl2pPr marL="37931725" indent="-37474525" eaLnBrk="0" hangingPunct="0">
                  <a:defRPr sz="32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2pPr>
                <a:lvl3pPr eaLnBrk="0" hangingPunct="0">
                  <a:defRPr sz="32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3pPr>
                <a:lvl4pPr eaLnBrk="0" hangingPunct="0">
                  <a:defRPr sz="32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4pPr>
                <a:lvl5pPr eaLnBrk="0" hangingPunct="0">
                  <a:defRPr sz="32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graphicFrame>
            <p:nvGraphicFramePr>
              <p:cNvPr id="31748" name="Object 4"/>
              <p:cNvGraphicFramePr>
                <a:graphicFrameLocks noChangeAspect="1"/>
              </p:cNvGraphicFramePr>
              <p:nvPr/>
            </p:nvGraphicFramePr>
            <p:xfrm>
              <a:off x="339" y="2092"/>
              <a:ext cx="205" cy="104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256" r:id="rId10" imgW="466560" imgH="343080" progId="">
                      <p:embed/>
                    </p:oleObj>
                  </mc:Choice>
                  <mc:Fallback>
                    <p:oleObj r:id="rId10" imgW="466560" imgH="343080" progId="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1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39" y="2092"/>
                            <a:ext cx="205" cy="104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blipFill dpi="0" rotWithShape="0">
                                  <a:blip/>
                                  <a:srcRect/>
                                  <a:stretch>
                                    <a:fillRect/>
                                  </a:stretch>
                                </a:blip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pSp>
          <p:nvGrpSpPr>
            <p:cNvPr id="31777" name="Group 23"/>
            <p:cNvGrpSpPr>
              <a:grpSpLocks/>
            </p:cNvGrpSpPr>
            <p:nvPr/>
          </p:nvGrpSpPr>
          <p:grpSpPr bwMode="auto">
            <a:xfrm>
              <a:off x="542" y="2162"/>
              <a:ext cx="57" cy="34"/>
              <a:chOff x="542" y="2162"/>
              <a:chExt cx="57" cy="34"/>
            </a:xfrm>
          </p:grpSpPr>
          <p:sp>
            <p:nvSpPr>
              <p:cNvPr id="31780" name="AutoShape 24"/>
              <p:cNvSpPr>
                <a:spLocks noChangeArrowheads="1"/>
              </p:cNvSpPr>
              <p:nvPr/>
            </p:nvSpPr>
            <p:spPr bwMode="auto">
              <a:xfrm>
                <a:off x="542" y="2162"/>
                <a:ext cx="58" cy="35"/>
              </a:xfrm>
              <a:prstGeom prst="roundRect">
                <a:avLst>
                  <a:gd name="adj" fmla="val 2940"/>
                </a:avLst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32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1pPr>
                <a:lvl2pPr marL="37931725" indent="-37474525" eaLnBrk="0" hangingPunct="0">
                  <a:defRPr sz="32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2pPr>
                <a:lvl3pPr eaLnBrk="0" hangingPunct="0">
                  <a:defRPr sz="32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3pPr>
                <a:lvl4pPr eaLnBrk="0" hangingPunct="0">
                  <a:defRPr sz="32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4pPr>
                <a:lvl5pPr eaLnBrk="0" hangingPunct="0">
                  <a:defRPr sz="32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graphicFrame>
            <p:nvGraphicFramePr>
              <p:cNvPr id="31747" name="Object 3"/>
              <p:cNvGraphicFramePr>
                <a:graphicFrameLocks noChangeAspect="1"/>
              </p:cNvGraphicFramePr>
              <p:nvPr/>
            </p:nvGraphicFramePr>
            <p:xfrm>
              <a:off x="542" y="2162"/>
              <a:ext cx="58" cy="35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257" r:id="rId12" imgW="133200" imgH="114480" progId="">
                      <p:embed/>
                    </p:oleObj>
                  </mc:Choice>
                  <mc:Fallback>
                    <p:oleObj r:id="rId12" imgW="133200" imgH="114480" progId="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3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542" y="2162"/>
                            <a:ext cx="58" cy="35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blipFill dpi="0" rotWithShape="0">
                                  <a:blip/>
                                  <a:srcRect/>
                                  <a:stretch>
                                    <a:fillRect/>
                                  </a:stretch>
                                </a:blip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pSp>
          <p:nvGrpSpPr>
            <p:cNvPr id="31778" name="Group 26"/>
            <p:cNvGrpSpPr>
              <a:grpSpLocks/>
            </p:cNvGrpSpPr>
            <p:nvPr/>
          </p:nvGrpSpPr>
          <p:grpSpPr bwMode="auto">
            <a:xfrm>
              <a:off x="812" y="2092"/>
              <a:ext cx="216" cy="101"/>
              <a:chOff x="812" y="2092"/>
              <a:chExt cx="216" cy="101"/>
            </a:xfrm>
          </p:grpSpPr>
          <p:sp>
            <p:nvSpPr>
              <p:cNvPr id="31779" name="AutoShape 27"/>
              <p:cNvSpPr>
                <a:spLocks noChangeArrowheads="1"/>
              </p:cNvSpPr>
              <p:nvPr/>
            </p:nvSpPr>
            <p:spPr bwMode="auto">
              <a:xfrm>
                <a:off x="812" y="2092"/>
                <a:ext cx="217" cy="102"/>
              </a:xfrm>
              <a:prstGeom prst="roundRect">
                <a:avLst>
                  <a:gd name="adj" fmla="val 977"/>
                </a:avLst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32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1pPr>
                <a:lvl2pPr marL="37931725" indent="-37474525" eaLnBrk="0" hangingPunct="0">
                  <a:defRPr sz="32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2pPr>
                <a:lvl3pPr eaLnBrk="0" hangingPunct="0">
                  <a:defRPr sz="32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3pPr>
                <a:lvl4pPr eaLnBrk="0" hangingPunct="0">
                  <a:defRPr sz="32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4pPr>
                <a:lvl5pPr eaLnBrk="0" hangingPunct="0">
                  <a:defRPr sz="32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graphicFrame>
            <p:nvGraphicFramePr>
              <p:cNvPr id="31746" name="Object 2"/>
              <p:cNvGraphicFramePr>
                <a:graphicFrameLocks noChangeAspect="1"/>
              </p:cNvGraphicFramePr>
              <p:nvPr/>
            </p:nvGraphicFramePr>
            <p:xfrm>
              <a:off x="812" y="2092"/>
              <a:ext cx="217" cy="10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258" r:id="rId14" imgW="495360" imgH="333360" progId="">
                      <p:embed/>
                    </p:oleObj>
                  </mc:Choice>
                  <mc:Fallback>
                    <p:oleObj r:id="rId14" imgW="495360" imgH="333360" progId="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812" y="2092"/>
                            <a:ext cx="217" cy="102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blipFill dpi="0" rotWithShape="0">
                                  <a:blip/>
                                  <a:srcRect/>
                                  <a:stretch>
                                    <a:fillRect/>
                                  </a:stretch>
                                </a:blip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</p:grpSp>
      <p:grpSp>
        <p:nvGrpSpPr>
          <p:cNvPr id="31755" name="Group 29"/>
          <p:cNvGrpSpPr>
            <a:grpSpLocks/>
          </p:cNvGrpSpPr>
          <p:nvPr/>
        </p:nvGrpSpPr>
        <p:grpSpPr bwMode="auto">
          <a:xfrm>
            <a:off x="-1" y="3522661"/>
            <a:ext cx="2476501" cy="3341689"/>
            <a:chOff x="0" y="2251"/>
            <a:chExt cx="1484" cy="2067"/>
          </a:xfrm>
        </p:grpSpPr>
        <p:sp>
          <p:nvSpPr>
            <p:cNvPr id="31770" name="AutoShape 30"/>
            <p:cNvSpPr>
              <a:spLocks noChangeArrowheads="1"/>
            </p:cNvSpPr>
            <p:nvPr/>
          </p:nvSpPr>
          <p:spPr bwMode="auto">
            <a:xfrm>
              <a:off x="0" y="2251"/>
              <a:ext cx="1485" cy="2068"/>
            </a:xfrm>
            <a:prstGeom prst="roundRect">
              <a:avLst>
                <a:gd name="adj" fmla="val 65"/>
              </a:avLst>
            </a:prstGeom>
            <a:solidFill>
              <a:srgbClr val="FFFFFF"/>
            </a:solidFill>
            <a:ln w="12600">
              <a:solidFill>
                <a:srgbClr val="FFFFFF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32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1pPr>
              <a:lvl2pPr marL="37931725" indent="-37474525" eaLnBrk="0" hangingPunct="0">
                <a:defRPr sz="32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2pPr>
              <a:lvl3pPr eaLnBrk="0" hangingPunct="0">
                <a:defRPr sz="32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3pPr>
              <a:lvl4pPr eaLnBrk="0" hangingPunct="0">
                <a:defRPr sz="32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4pPr>
              <a:lvl5pPr eaLnBrk="0" hangingPunct="0">
                <a:defRPr sz="32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9pPr>
            </a:lstStyle>
            <a:p>
              <a:pPr eaLnBrk="1" hangingPunct="1"/>
              <a:endParaRPr lang="it-IT" altLang="it-IT"/>
            </a:p>
          </p:txBody>
        </p:sp>
        <p:pic>
          <p:nvPicPr>
            <p:cNvPr id="31771" name="Picture 31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251"/>
              <a:ext cx="1485" cy="20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1772" name="AutoShape 32"/>
            <p:cNvSpPr>
              <a:spLocks noChangeArrowheads="1"/>
            </p:cNvSpPr>
            <p:nvPr/>
          </p:nvSpPr>
          <p:spPr bwMode="auto">
            <a:xfrm>
              <a:off x="0" y="2251"/>
              <a:ext cx="1485" cy="2068"/>
            </a:xfrm>
            <a:prstGeom prst="roundRect">
              <a:avLst>
                <a:gd name="adj" fmla="val 65"/>
              </a:avLst>
            </a:prstGeom>
            <a:noFill/>
            <a:ln w="1260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32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1pPr>
              <a:lvl2pPr marL="37931725" indent="-37474525" eaLnBrk="0" hangingPunct="0">
                <a:defRPr sz="32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2pPr>
              <a:lvl3pPr eaLnBrk="0" hangingPunct="0">
                <a:defRPr sz="32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3pPr>
              <a:lvl4pPr eaLnBrk="0" hangingPunct="0">
                <a:defRPr sz="32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4pPr>
              <a:lvl5pPr eaLnBrk="0" hangingPunct="0">
                <a:defRPr sz="32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9pPr>
            </a:lstStyle>
            <a:p>
              <a:pPr eaLnBrk="1" hangingPunct="1"/>
              <a:endParaRPr lang="it-IT" altLang="it-IT"/>
            </a:p>
          </p:txBody>
        </p:sp>
      </p:grpSp>
      <p:grpSp>
        <p:nvGrpSpPr>
          <p:cNvPr id="31756" name="Group 33"/>
          <p:cNvGrpSpPr>
            <a:grpSpLocks/>
          </p:cNvGrpSpPr>
          <p:nvPr/>
        </p:nvGrpSpPr>
        <p:grpSpPr bwMode="auto">
          <a:xfrm>
            <a:off x="5087938" y="3595074"/>
            <a:ext cx="2330451" cy="3281362"/>
            <a:chOff x="2517" y="2251"/>
            <a:chExt cx="1177" cy="2067"/>
          </a:xfrm>
        </p:grpSpPr>
        <p:pic>
          <p:nvPicPr>
            <p:cNvPr id="31768" name="Picture 34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7" y="2251"/>
              <a:ext cx="1178" cy="20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1769" name="AutoShape 35"/>
            <p:cNvSpPr>
              <a:spLocks noChangeArrowheads="1"/>
            </p:cNvSpPr>
            <p:nvPr/>
          </p:nvSpPr>
          <p:spPr bwMode="auto">
            <a:xfrm>
              <a:off x="2517" y="2251"/>
              <a:ext cx="1178" cy="2068"/>
            </a:xfrm>
            <a:prstGeom prst="roundRect">
              <a:avLst>
                <a:gd name="adj" fmla="val 83"/>
              </a:avLst>
            </a:prstGeom>
            <a:noFill/>
            <a:ln w="936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32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1pPr>
              <a:lvl2pPr marL="37931725" indent="-37474525" eaLnBrk="0" hangingPunct="0">
                <a:defRPr sz="32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2pPr>
              <a:lvl3pPr eaLnBrk="0" hangingPunct="0">
                <a:defRPr sz="32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3pPr>
              <a:lvl4pPr eaLnBrk="0" hangingPunct="0">
                <a:defRPr sz="32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4pPr>
              <a:lvl5pPr eaLnBrk="0" hangingPunct="0">
                <a:defRPr sz="32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9pPr>
            </a:lstStyle>
            <a:p>
              <a:pPr eaLnBrk="1" hangingPunct="1"/>
              <a:endParaRPr lang="it-IT" altLang="it-IT"/>
            </a:p>
          </p:txBody>
        </p:sp>
      </p:grpSp>
      <p:grpSp>
        <p:nvGrpSpPr>
          <p:cNvPr id="31757" name="Group 36"/>
          <p:cNvGrpSpPr>
            <a:grpSpLocks/>
          </p:cNvGrpSpPr>
          <p:nvPr/>
        </p:nvGrpSpPr>
        <p:grpSpPr bwMode="auto">
          <a:xfrm>
            <a:off x="2449299" y="3526629"/>
            <a:ext cx="2654513" cy="3337722"/>
            <a:chOff x="1474" y="2251"/>
            <a:chExt cx="1095" cy="2067"/>
          </a:xfrm>
        </p:grpSpPr>
        <p:pic>
          <p:nvPicPr>
            <p:cNvPr id="31766" name="Picture 37"/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74" y="2251"/>
              <a:ext cx="1096" cy="20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1767" name="AutoShape 38"/>
            <p:cNvSpPr>
              <a:spLocks noChangeArrowheads="1"/>
            </p:cNvSpPr>
            <p:nvPr/>
          </p:nvSpPr>
          <p:spPr bwMode="auto">
            <a:xfrm>
              <a:off x="1474" y="2251"/>
              <a:ext cx="1096" cy="2068"/>
            </a:xfrm>
            <a:prstGeom prst="roundRect">
              <a:avLst>
                <a:gd name="adj" fmla="val 88"/>
              </a:avLst>
            </a:prstGeom>
            <a:noFill/>
            <a:ln w="936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32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1pPr>
              <a:lvl2pPr marL="37931725" indent="-37474525" eaLnBrk="0" hangingPunct="0">
                <a:defRPr sz="32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2pPr>
              <a:lvl3pPr eaLnBrk="0" hangingPunct="0">
                <a:defRPr sz="32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3pPr>
              <a:lvl4pPr eaLnBrk="0" hangingPunct="0">
                <a:defRPr sz="32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4pPr>
              <a:lvl5pPr eaLnBrk="0" hangingPunct="0">
                <a:defRPr sz="32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9pPr>
            </a:lstStyle>
            <a:p>
              <a:pPr eaLnBrk="1" hangingPunct="1"/>
              <a:endParaRPr lang="it-IT" altLang="it-IT"/>
            </a:p>
          </p:txBody>
        </p:sp>
      </p:grpSp>
      <p:grpSp>
        <p:nvGrpSpPr>
          <p:cNvPr id="31758" name="Group 39"/>
          <p:cNvGrpSpPr>
            <a:grpSpLocks/>
          </p:cNvGrpSpPr>
          <p:nvPr/>
        </p:nvGrpSpPr>
        <p:grpSpPr bwMode="auto">
          <a:xfrm>
            <a:off x="3297238" y="3573464"/>
            <a:ext cx="4114801" cy="446019"/>
            <a:chOff x="1519" y="2251"/>
            <a:chExt cx="2190" cy="213"/>
          </a:xfrm>
        </p:grpSpPr>
        <p:sp>
          <p:nvSpPr>
            <p:cNvPr id="31762" name="AutoShape 40"/>
            <p:cNvSpPr>
              <a:spLocks noChangeArrowheads="1"/>
            </p:cNvSpPr>
            <p:nvPr/>
          </p:nvSpPr>
          <p:spPr bwMode="auto">
            <a:xfrm>
              <a:off x="1519" y="2251"/>
              <a:ext cx="2190" cy="203"/>
            </a:xfrm>
            <a:prstGeom prst="roundRect">
              <a:avLst>
                <a:gd name="adj" fmla="val 491"/>
              </a:avLst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32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1pPr>
              <a:lvl2pPr marL="37931725" indent="-37474525" eaLnBrk="0" hangingPunct="0">
                <a:defRPr sz="32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2pPr>
              <a:lvl3pPr eaLnBrk="0" hangingPunct="0">
                <a:defRPr sz="32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3pPr>
              <a:lvl4pPr eaLnBrk="0" hangingPunct="0">
                <a:defRPr sz="32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4pPr>
              <a:lvl5pPr eaLnBrk="0" hangingPunct="0">
                <a:defRPr sz="32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9pPr>
            </a:lstStyle>
            <a:p>
              <a:pPr eaLnBrk="1" hangingPunct="1"/>
              <a:endParaRPr lang="it-IT" altLang="it-IT"/>
            </a:p>
          </p:txBody>
        </p:sp>
        <p:grpSp>
          <p:nvGrpSpPr>
            <p:cNvPr id="31763" name="Group 41"/>
            <p:cNvGrpSpPr>
              <a:grpSpLocks/>
            </p:cNvGrpSpPr>
            <p:nvPr/>
          </p:nvGrpSpPr>
          <p:grpSpPr bwMode="auto">
            <a:xfrm>
              <a:off x="1519" y="2251"/>
              <a:ext cx="2190" cy="213"/>
              <a:chOff x="1519" y="2251"/>
              <a:chExt cx="2190" cy="213"/>
            </a:xfrm>
          </p:grpSpPr>
          <p:sp>
            <p:nvSpPr>
              <p:cNvPr id="31764" name="AutoShape 42"/>
              <p:cNvSpPr>
                <a:spLocks noChangeArrowheads="1"/>
              </p:cNvSpPr>
              <p:nvPr/>
            </p:nvSpPr>
            <p:spPr bwMode="auto">
              <a:xfrm>
                <a:off x="1519" y="2251"/>
                <a:ext cx="2190" cy="203"/>
              </a:xfrm>
              <a:prstGeom prst="roundRect">
                <a:avLst>
                  <a:gd name="adj" fmla="val 491"/>
                </a:avLst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32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1pPr>
                <a:lvl2pPr marL="37931725" indent="-37474525" eaLnBrk="0" hangingPunct="0">
                  <a:defRPr sz="32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2pPr>
                <a:lvl3pPr eaLnBrk="0" hangingPunct="0">
                  <a:defRPr sz="32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3pPr>
                <a:lvl4pPr eaLnBrk="0" hangingPunct="0">
                  <a:defRPr sz="32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4pPr>
                <a:lvl5pPr eaLnBrk="0" hangingPunct="0">
                  <a:defRPr sz="32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98347" name="Text Box 43"/>
              <p:cNvSpPr txBox="1">
                <a:spLocks noChangeArrowheads="1"/>
              </p:cNvSpPr>
              <p:nvPr/>
            </p:nvSpPr>
            <p:spPr bwMode="auto">
              <a:xfrm>
                <a:off x="1519" y="2251"/>
                <a:ext cx="2190" cy="21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90000" tIns="46800" rIns="90000" bIns="46800">
                <a:spAutoFit/>
              </a:bodyPr>
              <a:lstStyle/>
              <a:p>
                <a:pPr>
                  <a:lnSpc>
                    <a:spcPct val="95000"/>
                  </a:lnSpc>
                  <a:buClr>
                    <a:srgbClr val="FFFFFF"/>
                  </a:buClr>
                  <a:buSzPct val="10000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/>
                </a:pPr>
                <a:r>
                  <a:rPr lang="en-GB" sz="2400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Times New Roman" pitchFamily="-103" charset="0"/>
                  </a:rPr>
                  <a:t>1</a:t>
                </a:r>
                <a:r>
                  <a:rPr lang="en-GB" sz="2400" baseline="30000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Times New Roman" pitchFamily="-103" charset="0"/>
                  </a:rPr>
                  <a:t>st</a:t>
                </a:r>
                <a:r>
                  <a:rPr lang="en-GB" sz="2400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Times New Roman" pitchFamily="-103" charset="0"/>
                  </a:rPr>
                  <a:t> Case </a:t>
                </a:r>
                <a:r>
                  <a:rPr lang="mr-IN" sz="2400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Times New Roman" pitchFamily="-103" charset="0"/>
                  </a:rPr>
                  <a:t>–</a:t>
                </a:r>
                <a:r>
                  <a:rPr lang="en-GB" sz="2400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Times New Roman" pitchFamily="-103" charset="0"/>
                  </a:rPr>
                  <a:t> Modena May 1998</a:t>
                </a:r>
                <a:endParaRPr lang="en-GB" sz="24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itchFamily="-103" charset="0"/>
                </a:endParaRPr>
              </a:p>
            </p:txBody>
          </p:sp>
        </p:grpSp>
      </p:grpSp>
      <p:pic>
        <p:nvPicPr>
          <p:cNvPr id="31759" name="Picture 44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6314" y="1"/>
            <a:ext cx="4865686" cy="4868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60" name="Oval 45"/>
          <p:cNvSpPr>
            <a:spLocks noChangeArrowheads="1"/>
          </p:cNvSpPr>
          <p:nvPr/>
        </p:nvSpPr>
        <p:spPr bwMode="auto">
          <a:xfrm>
            <a:off x="9767888" y="620714"/>
            <a:ext cx="900112" cy="504825"/>
          </a:xfrm>
          <a:prstGeom prst="ellipse">
            <a:avLst/>
          </a:prstGeom>
          <a:noFill/>
          <a:ln w="9525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3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 eaLnBrk="0" hangingPunct="0">
              <a:defRPr sz="3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eaLnBrk="0" hangingPunct="0">
              <a:defRPr sz="3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eaLnBrk="0" hangingPunct="0">
              <a:defRPr sz="3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eaLnBrk="0" hangingPunct="0">
              <a:defRPr sz="3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eaLnBrk="1" hangingPunct="1"/>
            <a:endParaRPr lang="it-IT" altLang="it-IT"/>
          </a:p>
        </p:txBody>
      </p:sp>
      <p:pic>
        <p:nvPicPr>
          <p:cNvPr id="31761" name="Picture 46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9964" y="4719638"/>
            <a:ext cx="4872036" cy="2138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" name="Immagine 46" descr="Immagine5.jpg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30"/>
          <a:stretch>
            <a:fillRect/>
          </a:stretch>
        </p:blipFill>
        <p:spPr bwMode="auto">
          <a:xfrm>
            <a:off x="6077179" y="1908302"/>
            <a:ext cx="1263166" cy="1638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" name="CasellaDiTesto 48"/>
          <p:cNvSpPr txBox="1"/>
          <p:nvPr/>
        </p:nvSpPr>
        <p:spPr>
          <a:xfrm>
            <a:off x="3870251" y="530226"/>
            <a:ext cx="3449712" cy="338554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it-IT" sz="1600" dirty="0"/>
              <a:t>IN </a:t>
            </a:r>
            <a:r>
              <a:rPr lang="it-IT" sz="1600"/>
              <a:t>VITRO </a:t>
            </a:r>
            <a:r>
              <a:rPr lang="it-IT" sz="1600" smtClean="0"/>
              <a:t>TESTING AND </a:t>
            </a:r>
            <a:r>
              <a:rPr lang="it-IT" sz="1600" dirty="0"/>
              <a:t>DEVELOPMENT</a:t>
            </a:r>
          </a:p>
        </p:txBody>
      </p:sp>
    </p:spTree>
    <p:extLst>
      <p:ext uri="{BB962C8B-B14F-4D97-AF65-F5344CB8AC3E}">
        <p14:creationId xmlns:p14="http://schemas.microsoft.com/office/powerpoint/2010/main" val="109796822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olo 1"/>
          <p:cNvSpPr txBox="1">
            <a:spLocks/>
          </p:cNvSpPr>
          <p:nvPr/>
        </p:nvSpPr>
        <p:spPr>
          <a:xfrm>
            <a:off x="477830" y="420612"/>
            <a:ext cx="9514598" cy="8955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4000" dirty="0" smtClean="0"/>
              <a:t>EPD: </a:t>
            </a:r>
            <a:r>
              <a:rPr lang="it-IT" sz="4000" dirty="0" err="1" smtClean="0"/>
              <a:t>why</a:t>
            </a:r>
            <a:r>
              <a:rPr lang="it-IT" sz="4000" dirty="0" smtClean="0"/>
              <a:t> </a:t>
            </a:r>
            <a:r>
              <a:rPr lang="it-IT" sz="4000" dirty="0" err="1" smtClean="0"/>
              <a:t>should</a:t>
            </a:r>
            <a:r>
              <a:rPr lang="it-IT" sz="4000" dirty="0" smtClean="0"/>
              <a:t> I </a:t>
            </a:r>
            <a:r>
              <a:rPr lang="it-IT" sz="4000" dirty="0" err="1" smtClean="0"/>
              <a:t>prefer</a:t>
            </a:r>
            <a:r>
              <a:rPr lang="it-IT" sz="4000" dirty="0" smtClean="0"/>
              <a:t> </a:t>
            </a:r>
            <a:r>
              <a:rPr lang="it-IT" sz="4000" dirty="0" err="1" smtClean="0"/>
              <a:t>Mo.Ma</a:t>
            </a:r>
            <a:r>
              <a:rPr lang="it-IT" sz="4000" dirty="0"/>
              <a:t>?</a:t>
            </a:r>
            <a:endParaRPr lang="it-IT" sz="3500" dirty="0"/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562"/>
          <a:stretch/>
        </p:blipFill>
        <p:spPr>
          <a:xfrm>
            <a:off x="1708674" y="1316202"/>
            <a:ext cx="8678201" cy="5171969"/>
          </a:xfrm>
          <a:prstGeom prst="rect">
            <a:avLst/>
          </a:prstGeom>
        </p:spPr>
      </p:pic>
      <p:sp>
        <p:nvSpPr>
          <p:cNvPr id="3" name="Ovale 2"/>
          <p:cNvSpPr/>
          <p:nvPr/>
        </p:nvSpPr>
        <p:spPr>
          <a:xfrm>
            <a:off x="10386875" y="420612"/>
            <a:ext cx="1230844" cy="1231640"/>
          </a:xfrm>
          <a:prstGeom prst="ellipse">
            <a:avLst/>
          </a:prstGeom>
          <a:solidFill>
            <a:srgbClr val="923D17"/>
          </a:solidFill>
          <a:ln>
            <a:solidFill>
              <a:srgbClr val="A81E17"/>
            </a:solidFill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7200" b="1" dirty="0" smtClean="0">
                <a:effectLst>
                  <a:outerShdw blurRad="50800" dist="76200" dir="2700000" algn="tl" rotWithShape="0">
                    <a:prstClr val="black">
                      <a:alpha val="40000"/>
                    </a:prstClr>
                  </a:outerShdw>
                </a:effectLst>
              </a:rPr>
              <a:t>1</a:t>
            </a:r>
            <a:endParaRPr lang="it-IT" sz="7200" b="1" dirty="0">
              <a:effectLst>
                <a:outerShdw blurRad="50800" dist="762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56589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olo 1"/>
          <p:cNvSpPr txBox="1">
            <a:spLocks/>
          </p:cNvSpPr>
          <p:nvPr/>
        </p:nvSpPr>
        <p:spPr>
          <a:xfrm>
            <a:off x="477830" y="420612"/>
            <a:ext cx="9514598" cy="8955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4000" dirty="0" smtClean="0"/>
              <a:t>EPD: </a:t>
            </a:r>
            <a:r>
              <a:rPr lang="it-IT" sz="4000" dirty="0" err="1" smtClean="0"/>
              <a:t>why</a:t>
            </a:r>
            <a:r>
              <a:rPr lang="it-IT" sz="4000" dirty="0" smtClean="0"/>
              <a:t> </a:t>
            </a:r>
            <a:r>
              <a:rPr lang="it-IT" sz="4000" dirty="0" err="1" smtClean="0"/>
              <a:t>should</a:t>
            </a:r>
            <a:r>
              <a:rPr lang="it-IT" sz="4000" dirty="0" smtClean="0"/>
              <a:t> I </a:t>
            </a:r>
            <a:r>
              <a:rPr lang="it-IT" sz="4000" dirty="0" err="1" smtClean="0"/>
              <a:t>prefer</a:t>
            </a:r>
            <a:r>
              <a:rPr lang="it-IT" sz="4000" dirty="0" smtClean="0"/>
              <a:t> </a:t>
            </a:r>
            <a:r>
              <a:rPr lang="it-IT" sz="4000" dirty="0" err="1" smtClean="0"/>
              <a:t>Mo.Ma</a:t>
            </a:r>
            <a:r>
              <a:rPr lang="it-IT" sz="4000" dirty="0"/>
              <a:t>?</a:t>
            </a:r>
            <a:endParaRPr lang="it-IT" sz="3500" dirty="0"/>
          </a:p>
        </p:txBody>
      </p:sp>
      <p:sp>
        <p:nvSpPr>
          <p:cNvPr id="5" name="CasellaDiTesto 4"/>
          <p:cNvSpPr txBox="1"/>
          <p:nvPr/>
        </p:nvSpPr>
        <p:spPr>
          <a:xfrm>
            <a:off x="415476" y="3445198"/>
            <a:ext cx="7322396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charset="0"/>
              <a:buChar char="•"/>
            </a:pPr>
            <a:r>
              <a:rPr lang="it-IT" sz="2800" dirty="0" smtClean="0">
                <a:latin typeface="+mj-lt"/>
                <a:ea typeface="Times New Roman" charset="0"/>
                <a:cs typeface="Times New Roman" charset="0"/>
              </a:rPr>
              <a:t>Pass </a:t>
            </a:r>
            <a:r>
              <a:rPr lang="it-IT" sz="2800" dirty="0" err="1" smtClean="0">
                <a:latin typeface="+mj-lt"/>
                <a:ea typeface="Times New Roman" charset="0"/>
                <a:cs typeface="Times New Roman" charset="0"/>
              </a:rPr>
              <a:t>through</a:t>
            </a:r>
            <a:r>
              <a:rPr lang="it-IT" sz="2800" dirty="0" smtClean="0">
                <a:latin typeface="+mj-lt"/>
                <a:ea typeface="Times New Roman" charset="0"/>
                <a:cs typeface="Times New Roman" charset="0"/>
              </a:rPr>
              <a:t> </a:t>
            </a:r>
            <a:r>
              <a:rPr lang="it-IT" sz="2800" dirty="0" err="1" smtClean="0">
                <a:latin typeface="+mj-lt"/>
                <a:ea typeface="Times New Roman" charset="0"/>
                <a:cs typeface="Times New Roman" charset="0"/>
              </a:rPr>
              <a:t>plaque</a:t>
            </a:r>
            <a:r>
              <a:rPr lang="it-IT" sz="2800" dirty="0" smtClean="0">
                <a:latin typeface="+mj-lt"/>
                <a:ea typeface="Times New Roman" charset="0"/>
                <a:cs typeface="Times New Roman" charset="0"/>
              </a:rPr>
              <a:t> </a:t>
            </a:r>
            <a:r>
              <a:rPr lang="it-IT" sz="2800" dirty="0" err="1" smtClean="0">
                <a:latin typeface="+mj-lt"/>
                <a:ea typeface="Times New Roman" charset="0"/>
                <a:cs typeface="Times New Roman" charset="0"/>
              </a:rPr>
              <a:t>without</a:t>
            </a:r>
            <a:r>
              <a:rPr lang="it-IT" sz="2800" dirty="0" smtClean="0">
                <a:latin typeface="+mj-lt"/>
                <a:ea typeface="Times New Roman" charset="0"/>
                <a:cs typeface="Times New Roman" charset="0"/>
              </a:rPr>
              <a:t> </a:t>
            </a:r>
            <a:r>
              <a:rPr lang="it-IT" sz="2800" dirty="0" err="1" smtClean="0">
                <a:latin typeface="+mj-lt"/>
                <a:ea typeface="Times New Roman" charset="0"/>
                <a:cs typeface="Times New Roman" charset="0"/>
              </a:rPr>
              <a:t>any</a:t>
            </a:r>
            <a:r>
              <a:rPr lang="it-IT" sz="2800" dirty="0" smtClean="0">
                <a:latin typeface="+mj-lt"/>
                <a:ea typeface="Times New Roman" charset="0"/>
                <a:cs typeface="Times New Roman" charset="0"/>
              </a:rPr>
              <a:t> </a:t>
            </a:r>
            <a:r>
              <a:rPr lang="it-IT" sz="2800" dirty="0" err="1" smtClean="0">
                <a:latin typeface="+mj-lt"/>
                <a:ea typeface="Times New Roman" charset="0"/>
                <a:cs typeface="Times New Roman" charset="0"/>
              </a:rPr>
              <a:t>protection</a:t>
            </a:r>
            <a:endParaRPr lang="it-IT" sz="2800" dirty="0" smtClean="0">
              <a:latin typeface="+mj-lt"/>
              <a:ea typeface="Times New Roman" charset="0"/>
              <a:cs typeface="Times New Roman" charset="0"/>
            </a:endParaRPr>
          </a:p>
          <a:p>
            <a:pPr marL="457200" indent="-457200">
              <a:buFont typeface="Arial" charset="0"/>
              <a:buChar char="•"/>
            </a:pPr>
            <a:r>
              <a:rPr lang="it-IT" sz="2800" dirty="0" err="1" smtClean="0">
                <a:latin typeface="+mj-lt"/>
                <a:ea typeface="Times New Roman" charset="0"/>
                <a:cs typeface="Times New Roman" charset="0"/>
              </a:rPr>
              <a:t>May</a:t>
            </a:r>
            <a:r>
              <a:rPr lang="it-IT" sz="2800" dirty="0" smtClean="0">
                <a:latin typeface="+mj-lt"/>
                <a:ea typeface="Times New Roman" charset="0"/>
                <a:cs typeface="Times New Roman" charset="0"/>
              </a:rPr>
              <a:t> cause ICA </a:t>
            </a:r>
            <a:r>
              <a:rPr lang="it-IT" sz="2800" dirty="0" err="1" smtClean="0">
                <a:latin typeface="+mj-lt"/>
                <a:ea typeface="Times New Roman" charset="0"/>
                <a:cs typeface="Times New Roman" charset="0"/>
              </a:rPr>
              <a:t>spasm</a:t>
            </a:r>
            <a:r>
              <a:rPr lang="it-IT" sz="2800" dirty="0" smtClean="0">
                <a:latin typeface="+mj-lt"/>
                <a:ea typeface="Times New Roman" charset="0"/>
                <a:cs typeface="Times New Roman" charset="0"/>
              </a:rPr>
              <a:t>/</a:t>
            </a:r>
            <a:r>
              <a:rPr lang="it-IT" sz="2800" dirty="0" err="1" smtClean="0">
                <a:latin typeface="+mj-lt"/>
                <a:ea typeface="Times New Roman" charset="0"/>
                <a:cs typeface="Times New Roman" charset="0"/>
              </a:rPr>
              <a:t>dissection</a:t>
            </a:r>
            <a:endParaRPr lang="it-IT" sz="2800" dirty="0" smtClean="0">
              <a:latin typeface="+mj-lt"/>
              <a:ea typeface="Times New Roman" charset="0"/>
              <a:cs typeface="Times New Roman" charset="0"/>
            </a:endParaRPr>
          </a:p>
          <a:p>
            <a:pPr marL="457200" indent="-457200">
              <a:buFont typeface="Arial" charset="0"/>
              <a:buChar char="•"/>
            </a:pPr>
            <a:r>
              <a:rPr lang="it-IT" sz="2800" dirty="0" err="1" smtClean="0">
                <a:latin typeface="+mj-lt"/>
                <a:ea typeface="Times New Roman" charset="0"/>
                <a:cs typeface="Times New Roman" charset="0"/>
              </a:rPr>
              <a:t>Difficult</a:t>
            </a:r>
            <a:r>
              <a:rPr lang="it-IT" sz="2800" dirty="0" smtClean="0">
                <a:latin typeface="+mj-lt"/>
                <a:ea typeface="Times New Roman" charset="0"/>
                <a:cs typeface="Times New Roman" charset="0"/>
              </a:rPr>
              <a:t> to use in </a:t>
            </a:r>
            <a:r>
              <a:rPr lang="it-IT" sz="2800" dirty="0" err="1" smtClean="0">
                <a:latin typeface="+mj-lt"/>
                <a:ea typeface="Times New Roman" charset="0"/>
                <a:cs typeface="Times New Roman" charset="0"/>
              </a:rPr>
              <a:t>tortuous</a:t>
            </a:r>
            <a:r>
              <a:rPr lang="it-IT" sz="2800" dirty="0" smtClean="0">
                <a:latin typeface="+mj-lt"/>
                <a:ea typeface="Times New Roman" charset="0"/>
                <a:cs typeface="Times New Roman" charset="0"/>
              </a:rPr>
              <a:t> </a:t>
            </a:r>
            <a:r>
              <a:rPr lang="it-IT" sz="2800" dirty="0" err="1" smtClean="0">
                <a:latin typeface="+mj-lt"/>
                <a:ea typeface="Times New Roman" charset="0"/>
                <a:cs typeface="Times New Roman" charset="0"/>
              </a:rPr>
              <a:t>ICAs</a:t>
            </a:r>
            <a:endParaRPr lang="it-IT" sz="2800" dirty="0" smtClean="0">
              <a:latin typeface="+mj-lt"/>
              <a:ea typeface="Times New Roman" charset="0"/>
              <a:cs typeface="Times New Roman" charset="0"/>
            </a:endParaRPr>
          </a:p>
          <a:p>
            <a:pPr marL="457200" indent="-457200">
              <a:buFont typeface="Arial" charset="0"/>
              <a:buChar char="•"/>
            </a:pPr>
            <a:r>
              <a:rPr lang="it-IT" sz="2800" dirty="0" err="1" smtClean="0">
                <a:latin typeface="+mj-lt"/>
                <a:ea typeface="Times New Roman" charset="0"/>
                <a:cs typeface="Times New Roman" charset="0"/>
              </a:rPr>
              <a:t>Sometimes</a:t>
            </a:r>
            <a:r>
              <a:rPr lang="it-IT" sz="2800" dirty="0" smtClean="0">
                <a:latin typeface="+mj-lt"/>
                <a:ea typeface="Times New Roman" charset="0"/>
                <a:cs typeface="Times New Roman" charset="0"/>
              </a:rPr>
              <a:t> </a:t>
            </a:r>
            <a:r>
              <a:rPr lang="it-IT" sz="2800" dirty="0" err="1" smtClean="0">
                <a:latin typeface="+mj-lt"/>
                <a:ea typeface="Times New Roman" charset="0"/>
                <a:cs typeface="Times New Roman" charset="0"/>
              </a:rPr>
              <a:t>difficult</a:t>
            </a:r>
            <a:r>
              <a:rPr lang="it-IT" sz="2800" dirty="0" smtClean="0">
                <a:latin typeface="+mj-lt"/>
                <a:ea typeface="Times New Roman" charset="0"/>
                <a:cs typeface="Times New Roman" charset="0"/>
              </a:rPr>
              <a:t> </a:t>
            </a:r>
            <a:r>
              <a:rPr lang="it-IT" sz="2800" dirty="0">
                <a:latin typeface="+mj-lt"/>
                <a:ea typeface="Times New Roman" charset="0"/>
                <a:cs typeface="Times New Roman" charset="0"/>
              </a:rPr>
              <a:t>to </a:t>
            </a:r>
            <a:r>
              <a:rPr lang="it-IT" sz="2800" dirty="0" err="1">
                <a:latin typeface="+mj-lt"/>
                <a:ea typeface="Times New Roman" charset="0"/>
                <a:cs typeface="Times New Roman" charset="0"/>
              </a:rPr>
              <a:t>retrieve</a:t>
            </a:r>
            <a:r>
              <a:rPr lang="it-IT" sz="2800" dirty="0">
                <a:latin typeface="+mj-lt"/>
                <a:ea typeface="Times New Roman" charset="0"/>
                <a:cs typeface="Times New Roman" charset="0"/>
              </a:rPr>
              <a:t> </a:t>
            </a:r>
            <a:endParaRPr lang="it-IT" sz="2800" dirty="0" smtClean="0">
              <a:latin typeface="+mj-lt"/>
              <a:ea typeface="Times New Roman" charset="0"/>
              <a:cs typeface="Times New Roman" charset="0"/>
            </a:endParaRPr>
          </a:p>
          <a:p>
            <a:pPr marL="457200" indent="-457200">
              <a:buFont typeface="Arial" charset="0"/>
              <a:buChar char="•"/>
            </a:pPr>
            <a:r>
              <a:rPr lang="it-IT" sz="2800" dirty="0" err="1" smtClean="0">
                <a:latin typeface="+mj-lt"/>
                <a:ea typeface="Times New Roman" charset="0"/>
                <a:cs typeface="Times New Roman" charset="0"/>
              </a:rPr>
              <a:t>Obstruction</a:t>
            </a:r>
            <a:r>
              <a:rPr lang="it-IT" sz="2800" dirty="0" smtClean="0">
                <a:latin typeface="+mj-lt"/>
                <a:ea typeface="Times New Roman" charset="0"/>
                <a:cs typeface="Times New Roman" charset="0"/>
              </a:rPr>
              <a:t> </a:t>
            </a:r>
            <a:r>
              <a:rPr lang="it-IT" sz="2800" dirty="0" err="1" smtClean="0">
                <a:latin typeface="+mj-lt"/>
                <a:ea typeface="Times New Roman" charset="0"/>
                <a:cs typeface="Times New Roman" charset="0"/>
              </a:rPr>
              <a:t>could</a:t>
            </a:r>
            <a:r>
              <a:rPr lang="it-IT" sz="2800" dirty="0" smtClean="0">
                <a:latin typeface="+mj-lt"/>
                <a:ea typeface="Times New Roman" charset="0"/>
                <a:cs typeface="Times New Roman" charset="0"/>
              </a:rPr>
              <a:t> be </a:t>
            </a:r>
            <a:r>
              <a:rPr lang="it-IT" sz="2800" dirty="0" err="1" smtClean="0">
                <a:latin typeface="+mj-lt"/>
                <a:ea typeface="Times New Roman" charset="0"/>
                <a:cs typeface="Times New Roman" charset="0"/>
              </a:rPr>
              <a:t>dangerous</a:t>
            </a:r>
            <a:endParaRPr lang="it-IT" sz="2800" dirty="0" smtClean="0">
              <a:latin typeface="+mj-lt"/>
              <a:ea typeface="Times New Roman" charset="0"/>
              <a:cs typeface="Times New Roman" charset="0"/>
            </a:endParaRPr>
          </a:p>
          <a:p>
            <a:pPr marL="457200" indent="-457200">
              <a:buFont typeface="Arial" charset="0"/>
              <a:buChar char="•"/>
            </a:pPr>
            <a:r>
              <a:rPr lang="it-IT" sz="2800" dirty="0">
                <a:latin typeface="+mj-lt"/>
                <a:ea typeface="Times New Roman" charset="0"/>
                <a:cs typeface="Times New Roman" charset="0"/>
              </a:rPr>
              <a:t>Small </a:t>
            </a:r>
            <a:r>
              <a:rPr lang="it-IT" sz="2800" dirty="0" err="1">
                <a:latin typeface="+mj-lt"/>
                <a:ea typeface="Times New Roman" charset="0"/>
                <a:cs typeface="Times New Roman" charset="0"/>
              </a:rPr>
              <a:t>debris</a:t>
            </a:r>
            <a:r>
              <a:rPr lang="it-IT" sz="2800" dirty="0">
                <a:latin typeface="+mj-lt"/>
                <a:ea typeface="Times New Roman" charset="0"/>
                <a:cs typeface="Times New Roman" charset="0"/>
              </a:rPr>
              <a:t> </a:t>
            </a:r>
            <a:r>
              <a:rPr lang="it-IT" sz="2800" dirty="0" err="1">
                <a:latin typeface="+mj-lt"/>
                <a:ea typeface="Times New Roman" charset="0"/>
                <a:cs typeface="Times New Roman" charset="0"/>
              </a:rPr>
              <a:t>could</a:t>
            </a:r>
            <a:r>
              <a:rPr lang="it-IT" sz="2800" dirty="0">
                <a:latin typeface="+mj-lt"/>
                <a:ea typeface="Times New Roman" charset="0"/>
                <a:cs typeface="Times New Roman" charset="0"/>
              </a:rPr>
              <a:t> be </a:t>
            </a:r>
            <a:r>
              <a:rPr lang="it-IT" sz="2800" dirty="0" err="1">
                <a:latin typeface="+mj-lt"/>
                <a:ea typeface="Times New Roman" charset="0"/>
                <a:cs typeface="Times New Roman" charset="0"/>
              </a:rPr>
              <a:t>not</a:t>
            </a:r>
            <a:r>
              <a:rPr lang="it-IT" sz="2800" dirty="0">
                <a:latin typeface="+mj-lt"/>
                <a:ea typeface="Times New Roman" charset="0"/>
                <a:cs typeface="Times New Roman" charset="0"/>
              </a:rPr>
              <a:t> </a:t>
            </a:r>
            <a:r>
              <a:rPr lang="it-IT" sz="2800" dirty="0" err="1" smtClean="0">
                <a:latin typeface="+mj-lt"/>
                <a:ea typeface="Times New Roman" charset="0"/>
                <a:cs typeface="Times New Roman" charset="0"/>
              </a:rPr>
              <a:t>catched</a:t>
            </a:r>
            <a:endParaRPr lang="it-IT" sz="2800" dirty="0" smtClean="0">
              <a:latin typeface="+mj-lt"/>
              <a:ea typeface="Times New Roman" charset="0"/>
              <a:cs typeface="Times New Roman" charset="0"/>
            </a:endParaRPr>
          </a:p>
          <a:p>
            <a:pPr marL="457200" indent="-457200">
              <a:buFont typeface="Arial" charset="0"/>
              <a:buChar char="•"/>
            </a:pPr>
            <a:r>
              <a:rPr lang="it-IT" sz="2800" dirty="0" smtClean="0">
                <a:latin typeface="+mj-lt"/>
                <a:ea typeface="Times New Roman" charset="0"/>
                <a:cs typeface="Times New Roman" charset="0"/>
              </a:rPr>
              <a:t>Incomplete </a:t>
            </a:r>
            <a:r>
              <a:rPr lang="it-IT" sz="2800" dirty="0" err="1">
                <a:latin typeface="+mj-lt"/>
                <a:ea typeface="Times New Roman" charset="0"/>
                <a:cs typeface="Times New Roman" charset="0"/>
              </a:rPr>
              <a:t>apposition</a:t>
            </a:r>
            <a:r>
              <a:rPr lang="it-IT" sz="2800" dirty="0">
                <a:latin typeface="+mj-lt"/>
                <a:ea typeface="Times New Roman" charset="0"/>
                <a:cs typeface="Times New Roman" charset="0"/>
              </a:rPr>
              <a:t> to the </a:t>
            </a:r>
            <a:r>
              <a:rPr lang="it-IT" sz="2800" dirty="0" err="1">
                <a:latin typeface="+mj-lt"/>
                <a:ea typeface="Times New Roman" charset="0"/>
                <a:cs typeface="Times New Roman" charset="0"/>
              </a:rPr>
              <a:t>wall</a:t>
            </a:r>
            <a:r>
              <a:rPr lang="it-IT" sz="2800" dirty="0">
                <a:latin typeface="+mj-lt"/>
                <a:ea typeface="Times New Roman" charset="0"/>
                <a:cs typeface="Times New Roman" charset="0"/>
              </a:rPr>
              <a:t> </a:t>
            </a:r>
            <a:r>
              <a:rPr lang="it-IT" sz="2800" dirty="0" err="1" smtClean="0">
                <a:latin typeface="+mj-lt"/>
                <a:ea typeface="Times New Roman" charset="0"/>
                <a:cs typeface="Times New Roman" charset="0"/>
              </a:rPr>
              <a:t>risk</a:t>
            </a:r>
            <a:endParaRPr lang="it-IT" sz="2800" dirty="0" smtClean="0">
              <a:latin typeface="+mj-lt"/>
              <a:ea typeface="Times New Roman" charset="0"/>
              <a:cs typeface="Times New Roman" charset="0"/>
            </a:endParaRPr>
          </a:p>
        </p:txBody>
      </p:sp>
      <p:sp>
        <p:nvSpPr>
          <p:cNvPr id="2" name="CasellaDiTesto 1"/>
          <p:cNvSpPr txBox="1"/>
          <p:nvPr/>
        </p:nvSpPr>
        <p:spPr>
          <a:xfrm>
            <a:off x="3599281" y="1713740"/>
            <a:ext cx="41559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dirty="0" err="1" smtClean="0">
                <a:latin typeface="+mj-lt"/>
              </a:rPr>
              <a:t>Mo.Ma</a:t>
            </a:r>
            <a:r>
              <a:rPr lang="it-IT" sz="3600" dirty="0" smtClean="0">
                <a:latin typeface="+mj-lt"/>
              </a:rPr>
              <a:t>. </a:t>
            </a:r>
            <a:r>
              <a:rPr lang="it-IT" sz="3600" dirty="0" err="1">
                <a:latin typeface="+mj-lt"/>
              </a:rPr>
              <a:t>i</a:t>
            </a:r>
            <a:r>
              <a:rPr lang="it-IT" sz="3600" dirty="0" err="1" smtClean="0">
                <a:latin typeface="+mj-lt"/>
              </a:rPr>
              <a:t>s</a:t>
            </a:r>
            <a:r>
              <a:rPr lang="it-IT" sz="3600" dirty="0" smtClean="0">
                <a:latin typeface="+mj-lt"/>
              </a:rPr>
              <a:t> </a:t>
            </a:r>
            <a:r>
              <a:rPr lang="it-IT" sz="3600" dirty="0" err="1" smtClean="0">
                <a:latin typeface="+mj-lt"/>
              </a:rPr>
              <a:t>not</a:t>
            </a:r>
            <a:r>
              <a:rPr lang="it-IT" sz="3600" dirty="0" smtClean="0">
                <a:latin typeface="+mj-lt"/>
              </a:rPr>
              <a:t> a </a:t>
            </a:r>
            <a:r>
              <a:rPr lang="it-IT" sz="3600" dirty="0" err="1" smtClean="0">
                <a:latin typeface="+mj-lt"/>
              </a:rPr>
              <a:t>Filter</a:t>
            </a:r>
            <a:endParaRPr lang="it-IT" sz="3600" dirty="0">
              <a:latin typeface="+mj-lt"/>
            </a:endParaRPr>
          </a:p>
        </p:txBody>
      </p:sp>
      <p:cxnSp>
        <p:nvCxnSpPr>
          <p:cNvPr id="6" name="Connettore 1 5"/>
          <p:cNvCxnSpPr/>
          <p:nvPr/>
        </p:nvCxnSpPr>
        <p:spPr>
          <a:xfrm>
            <a:off x="3001619" y="1652252"/>
            <a:ext cx="5040252" cy="0"/>
          </a:xfrm>
          <a:prstGeom prst="line">
            <a:avLst/>
          </a:prstGeom>
          <a:ln>
            <a:solidFill>
              <a:srgbClr val="A81E1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ttore 1 8"/>
          <p:cNvCxnSpPr/>
          <p:nvPr/>
        </p:nvCxnSpPr>
        <p:spPr>
          <a:xfrm>
            <a:off x="3012670" y="2476457"/>
            <a:ext cx="5040252" cy="0"/>
          </a:xfrm>
          <a:prstGeom prst="line">
            <a:avLst/>
          </a:prstGeom>
          <a:ln>
            <a:solidFill>
              <a:srgbClr val="A81E1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ttore 1 10"/>
          <p:cNvCxnSpPr/>
          <p:nvPr/>
        </p:nvCxnSpPr>
        <p:spPr>
          <a:xfrm>
            <a:off x="3012670" y="1652252"/>
            <a:ext cx="0" cy="824205"/>
          </a:xfrm>
          <a:prstGeom prst="line">
            <a:avLst/>
          </a:prstGeom>
          <a:ln>
            <a:solidFill>
              <a:srgbClr val="A81E1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Immagine 1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46" t="14074" r="58274" b="30864"/>
          <a:stretch/>
        </p:blipFill>
        <p:spPr>
          <a:xfrm>
            <a:off x="8002646" y="3859547"/>
            <a:ext cx="1921339" cy="2810095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5" name="Immagine 1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52" t="8889" r="2096"/>
          <a:stretch/>
        </p:blipFill>
        <p:spPr>
          <a:xfrm>
            <a:off x="8009153" y="915490"/>
            <a:ext cx="1914833" cy="2944057"/>
          </a:xfrm>
          <a:prstGeom prst="rect">
            <a:avLst/>
          </a:prstGeom>
          <a:ln w="9525">
            <a:solidFill>
              <a:schemeClr val="bg1"/>
            </a:solidFill>
          </a:ln>
        </p:spPr>
      </p:pic>
      <p:pic>
        <p:nvPicPr>
          <p:cNvPr id="17" name="Immagine 1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03" t="-123" r="12647" b="123"/>
          <a:stretch/>
        </p:blipFill>
        <p:spPr>
          <a:xfrm>
            <a:off x="9955706" y="924364"/>
            <a:ext cx="1968310" cy="2935183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8" name="Immagine 1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59" r="36279" b="3457"/>
          <a:stretch/>
        </p:blipFill>
        <p:spPr>
          <a:xfrm>
            <a:off x="9955705" y="3859547"/>
            <a:ext cx="1968312" cy="2810095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3" name="Rettangolo 2"/>
          <p:cNvSpPr/>
          <p:nvPr/>
        </p:nvSpPr>
        <p:spPr>
          <a:xfrm>
            <a:off x="477830" y="2867481"/>
            <a:ext cx="193354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3600" dirty="0" err="1" smtClean="0">
                <a:latin typeface="Lucida Handwriting" charset="0"/>
                <a:ea typeface="Lucida Handwriting" charset="0"/>
                <a:cs typeface="Lucida Handwriting" charset="0"/>
              </a:rPr>
              <a:t>Filters</a:t>
            </a:r>
            <a:r>
              <a:rPr lang="it-IT" sz="3600" dirty="0" smtClean="0">
                <a:latin typeface="Lucida Handwriting" charset="0"/>
                <a:ea typeface="Lucida Handwriting" charset="0"/>
                <a:cs typeface="Lucida Handwriting" charset="0"/>
              </a:rPr>
              <a:t>:</a:t>
            </a:r>
            <a:endParaRPr lang="it-IT" sz="3600" dirty="0">
              <a:latin typeface="Lucida Handwriting" charset="0"/>
              <a:ea typeface="Lucida Handwriting" charset="0"/>
              <a:cs typeface="Lucida Handwriting" charset="0"/>
            </a:endParaRPr>
          </a:p>
        </p:txBody>
      </p:sp>
      <p:pic>
        <p:nvPicPr>
          <p:cNvPr id="21" name="Immagine 2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57" t="35719" r="30680" b="35564"/>
          <a:stretch/>
        </p:blipFill>
        <p:spPr>
          <a:xfrm rot="10800000">
            <a:off x="9955705" y="2552652"/>
            <a:ext cx="645066" cy="671813"/>
          </a:xfrm>
          <a:prstGeom prst="rect">
            <a:avLst/>
          </a:prstGeom>
          <a:ln w="9525">
            <a:noFill/>
          </a:ln>
        </p:spPr>
      </p:pic>
      <p:pic>
        <p:nvPicPr>
          <p:cNvPr id="19" name="Picture 2" descr="http://digitaljournalist.org/issue0411/assign/images/Parachute-accident2.jpg"/>
          <p:cNvPicPr>
            <a:picLocks noChangeAspect="1" noChangeArrowheads="1"/>
          </p:cNvPicPr>
          <p:nvPr/>
        </p:nvPicPr>
        <p:blipFill>
          <a:blip r:embed="rId7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9153" y="915490"/>
            <a:ext cx="3926239" cy="5754151"/>
          </a:xfrm>
          <a:prstGeom prst="rect">
            <a:avLst/>
          </a:prstGeom>
          <a:solidFill>
            <a:srgbClr val="FFFFFF">
              <a:shade val="85000"/>
            </a:srgbClr>
          </a:solidFill>
          <a:ln w="31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Ovale 19"/>
          <p:cNvSpPr/>
          <p:nvPr/>
        </p:nvSpPr>
        <p:spPr>
          <a:xfrm>
            <a:off x="10681797" y="252587"/>
            <a:ext cx="1230844" cy="1231640"/>
          </a:xfrm>
          <a:prstGeom prst="ellipse">
            <a:avLst/>
          </a:prstGeom>
          <a:solidFill>
            <a:srgbClr val="FFC000"/>
          </a:solidFill>
          <a:ln>
            <a:solidFill>
              <a:srgbClr val="A81E17"/>
            </a:solidFill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7200" b="1" dirty="0">
                <a:effectLst>
                  <a:outerShdw blurRad="50800" dist="76200" dir="2700000" algn="tl" rotWithShape="0">
                    <a:prstClr val="black">
                      <a:alpha val="40000"/>
                    </a:prstClr>
                  </a:outerShdw>
                </a:effectLst>
              </a:rPr>
              <a:t>2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8963315" y="5459572"/>
            <a:ext cx="27715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2800" b="1" dirty="0" err="1" smtClean="0">
                <a:ln w="10160">
                  <a:solidFill>
                    <a:schemeClr val="bg2">
                      <a:lumMod val="2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762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Lucida Handwriting" charset="0"/>
                <a:cs typeface="Lucida Handwriting" charset="0"/>
              </a:rPr>
              <a:t>Filters</a:t>
            </a:r>
            <a:r>
              <a:rPr lang="it-IT" sz="2800" b="1" dirty="0" smtClean="0">
                <a:ln w="10160">
                  <a:solidFill>
                    <a:schemeClr val="bg2">
                      <a:lumMod val="2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762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Lucida Handwriting" charset="0"/>
                <a:cs typeface="Lucida Handwriting" charset="0"/>
              </a:rPr>
              <a:t> work </a:t>
            </a:r>
            <a:r>
              <a:rPr lang="it-IT" sz="2800" b="1" dirty="0" err="1" smtClean="0">
                <a:ln w="10160">
                  <a:solidFill>
                    <a:schemeClr val="bg2">
                      <a:lumMod val="2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762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Lucida Handwriting" charset="0"/>
                <a:cs typeface="Lucida Handwriting" charset="0"/>
              </a:rPr>
              <a:t>only</a:t>
            </a:r>
            <a:r>
              <a:rPr lang="it-IT" sz="2800" b="1" dirty="0" smtClean="0">
                <a:ln w="10160">
                  <a:solidFill>
                    <a:schemeClr val="bg2">
                      <a:lumMod val="2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762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Lucida Handwriting" charset="0"/>
                <a:cs typeface="Lucida Handwriting" charset="0"/>
              </a:rPr>
              <a:t> </a:t>
            </a:r>
            <a:r>
              <a:rPr lang="it-IT" sz="2800" b="1" dirty="0" err="1" smtClean="0">
                <a:ln w="10160">
                  <a:solidFill>
                    <a:schemeClr val="bg2">
                      <a:lumMod val="2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762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Lucida Handwriting" charset="0"/>
                <a:cs typeface="Lucida Handwriting" charset="0"/>
              </a:rPr>
              <a:t>if</a:t>
            </a:r>
            <a:r>
              <a:rPr lang="it-IT" sz="2800" b="1" dirty="0" smtClean="0">
                <a:ln w="10160">
                  <a:solidFill>
                    <a:schemeClr val="bg2">
                      <a:lumMod val="2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762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Lucida Handwriting" charset="0"/>
                <a:cs typeface="Lucida Handwriting" charset="0"/>
              </a:rPr>
              <a:t>  </a:t>
            </a:r>
            <a:r>
              <a:rPr lang="it-IT" sz="2800" b="1" dirty="0" err="1" smtClean="0">
                <a:ln w="10160">
                  <a:solidFill>
                    <a:schemeClr val="bg2">
                      <a:lumMod val="2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762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Lucida Handwriting" charset="0"/>
                <a:cs typeface="Lucida Handwriting" charset="0"/>
              </a:rPr>
              <a:t>well</a:t>
            </a:r>
            <a:r>
              <a:rPr lang="it-IT" sz="2800" b="1" dirty="0" smtClean="0">
                <a:ln w="10160">
                  <a:solidFill>
                    <a:schemeClr val="bg2">
                      <a:lumMod val="2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762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Lucida Handwriting" charset="0"/>
                <a:cs typeface="Lucida Handwriting" charset="0"/>
              </a:rPr>
              <a:t> </a:t>
            </a:r>
            <a:r>
              <a:rPr lang="it-IT" sz="2800" b="1" dirty="0" err="1" smtClean="0">
                <a:ln w="10160">
                  <a:solidFill>
                    <a:schemeClr val="bg2">
                      <a:lumMod val="2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762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Lucida Handwriting" charset="0"/>
                <a:cs typeface="Lucida Handwriting" charset="0"/>
              </a:rPr>
              <a:t>opened</a:t>
            </a:r>
            <a:endParaRPr lang="it-IT" sz="2800" b="1" dirty="0">
              <a:ln w="10160">
                <a:solidFill>
                  <a:schemeClr val="bg2">
                    <a:lumMod val="25000"/>
                  </a:schemeClr>
                </a:solidFill>
                <a:prstDash val="solid"/>
              </a:ln>
              <a:solidFill>
                <a:srgbClr val="FFFFFF"/>
              </a:solidFill>
              <a:effectLst>
                <a:outerShdw blurRad="50800" dist="76200" dir="2700000" algn="tl" rotWithShape="0">
                  <a:prstClr val="black">
                    <a:alpha val="40000"/>
                  </a:prstClr>
                </a:outerShdw>
              </a:effectLst>
              <a:latin typeface="+mj-lt"/>
              <a:ea typeface="Lucida Handwriting" charset="0"/>
              <a:cs typeface="Lucida Handwriting" charset="0"/>
            </a:endParaRP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9" b="32084"/>
          <a:stretch/>
        </p:blipFill>
        <p:spPr>
          <a:xfrm rot="20949824">
            <a:off x="980960" y="1399924"/>
            <a:ext cx="1158937" cy="1134576"/>
          </a:xfrm>
          <a:prstGeom prst="rect">
            <a:avLst/>
          </a:prstGeom>
          <a:solidFill>
            <a:srgbClr val="FFFFFF">
              <a:shade val="85000"/>
            </a:srgbClr>
          </a:solidFill>
          <a:ln w="12700" cap="sq">
            <a:solidFill>
              <a:schemeClr val="bg2"/>
            </a:solidFill>
            <a:miter lim="800000"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544782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" name="Straight Connector 28"/>
          <p:cNvCxnSpPr/>
          <p:nvPr/>
        </p:nvCxnSpPr>
        <p:spPr>
          <a:xfrm>
            <a:off x="1338292" y="3273720"/>
            <a:ext cx="113" cy="1024798"/>
          </a:xfrm>
          <a:prstGeom prst="line">
            <a:avLst/>
          </a:prstGeom>
          <a:ln w="31750">
            <a:noFill/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31"/>
          <p:cNvCxnSpPr/>
          <p:nvPr/>
        </p:nvCxnSpPr>
        <p:spPr>
          <a:xfrm>
            <a:off x="8615653" y="1362698"/>
            <a:ext cx="113" cy="1024798"/>
          </a:xfrm>
          <a:prstGeom prst="line">
            <a:avLst/>
          </a:prstGeom>
          <a:ln w="31750">
            <a:noFill/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3"/>
          <p:cNvPicPr>
            <a:picLocks noChangeAspect="1" noChangeArrowheads="1"/>
          </p:cNvPicPr>
          <p:nvPr/>
        </p:nvPicPr>
        <p:blipFill>
          <a:blip r:embed="rId3">
            <a:grayscl/>
          </a:blip>
          <a:srcRect/>
          <a:stretch>
            <a:fillRect/>
          </a:stretch>
        </p:blipFill>
        <p:spPr bwMode="auto">
          <a:xfrm>
            <a:off x="9597333" y="2954858"/>
            <a:ext cx="2206740" cy="3266064"/>
          </a:xfrm>
          <a:prstGeom prst="roundRect">
            <a:avLst>
              <a:gd name="adj" fmla="val 8594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5" name="Picture 16"/>
          <p:cNvPicPr>
            <a:picLocks noChangeAspect="1" noChangeArrowheads="1"/>
          </p:cNvPicPr>
          <p:nvPr/>
        </p:nvPicPr>
        <p:blipFill>
          <a:blip r:embed="rId4" cstate="print">
            <a:grayscl/>
          </a:blip>
          <a:srcRect/>
          <a:stretch>
            <a:fillRect/>
          </a:stretch>
        </p:blipFill>
        <p:spPr>
          <a:xfrm flipH="1">
            <a:off x="7140484" y="2954858"/>
            <a:ext cx="2216599" cy="3266064"/>
          </a:xfrm>
          <a:prstGeom prst="roundRect">
            <a:avLst>
              <a:gd name="adj" fmla="val 8594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8" name="Titolo 1"/>
          <p:cNvSpPr txBox="1">
            <a:spLocks/>
          </p:cNvSpPr>
          <p:nvPr/>
        </p:nvSpPr>
        <p:spPr>
          <a:xfrm>
            <a:off x="477830" y="420612"/>
            <a:ext cx="9514598" cy="8955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4000" dirty="0" smtClean="0"/>
              <a:t>EPD: </a:t>
            </a:r>
            <a:r>
              <a:rPr lang="it-IT" sz="4000" dirty="0" err="1" smtClean="0"/>
              <a:t>why</a:t>
            </a:r>
            <a:r>
              <a:rPr lang="it-IT" sz="4000" dirty="0" smtClean="0"/>
              <a:t> </a:t>
            </a:r>
            <a:r>
              <a:rPr lang="it-IT" sz="4000" dirty="0" err="1" smtClean="0"/>
              <a:t>should</a:t>
            </a:r>
            <a:r>
              <a:rPr lang="it-IT" sz="4000" dirty="0" smtClean="0"/>
              <a:t> I </a:t>
            </a:r>
            <a:r>
              <a:rPr lang="it-IT" sz="4000" dirty="0" err="1" smtClean="0"/>
              <a:t>prefer</a:t>
            </a:r>
            <a:r>
              <a:rPr lang="it-IT" sz="4000" dirty="0" smtClean="0"/>
              <a:t> </a:t>
            </a:r>
            <a:r>
              <a:rPr lang="it-IT" sz="4000" dirty="0" err="1" smtClean="0"/>
              <a:t>Mo.Ma</a:t>
            </a:r>
            <a:r>
              <a:rPr lang="it-IT" sz="4000" dirty="0"/>
              <a:t>?</a:t>
            </a:r>
            <a:endParaRPr lang="it-IT" sz="3500" dirty="0"/>
          </a:p>
        </p:txBody>
      </p:sp>
      <p:pic>
        <p:nvPicPr>
          <p:cNvPr id="32" name="Picture 3" descr="C:\Users\Jessica\Desktop\Corso 9 Novembre - immagini\ganzerli ica.JPG"/>
          <p:cNvPicPr>
            <a:picLocks noChangeAspect="1" noChangeArrowheads="1"/>
          </p:cNvPicPr>
          <p:nvPr/>
        </p:nvPicPr>
        <p:blipFill>
          <a:blip r:embed="rId5" cstate="print">
            <a:grayscl/>
          </a:blip>
          <a:srcRect l="31007" t="16242" r="32079" b="19671"/>
          <a:stretch>
            <a:fillRect/>
          </a:stretch>
        </p:blipFill>
        <p:spPr bwMode="auto">
          <a:xfrm>
            <a:off x="4769490" y="2868122"/>
            <a:ext cx="2202018" cy="3352800"/>
          </a:xfrm>
          <a:prstGeom prst="roundRect">
            <a:avLst>
              <a:gd name="adj" fmla="val 8594"/>
            </a:avLst>
          </a:prstGeom>
          <a:solidFill>
            <a:schemeClr val="bg1">
              <a:lumMod val="95000"/>
            </a:schemeClr>
          </a:solidFill>
          <a:ln w="3175"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Rettangolo 2"/>
          <p:cNvSpPr/>
          <p:nvPr/>
        </p:nvSpPr>
        <p:spPr>
          <a:xfrm>
            <a:off x="9597333" y="1729296"/>
            <a:ext cx="2206740" cy="954107"/>
          </a:xfrm>
          <a:prstGeom prst="rect">
            <a:avLst/>
          </a:prstGeom>
          <a:solidFill>
            <a:schemeClr val="bg2"/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Tortuous ICA</a:t>
            </a:r>
          </a:p>
        </p:txBody>
      </p:sp>
      <p:sp>
        <p:nvSpPr>
          <p:cNvPr id="4" name="Rettangolo 3"/>
          <p:cNvSpPr/>
          <p:nvPr/>
        </p:nvSpPr>
        <p:spPr>
          <a:xfrm>
            <a:off x="7140485" y="1765510"/>
            <a:ext cx="2216599" cy="954107"/>
          </a:xfrm>
          <a:prstGeom prst="rect">
            <a:avLst/>
          </a:prstGeom>
          <a:solidFill>
            <a:schemeClr val="bg2"/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Severe ICA </a:t>
            </a:r>
            <a:endParaRPr lang="en-US" sz="2800" dirty="0" smtClean="0">
              <a:solidFill>
                <a:schemeClr val="accent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stenosis</a:t>
            </a:r>
            <a:endParaRPr lang="en-US" sz="2800" dirty="0">
              <a:solidFill>
                <a:schemeClr val="accent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4769490" y="1729296"/>
            <a:ext cx="2202018" cy="954107"/>
          </a:xfrm>
          <a:prstGeom prst="rect">
            <a:avLst/>
          </a:prstGeom>
          <a:solidFill>
            <a:schemeClr val="bg2"/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Vulnerable </a:t>
            </a:r>
            <a:endParaRPr lang="en-US" sz="2800" dirty="0" smtClean="0">
              <a:solidFill>
                <a:schemeClr val="accent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plaque</a:t>
            </a:r>
            <a:endParaRPr lang="en-US" sz="2800" dirty="0">
              <a:solidFill>
                <a:schemeClr val="accent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6" name="CasellaDiTesto 25"/>
          <p:cNvSpPr txBox="1"/>
          <p:nvPr/>
        </p:nvSpPr>
        <p:spPr>
          <a:xfrm>
            <a:off x="-247135" y="1971795"/>
            <a:ext cx="4279041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r"/>
            <a:r>
              <a:rPr lang="it-IT" sz="3600" dirty="0" err="1" smtClean="0">
                <a:latin typeface="+mj-lt"/>
              </a:rPr>
              <a:t>Mo.Ma</a:t>
            </a:r>
            <a:r>
              <a:rPr lang="it-IT" sz="3600" dirty="0">
                <a:latin typeface="+mj-lt"/>
              </a:rPr>
              <a:t> </a:t>
            </a:r>
            <a:r>
              <a:rPr lang="it-IT" sz="3600" dirty="0" err="1" smtClean="0">
                <a:latin typeface="+mj-lt"/>
              </a:rPr>
              <a:t>helps</a:t>
            </a:r>
            <a:r>
              <a:rPr lang="it-IT" sz="3600" dirty="0" smtClean="0">
                <a:latin typeface="+mj-lt"/>
              </a:rPr>
              <a:t> </a:t>
            </a:r>
            <a:r>
              <a:rPr lang="it-IT" sz="3600" dirty="0" err="1" smtClean="0">
                <a:latin typeface="+mj-lt"/>
              </a:rPr>
              <a:t>you</a:t>
            </a:r>
            <a:endParaRPr lang="it-IT" sz="3600" dirty="0">
              <a:latin typeface="+mj-lt"/>
            </a:endParaRPr>
          </a:p>
        </p:txBody>
      </p:sp>
      <p:sp>
        <p:nvSpPr>
          <p:cNvPr id="27" name="CasellaDiTesto 26"/>
          <p:cNvSpPr txBox="1"/>
          <p:nvPr/>
        </p:nvSpPr>
        <p:spPr>
          <a:xfrm>
            <a:off x="477830" y="3421137"/>
            <a:ext cx="4051409" cy="138499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75000"/>
              </a:schemeClr>
            </a:solidFill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it-IT" sz="2800" dirty="0" err="1" smtClean="0">
                <a:latin typeface="+mj-lt"/>
              </a:rPr>
              <a:t>Born</a:t>
            </a:r>
            <a:r>
              <a:rPr lang="it-IT" sz="2800" dirty="0" smtClean="0">
                <a:latin typeface="+mj-lt"/>
              </a:rPr>
              <a:t> to </a:t>
            </a:r>
            <a:r>
              <a:rPr lang="it-IT" sz="2800" dirty="0" err="1" smtClean="0">
                <a:latin typeface="+mj-lt"/>
              </a:rPr>
              <a:t>treat</a:t>
            </a:r>
            <a:r>
              <a:rPr lang="it-IT" sz="2800" dirty="0" smtClean="0">
                <a:latin typeface="+mj-lt"/>
              </a:rPr>
              <a:t> easy </a:t>
            </a:r>
            <a:r>
              <a:rPr lang="it-IT" sz="2800" dirty="0" err="1" smtClean="0">
                <a:latin typeface="+mj-lt"/>
              </a:rPr>
              <a:t>lesions</a:t>
            </a:r>
            <a:r>
              <a:rPr lang="it-IT" sz="2800" dirty="0">
                <a:latin typeface="+mj-lt"/>
              </a:rPr>
              <a:t>, </a:t>
            </a:r>
            <a:endParaRPr lang="it-IT" sz="2800" dirty="0" smtClean="0">
              <a:latin typeface="+mj-lt"/>
            </a:endParaRPr>
          </a:p>
          <a:p>
            <a:pPr algn="ctr"/>
            <a:r>
              <a:rPr lang="it-IT" sz="2800" dirty="0" err="1" smtClean="0">
                <a:latin typeface="+mj-lt"/>
              </a:rPr>
              <a:t>Mo.Ma</a:t>
            </a:r>
            <a:r>
              <a:rPr lang="it-IT" sz="2800" dirty="0" smtClean="0">
                <a:latin typeface="+mj-lt"/>
              </a:rPr>
              <a:t> </a:t>
            </a:r>
            <a:r>
              <a:rPr lang="it-IT" sz="2800" dirty="0" err="1" smtClean="0">
                <a:latin typeface="+mj-lt"/>
              </a:rPr>
              <a:t>revealed</a:t>
            </a:r>
            <a:r>
              <a:rPr lang="it-IT" sz="2800" dirty="0" smtClean="0">
                <a:latin typeface="+mj-lt"/>
              </a:rPr>
              <a:t> </a:t>
            </a:r>
          </a:p>
          <a:p>
            <a:pPr algn="ctr"/>
            <a:r>
              <a:rPr lang="it-IT" sz="2800" dirty="0" err="1" smtClean="0">
                <a:latin typeface="+mj-lt"/>
              </a:rPr>
              <a:t>it's</a:t>
            </a:r>
            <a:r>
              <a:rPr lang="it-IT" sz="2800" dirty="0" smtClean="0">
                <a:latin typeface="+mj-lt"/>
              </a:rPr>
              <a:t> </a:t>
            </a:r>
            <a:r>
              <a:rPr lang="it-IT" sz="2800" dirty="0" err="1">
                <a:latin typeface="+mj-lt"/>
              </a:rPr>
              <a:t>enormous</a:t>
            </a:r>
            <a:r>
              <a:rPr lang="it-IT" sz="2800" dirty="0">
                <a:latin typeface="+mj-lt"/>
              </a:rPr>
              <a:t> </a:t>
            </a:r>
            <a:r>
              <a:rPr lang="it-IT" sz="2800" dirty="0" err="1" smtClean="0">
                <a:latin typeface="+mj-lt"/>
              </a:rPr>
              <a:t>potential</a:t>
            </a:r>
            <a:endParaRPr lang="it-IT" sz="2800" dirty="0">
              <a:latin typeface="+mj-lt"/>
            </a:endParaRPr>
          </a:p>
        </p:txBody>
      </p:sp>
      <p:sp>
        <p:nvSpPr>
          <p:cNvPr id="33" name="Ovale 32"/>
          <p:cNvSpPr/>
          <p:nvPr/>
        </p:nvSpPr>
        <p:spPr>
          <a:xfrm>
            <a:off x="10681797" y="252587"/>
            <a:ext cx="1230844" cy="1231640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rgbClr val="002060"/>
            </a:solidFill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7200" b="1" dirty="0">
                <a:effectLst>
                  <a:outerShdw blurRad="50800" dist="76200" dir="2700000" algn="tl" rotWithShape="0">
                    <a:prstClr val="black">
                      <a:alpha val="40000"/>
                    </a:prstClr>
                  </a:outerShdw>
                </a:effectLst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032251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</p:bld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2255</TotalTime>
  <Words>622</Words>
  <Application>Microsoft Macintosh PowerPoint</Application>
  <PresentationFormat>Widescreen</PresentationFormat>
  <Paragraphs>128</Paragraphs>
  <Slides>14</Slides>
  <Notes>8</Notes>
  <HiddenSlides>0</HiddenSlides>
  <MMClips>0</MMClips>
  <ScaleCrop>false</ScaleCrop>
  <HeadingPairs>
    <vt:vector size="8" baseType="variant">
      <vt:variant>
        <vt:lpstr>Caratteri utilizzati</vt:lpstr>
      </vt:variant>
      <vt:variant>
        <vt:i4>12</vt:i4>
      </vt:variant>
      <vt:variant>
        <vt:lpstr>Tema</vt:lpstr>
      </vt:variant>
      <vt:variant>
        <vt:i4>1</vt:i4>
      </vt:variant>
      <vt:variant>
        <vt:lpstr>Server OLE incorporati</vt:lpstr>
      </vt:variant>
      <vt:variant>
        <vt:i4>0</vt:i4>
      </vt:variant>
      <vt:variant>
        <vt:lpstr>Titoli diapositive</vt:lpstr>
      </vt:variant>
      <vt:variant>
        <vt:i4>14</vt:i4>
      </vt:variant>
    </vt:vector>
  </HeadingPairs>
  <TitlesOfParts>
    <vt:vector size="27" baseType="lpstr">
      <vt:lpstr>Al Bayan Plain</vt:lpstr>
      <vt:lpstr>Bradley Hand</vt:lpstr>
      <vt:lpstr>Calibri</vt:lpstr>
      <vt:lpstr>Calibri Light</vt:lpstr>
      <vt:lpstr>Gulim</vt:lpstr>
      <vt:lpstr>Lucida Handwriting</vt:lpstr>
      <vt:lpstr>Mangal</vt:lpstr>
      <vt:lpstr>ＭＳ Ｐゴシック</vt:lpstr>
      <vt:lpstr>Neris Light</vt:lpstr>
      <vt:lpstr>Noteworthy Light</vt:lpstr>
      <vt:lpstr>Times New Roman</vt:lpstr>
      <vt:lpstr>Arial</vt:lpstr>
      <vt:lpstr>Tema di Office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di PowerPoint</dc:title>
  <dc:creator>Utente di Microsoft Office</dc:creator>
  <cp:lastModifiedBy>Utente di Microsoft Office</cp:lastModifiedBy>
  <cp:revision>104</cp:revision>
  <dcterms:created xsi:type="dcterms:W3CDTF">2017-08-20T09:39:59Z</dcterms:created>
  <dcterms:modified xsi:type="dcterms:W3CDTF">2017-09-05T07:16:43Z</dcterms:modified>
</cp:coreProperties>
</file>