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8" r:id="rId2"/>
    <p:sldId id="327" r:id="rId3"/>
    <p:sldId id="314" r:id="rId4"/>
    <p:sldId id="318" r:id="rId5"/>
    <p:sldId id="320" r:id="rId6"/>
    <p:sldId id="329" r:id="rId7"/>
    <p:sldId id="330" r:id="rId8"/>
    <p:sldId id="266" r:id="rId9"/>
    <p:sldId id="332" r:id="rId10"/>
    <p:sldId id="324" r:id="rId11"/>
    <p:sldId id="331" r:id="rId12"/>
    <p:sldId id="312" r:id="rId13"/>
    <p:sldId id="315" r:id="rId14"/>
    <p:sldId id="278" r:id="rId15"/>
    <p:sldId id="302" r:id="rId16"/>
    <p:sldId id="306" r:id="rId17"/>
    <p:sldId id="308" r:id="rId18"/>
    <p:sldId id="310" r:id="rId19"/>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513" autoAdjust="0"/>
    <p:restoredTop sz="71041" autoAdjust="0"/>
  </p:normalViewPr>
  <p:slideViewPr>
    <p:cSldViewPr snapToGrid="0" snapToObjects="1">
      <p:cViewPr varScale="1">
        <p:scale>
          <a:sx n="82" d="100"/>
          <a:sy n="82" d="100"/>
        </p:scale>
        <p:origin x="-2454" y="-90"/>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36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20D7D27-E861-47E9-9ED3-676350335136}" type="datetimeFigureOut">
              <a:rPr lang="en-GB" smtClean="0"/>
              <a:t>31/07/2014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88BD2E7-6E21-4444-8BC0-8026157C01BC}" type="slidenum">
              <a:rPr lang="en-GB" smtClean="0"/>
              <a:t>‹#›</a:t>
            </a:fld>
            <a:endParaRPr lang="en-GB"/>
          </a:p>
        </p:txBody>
      </p:sp>
    </p:spTree>
    <p:extLst>
      <p:ext uri="{BB962C8B-B14F-4D97-AF65-F5344CB8AC3E}">
        <p14:creationId xmlns:p14="http://schemas.microsoft.com/office/powerpoint/2010/main" val="243302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F8DA64A-C3A5-4230-841B-714C8EDD2040}" type="datetimeFigureOut">
              <a:rPr lang="en-US"/>
              <a:pPr>
                <a:defRPr/>
              </a:pPr>
              <a:t>7/31/2014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4024E0D-4246-4E0E-8AEA-902FA72C79D1}" type="slidenum">
              <a:rPr lang="en-US"/>
              <a:pPr>
                <a:defRPr/>
              </a:pPr>
              <a:t>‹#›</a:t>
            </a:fld>
            <a:endParaRPr lang="en-US"/>
          </a:p>
        </p:txBody>
      </p:sp>
    </p:spTree>
    <p:extLst>
      <p:ext uri="{BB962C8B-B14F-4D97-AF65-F5344CB8AC3E}">
        <p14:creationId xmlns:p14="http://schemas.microsoft.com/office/powerpoint/2010/main" val="117480039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GB" dirty="0" smtClean="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fld id="{14024E0D-4246-4E0E-8AEA-902FA72C79D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024E0D-4246-4E0E-8AEA-902FA72C79D1}" type="slidenum">
              <a:rPr lang="en-US" smtClean="0"/>
              <a:pPr>
                <a:defRPr/>
              </a:pPr>
              <a:t>14</a:t>
            </a:fld>
            <a:endParaRPr lang="en-US"/>
          </a:p>
        </p:txBody>
      </p:sp>
    </p:spTree>
    <p:extLst>
      <p:ext uri="{BB962C8B-B14F-4D97-AF65-F5344CB8AC3E}">
        <p14:creationId xmlns:p14="http://schemas.microsoft.com/office/powerpoint/2010/main" val="731424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4024E0D-4246-4E0E-8AEA-902FA72C79D1}" type="slidenum">
              <a:rPr lang="en-US" smtClean="0"/>
              <a:pPr>
                <a:defRPr/>
              </a:pPr>
              <a:t>15</a:t>
            </a:fld>
            <a:endParaRPr lang="en-US"/>
          </a:p>
        </p:txBody>
      </p:sp>
    </p:spTree>
    <p:extLst>
      <p:ext uri="{BB962C8B-B14F-4D97-AF65-F5344CB8AC3E}">
        <p14:creationId xmlns:p14="http://schemas.microsoft.com/office/powerpoint/2010/main" val="3444603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024E0D-4246-4E0E-8AEA-902FA72C79D1}" type="slidenum">
              <a:rPr lang="en-US" smtClean="0"/>
              <a:pPr>
                <a:defRPr/>
              </a:pPr>
              <a:t>16</a:t>
            </a:fld>
            <a:endParaRPr lang="en-US"/>
          </a:p>
        </p:txBody>
      </p:sp>
    </p:spTree>
    <p:extLst>
      <p:ext uri="{BB962C8B-B14F-4D97-AF65-F5344CB8AC3E}">
        <p14:creationId xmlns:p14="http://schemas.microsoft.com/office/powerpoint/2010/main" val="1375763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4024E0D-4246-4E0E-8AEA-902FA72C79D1}" type="slidenum">
              <a:rPr lang="en-US" smtClean="0"/>
              <a:pPr>
                <a:defRPr/>
              </a:pPr>
              <a:t>17</a:t>
            </a:fld>
            <a:endParaRPr lang="en-US"/>
          </a:p>
        </p:txBody>
      </p:sp>
    </p:spTree>
    <p:extLst>
      <p:ext uri="{BB962C8B-B14F-4D97-AF65-F5344CB8AC3E}">
        <p14:creationId xmlns:p14="http://schemas.microsoft.com/office/powerpoint/2010/main" val="108424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4024E0D-4246-4E0E-8AEA-902FA72C79D1}" type="slidenum">
              <a:rPr lang="en-US" smtClean="0"/>
              <a:pPr>
                <a:defRPr/>
              </a:pPr>
              <a:t>18</a:t>
            </a:fld>
            <a:endParaRPr lang="en-US"/>
          </a:p>
        </p:txBody>
      </p:sp>
    </p:spTree>
    <p:extLst>
      <p:ext uri="{BB962C8B-B14F-4D97-AF65-F5344CB8AC3E}">
        <p14:creationId xmlns:p14="http://schemas.microsoft.com/office/powerpoint/2010/main" val="99496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4024E0D-4246-4E0E-8AEA-902FA72C79D1}" type="slidenum">
              <a:rPr lang="en-US" smtClean="0"/>
              <a:pPr>
                <a:defRPr/>
              </a:pPr>
              <a:t>2</a:t>
            </a:fld>
            <a:endParaRPr lang="en-US"/>
          </a:p>
        </p:txBody>
      </p:sp>
    </p:spTree>
    <p:extLst>
      <p:ext uri="{BB962C8B-B14F-4D97-AF65-F5344CB8AC3E}">
        <p14:creationId xmlns:p14="http://schemas.microsoft.com/office/powerpoint/2010/main" val="238672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4024E0D-4246-4E0E-8AEA-902FA72C79D1}" type="slidenum">
              <a:rPr lang="en-US" smtClean="0"/>
              <a:pPr>
                <a:defRPr/>
              </a:pPr>
              <a:t>3</a:t>
            </a:fld>
            <a:endParaRPr lang="en-US"/>
          </a:p>
        </p:txBody>
      </p:sp>
    </p:spTree>
    <p:extLst>
      <p:ext uri="{BB962C8B-B14F-4D97-AF65-F5344CB8AC3E}">
        <p14:creationId xmlns:p14="http://schemas.microsoft.com/office/powerpoint/2010/main" val="2479301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4024E0D-4246-4E0E-8AEA-902FA72C79D1}" type="slidenum">
              <a:rPr lang="en-US" smtClean="0"/>
              <a:pPr>
                <a:defRPr/>
              </a:pPr>
              <a:t>4</a:t>
            </a:fld>
            <a:endParaRPr lang="en-US"/>
          </a:p>
        </p:txBody>
      </p:sp>
    </p:spTree>
    <p:extLst>
      <p:ext uri="{BB962C8B-B14F-4D97-AF65-F5344CB8AC3E}">
        <p14:creationId xmlns:p14="http://schemas.microsoft.com/office/powerpoint/2010/main" val="133292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CEA</a:t>
            </a:r>
            <a:r>
              <a:rPr lang="en-GB" dirty="0" smtClean="0"/>
              <a:t> reduced subsequent</a:t>
            </a:r>
            <a:r>
              <a:rPr lang="en-GB" baseline="0" dirty="0" smtClean="0"/>
              <a:t> risk of stroke by ~50% and there was a 10 year absolute stroke reduction of 6%. </a:t>
            </a:r>
            <a:endParaRPr lang="en-GB" dirty="0"/>
          </a:p>
        </p:txBody>
      </p:sp>
      <p:sp>
        <p:nvSpPr>
          <p:cNvPr id="4" name="Slide Number Placeholder 3"/>
          <p:cNvSpPr>
            <a:spLocks noGrp="1"/>
          </p:cNvSpPr>
          <p:nvPr>
            <p:ph type="sldNum" sz="quarter" idx="10"/>
          </p:nvPr>
        </p:nvSpPr>
        <p:spPr/>
        <p:txBody>
          <a:bodyPr/>
          <a:lstStyle/>
          <a:p>
            <a:pPr>
              <a:defRPr/>
            </a:pPr>
            <a:fld id="{14024E0D-4246-4E0E-8AEA-902FA72C79D1}" type="slidenum">
              <a:rPr lang="en-US" smtClean="0"/>
              <a:pPr>
                <a:defRPr/>
              </a:pPr>
              <a:t>5</a:t>
            </a:fld>
            <a:endParaRPr lang="en-US"/>
          </a:p>
        </p:txBody>
      </p:sp>
    </p:spTree>
    <p:extLst>
      <p:ext uri="{BB962C8B-B14F-4D97-AF65-F5344CB8AC3E}">
        <p14:creationId xmlns:p14="http://schemas.microsoft.com/office/powerpoint/2010/main" val="366610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14024E0D-4246-4E0E-8AEA-902FA72C79D1}"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4024E0D-4246-4E0E-8AEA-902FA72C79D1}" type="slidenum">
              <a:rPr lang="en-US" smtClean="0"/>
              <a:pPr>
                <a:defRPr/>
              </a:pPr>
              <a:t>10</a:t>
            </a:fld>
            <a:endParaRPr lang="en-US"/>
          </a:p>
        </p:txBody>
      </p:sp>
    </p:spTree>
    <p:extLst>
      <p:ext uri="{BB962C8B-B14F-4D97-AF65-F5344CB8AC3E}">
        <p14:creationId xmlns:p14="http://schemas.microsoft.com/office/powerpoint/2010/main" val="52264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024E0D-4246-4E0E-8AEA-902FA72C79D1}" type="slidenum">
              <a:rPr lang="en-US" smtClean="0"/>
              <a:pPr>
                <a:defRPr/>
              </a:pPr>
              <a:t>12</a:t>
            </a:fld>
            <a:endParaRPr lang="en-US"/>
          </a:p>
        </p:txBody>
      </p:sp>
    </p:spTree>
    <p:extLst>
      <p:ext uri="{BB962C8B-B14F-4D97-AF65-F5344CB8AC3E}">
        <p14:creationId xmlns:p14="http://schemas.microsoft.com/office/powerpoint/2010/main" val="178924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4024E0D-4246-4E0E-8AEA-902FA72C79D1}" type="slidenum">
              <a:rPr lang="en-US" smtClean="0"/>
              <a:pPr>
                <a:defRPr/>
              </a:pPr>
              <a:t>13</a:t>
            </a:fld>
            <a:endParaRPr lang="en-US"/>
          </a:p>
        </p:txBody>
      </p:sp>
    </p:spTree>
    <p:extLst>
      <p:ext uri="{BB962C8B-B14F-4D97-AF65-F5344CB8AC3E}">
        <p14:creationId xmlns:p14="http://schemas.microsoft.com/office/powerpoint/2010/main" val="414607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F07FA22-BECF-489E-8C38-5ED9662EF567}" type="datetimeFigureOut">
              <a:rPr lang="en-US"/>
              <a:pPr>
                <a:defRPr/>
              </a:pPr>
              <a:t>7/31/2014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E9A251-1C75-4597-9823-715E6D823BB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91EB45-74D6-47CC-9964-277630079B95}" type="datetimeFigureOut">
              <a:rPr lang="en-US"/>
              <a:pPr>
                <a:defRPr/>
              </a:pPr>
              <a:t>7/31/2014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7763E5-8662-43D4-BD83-3E6A3D83AC5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738316-6B32-412B-9D17-A64D5F3707CE}" type="datetimeFigureOut">
              <a:rPr lang="en-US"/>
              <a:pPr>
                <a:defRPr/>
              </a:pPr>
              <a:t>7/31/2014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A0049E-3EEB-46B8-88A5-22EA41FFA27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DB24A8-7945-4317-A634-A7CB7F60F8FB}" type="datetimeFigureOut">
              <a:rPr lang="en-US"/>
              <a:pPr>
                <a:defRPr/>
              </a:pPr>
              <a:t>7/31/2014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D0E75C-59D2-4339-A726-3DFB9680E48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DA9A18-D9A1-4D87-864F-CEC4EB278BD3}" type="datetimeFigureOut">
              <a:rPr lang="en-US"/>
              <a:pPr>
                <a:defRPr/>
              </a:pPr>
              <a:t>7/31/2014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203DD8-C402-45D5-A3EB-88E375E723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65135B-3B95-457D-81A3-592192E6D7E2}" type="datetimeFigureOut">
              <a:rPr lang="en-US"/>
              <a:pPr>
                <a:defRPr/>
              </a:pPr>
              <a:t>7/31/2014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F71D6F-924E-4576-A32E-C046169455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51BFBC-FF5F-43CA-BD8C-30F06DC0E421}" type="datetimeFigureOut">
              <a:rPr lang="en-US"/>
              <a:pPr>
                <a:defRPr/>
              </a:pPr>
              <a:t>7/31/2014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5798CF-7EBE-4425-B049-C199E951E6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BD8F44-8292-4335-AE64-FD6BF8903463}" type="datetimeFigureOut">
              <a:rPr lang="en-US"/>
              <a:pPr>
                <a:defRPr/>
              </a:pPr>
              <a:t>7/31/2014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C87DFB-42F6-454C-B7E5-F0753DEE7C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DF88A2-6CF7-4F9F-8D43-760F390D6D95}" type="datetimeFigureOut">
              <a:rPr lang="en-US"/>
              <a:pPr>
                <a:defRPr/>
              </a:pPr>
              <a:t>7/31/2014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6BAA7D5-81E9-485C-9D57-6397FCBA54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C35C6E-3A1C-48CE-A6E4-E8D8AD508ACA}" type="datetimeFigureOut">
              <a:rPr lang="en-US"/>
              <a:pPr>
                <a:defRPr/>
              </a:pPr>
              <a:t>7/31/2014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A31AE0-789E-48D1-9F93-FF1FEA5FDB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83CCA5-9D4B-4700-854C-A5B2D10EC755}" type="datetimeFigureOut">
              <a:rPr lang="en-US"/>
              <a:pPr>
                <a:defRPr/>
              </a:pPr>
              <a:t>7/31/2014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F42B87-DD05-447D-881E-4074F90E382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E47C32-EA37-4C19-9089-59D75F2E2EE8}" type="datetimeFigureOut">
              <a:rPr lang="en-US"/>
              <a:pPr>
                <a:defRPr/>
              </a:pPr>
              <a:t>7/31/2014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048A19F-7963-4899-8E9C-2C0A331FAE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cst.org.u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mailto:luisa.teixeira@nds.ox.ac.uk" TargetMode="External"/><Relationship Id="rId4" Type="http://schemas.openxmlformats.org/officeDocument/2006/relationships/hyperlink" Target="http://www.acst.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5403" y="2701535"/>
            <a:ext cx="778854" cy="3154710"/>
          </a:xfrm>
          <a:prstGeom prst="rect">
            <a:avLst/>
          </a:prstGeom>
          <a:noFill/>
        </p:spPr>
        <p:txBody>
          <a:bodyPr wrap="square" rtlCol="0">
            <a:spAutoFit/>
          </a:bodyPr>
          <a:lstStyle/>
          <a:p>
            <a:r>
              <a:rPr lang="en-GB" sz="19900" dirty="0" smtClean="0">
                <a:solidFill>
                  <a:schemeClr val="bg1">
                    <a:lumMod val="85000"/>
                  </a:schemeClr>
                </a:solidFill>
                <a:effectLst>
                  <a:outerShdw blurRad="38100" dist="38100" dir="2700000" algn="tl">
                    <a:srgbClr val="000000">
                      <a:alpha val="43137"/>
                    </a:srgbClr>
                  </a:outerShdw>
                </a:effectLst>
                <a:latin typeface="+mj-lt"/>
              </a:rPr>
              <a:t>?</a:t>
            </a:r>
            <a:endParaRPr lang="en-GB" sz="19900" dirty="0">
              <a:solidFill>
                <a:schemeClr val="bg1">
                  <a:lumMod val="85000"/>
                </a:schemeClr>
              </a:solidFill>
              <a:effectLst>
                <a:outerShdw blurRad="38100" dist="38100" dir="2700000" algn="tl">
                  <a:srgbClr val="000000">
                    <a:alpha val="43137"/>
                  </a:srgbClr>
                </a:outerShdw>
              </a:effectLst>
              <a:latin typeface="+mj-lt"/>
            </a:endParaRPr>
          </a:p>
        </p:txBody>
      </p:sp>
      <p:sp>
        <p:nvSpPr>
          <p:cNvPr id="15368" name="Text Box 9"/>
          <p:cNvSpPr txBox="1">
            <a:spLocks noChangeArrowheads="1"/>
          </p:cNvSpPr>
          <p:nvPr/>
        </p:nvSpPr>
        <p:spPr bwMode="auto">
          <a:xfrm>
            <a:off x="4470110" y="4273550"/>
            <a:ext cx="184731" cy="369332"/>
          </a:xfrm>
          <a:prstGeom prst="rect">
            <a:avLst/>
          </a:prstGeom>
          <a:noFill/>
          <a:ln w="9525">
            <a:noFill/>
            <a:miter lim="800000"/>
            <a:headEnd/>
            <a:tailEnd/>
          </a:ln>
        </p:spPr>
        <p:txBody>
          <a:bodyPr wrap="none">
            <a:spAutoFit/>
          </a:bodyPr>
          <a:lstStyle/>
          <a:p>
            <a:pPr algn="ctr"/>
            <a:endParaRPr lang="en-GB">
              <a:latin typeface="Calibri" pitchFamily="34" charset="0"/>
            </a:endParaRPr>
          </a:p>
        </p:txBody>
      </p:sp>
      <p:sp>
        <p:nvSpPr>
          <p:cNvPr id="14" name="Rectangle 13"/>
          <p:cNvSpPr/>
          <p:nvPr/>
        </p:nvSpPr>
        <p:spPr>
          <a:xfrm>
            <a:off x="562266" y="6262308"/>
            <a:ext cx="8185149" cy="577081"/>
          </a:xfrm>
          <a:prstGeom prst="rect">
            <a:avLst/>
          </a:prstGeom>
        </p:spPr>
        <p:txBody>
          <a:bodyPr wrap="square">
            <a:spAutoFit/>
          </a:bodyPr>
          <a:lstStyle/>
          <a:p>
            <a:r>
              <a:rPr lang="en-GB" sz="1050" dirty="0" smtClean="0">
                <a:latin typeface="Cambria" pitchFamily="18" charset="0"/>
              </a:rPr>
              <a:t>This project was funded by the National Institute for Health Research Health Technology Assessment (NIHR HTA) Programme (project number 06/301/233) and will be published in full in Health Technology Assessment. The views and opinions expressed therein are those of the authors and do not necessarily reflect those of the HTA programme, NIHR, NHS or the Department of Health</a:t>
            </a:r>
            <a:endParaRPr lang="en-GB" sz="1050" dirty="0">
              <a:latin typeface="Cambria" pitchFamily="18" charset="0"/>
            </a:endParaRPr>
          </a:p>
        </p:txBody>
      </p:sp>
      <p:grpSp>
        <p:nvGrpSpPr>
          <p:cNvPr id="2" name="Group 2"/>
          <p:cNvGrpSpPr>
            <a:grpSpLocks/>
          </p:cNvGrpSpPr>
          <p:nvPr/>
        </p:nvGrpSpPr>
        <p:grpSpPr bwMode="auto">
          <a:xfrm>
            <a:off x="161336" y="189358"/>
            <a:ext cx="5562223" cy="985099"/>
            <a:chOff x="107073091" y="105693605"/>
            <a:chExt cx="4066312" cy="709208"/>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l="17119" t="25575" r="12909" b="8109"/>
            <a:stretch>
              <a:fillRect/>
            </a:stretch>
          </p:blipFill>
          <p:spPr bwMode="auto">
            <a:xfrm>
              <a:off x="107414688" y="105699311"/>
              <a:ext cx="3299941" cy="703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FF9933"/>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l="88837" t="5328" r="2718" b="6395"/>
            <a:stretch>
              <a:fillRect/>
            </a:stretch>
          </p:blipFill>
          <p:spPr bwMode="auto">
            <a:xfrm>
              <a:off x="107073091" y="105693605"/>
              <a:ext cx="271261" cy="637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FF9933"/>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l="1779" t="5861" r="83380" b="9964"/>
            <a:stretch>
              <a:fillRect/>
            </a:stretch>
          </p:blipFill>
          <p:spPr bwMode="auto">
            <a:xfrm>
              <a:off x="110702202" y="105737421"/>
              <a:ext cx="437201" cy="557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FF9933"/>
                    </a:outerShdw>
                  </a:effectLst>
                </a14:hiddenEffects>
              </a:ext>
            </a:extLst>
          </p:spPr>
        </p:pic>
      </p:grpSp>
      <p:sp>
        <p:nvSpPr>
          <p:cNvPr id="3" name="Rectangle 2"/>
          <p:cNvSpPr/>
          <p:nvPr/>
        </p:nvSpPr>
        <p:spPr>
          <a:xfrm>
            <a:off x="1185056" y="2030934"/>
            <a:ext cx="6773889" cy="2716128"/>
          </a:xfrm>
          <a:prstGeom prst="rect">
            <a:avLst/>
          </a:prstGeom>
        </p:spPr>
        <p:txBody>
          <a:bodyPr wrap="square">
            <a:spAutoFit/>
          </a:bodyPr>
          <a:lstStyle/>
          <a:p>
            <a:pPr algn="ctr" eaLnBrk="1" hangingPunct="1">
              <a:spcBef>
                <a:spcPct val="50000"/>
              </a:spcBef>
            </a:pPr>
            <a:r>
              <a:rPr lang="en-GB" altLang="zh-CN" sz="4400" dirty="0">
                <a:latin typeface="+mj-lt"/>
              </a:rPr>
              <a:t>Treatment for asymptomatic carotid artery </a:t>
            </a:r>
            <a:r>
              <a:rPr lang="en-GB" altLang="zh-CN" sz="4400" dirty="0" smtClean="0">
                <a:latin typeface="+mj-lt"/>
              </a:rPr>
              <a:t>stenosis… </a:t>
            </a:r>
          </a:p>
          <a:p>
            <a:pPr algn="ctr" eaLnBrk="1" hangingPunct="1">
              <a:spcBef>
                <a:spcPct val="50000"/>
              </a:spcBef>
            </a:pPr>
            <a:endParaRPr lang="en-GB" altLang="zh-CN" sz="1100" dirty="0">
              <a:latin typeface="+mj-lt"/>
            </a:endParaRPr>
          </a:p>
          <a:p>
            <a:pPr algn="ctr" eaLnBrk="1" hangingPunct="1">
              <a:spcBef>
                <a:spcPct val="50000"/>
              </a:spcBef>
            </a:pPr>
            <a:r>
              <a:rPr lang="en-GB" altLang="zh-CN" sz="4400" b="1" dirty="0" smtClean="0">
                <a:latin typeface="+mj-lt"/>
              </a:rPr>
              <a:t>Surgery </a:t>
            </a:r>
            <a:r>
              <a:rPr lang="en-GB" altLang="zh-CN" sz="4400" b="1" dirty="0">
                <a:latin typeface="+mj-lt"/>
              </a:rPr>
              <a:t>or </a:t>
            </a:r>
            <a:r>
              <a:rPr lang="en-GB" altLang="zh-CN" sz="4400" b="1" dirty="0" smtClean="0">
                <a:latin typeface="+mj-lt"/>
              </a:rPr>
              <a:t>Stenting</a:t>
            </a:r>
            <a:r>
              <a:rPr lang="en-GB" altLang="zh-CN" sz="4400" b="1" dirty="0">
                <a:latin typeface="+mj-lt"/>
              </a:rPr>
              <a:t>?</a:t>
            </a:r>
            <a:endParaRPr lang="en-US" altLang="zh-CN" sz="4000" b="1" dirty="0">
              <a:latin typeface="+mj-lt"/>
            </a:endParaRPr>
          </a:p>
        </p:txBody>
      </p:sp>
      <p:pic>
        <p:nvPicPr>
          <p:cNvPr id="1031" name="Picture 7" descr="https://encrypted-tbn2.gstatic.com/images?q=tbn:ANd9GcR_XbSiAsw0DYo7arLr4bmYfnwZb-YUtbTZxfZBM-dCdnSw8lPp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851" y="141232"/>
            <a:ext cx="1483861" cy="1483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idx="4294967295"/>
          </p:nvPr>
        </p:nvSpPr>
        <p:spPr>
          <a:xfrm>
            <a:off x="685800" y="53975"/>
            <a:ext cx="7773988" cy="1071563"/>
          </a:xfrm>
        </p:spPr>
        <p:txBody>
          <a:bodyPr/>
          <a:lstStyle/>
          <a:p>
            <a:pPr eaLnBrk="1" hangingPunct="1">
              <a:defRPr/>
            </a:pPr>
            <a:r>
              <a:rPr lang="nl-NL" sz="4000" b="1" dirty="0" smtClean="0">
                <a:solidFill>
                  <a:srgbClr val="FF0000"/>
                </a:solidFill>
                <a:latin typeface="Calibri" charset="0"/>
                <a:ea typeface="+mj-ea"/>
                <a:cs typeface="+mj-cs"/>
              </a:rPr>
              <a:t>2010s: ACST-2 research question</a:t>
            </a:r>
          </a:p>
        </p:txBody>
      </p:sp>
      <p:sp>
        <p:nvSpPr>
          <p:cNvPr id="28675" name="Tijdelijke aanduiding voor inhoud 2"/>
          <p:cNvSpPr>
            <a:spLocks noGrp="1"/>
          </p:cNvSpPr>
          <p:nvPr>
            <p:ph idx="4294967295"/>
          </p:nvPr>
        </p:nvSpPr>
        <p:spPr>
          <a:xfrm>
            <a:off x="107950" y="1990725"/>
            <a:ext cx="9036050" cy="2951163"/>
          </a:xfrm>
        </p:spPr>
        <p:txBody>
          <a:bodyPr/>
          <a:lstStyle/>
          <a:p>
            <a:pPr algn="ctr" eaLnBrk="1" hangingPunct="1">
              <a:spcBef>
                <a:spcPct val="0"/>
              </a:spcBef>
              <a:buFontTx/>
              <a:buNone/>
              <a:defRPr/>
            </a:pPr>
            <a:r>
              <a:rPr lang="en-US" sz="2400" dirty="0" smtClean="0">
                <a:ea typeface="+mn-ea"/>
                <a:cs typeface="+mn-cs"/>
              </a:rPr>
              <a:t>	</a:t>
            </a:r>
            <a:r>
              <a:rPr lang="en-US" b="1" dirty="0" smtClean="0">
                <a:latin typeface="Calibri" charset="0"/>
                <a:ea typeface="+mn-ea"/>
                <a:cs typeface="+mn-cs"/>
              </a:rPr>
              <a:t>For asymptomatic patients with stenosis:</a:t>
            </a:r>
          </a:p>
          <a:p>
            <a:pPr algn="ctr" eaLnBrk="1" hangingPunct="1">
              <a:spcBef>
                <a:spcPts val="300"/>
              </a:spcBef>
              <a:buFontTx/>
              <a:buNone/>
              <a:defRPr/>
            </a:pPr>
            <a:endParaRPr lang="en-US" b="1" dirty="0" smtClean="0">
              <a:latin typeface="Calibri" charset="0"/>
              <a:ea typeface="+mn-ea"/>
              <a:cs typeface="+mn-cs"/>
            </a:endParaRPr>
          </a:p>
          <a:p>
            <a:pPr algn="ctr" eaLnBrk="1" hangingPunct="1">
              <a:spcBef>
                <a:spcPts val="300"/>
              </a:spcBef>
              <a:buFontTx/>
              <a:buNone/>
              <a:defRPr/>
            </a:pPr>
            <a:r>
              <a:rPr lang="en-US" b="1" dirty="0" smtClean="0">
                <a:latin typeface="Calibri" charset="0"/>
                <a:ea typeface="+mn-ea"/>
                <a:cs typeface="+mn-cs"/>
              </a:rPr>
              <a:t>carotid surgery (CEA)</a:t>
            </a:r>
          </a:p>
          <a:p>
            <a:pPr algn="ctr" eaLnBrk="1" hangingPunct="1">
              <a:spcBef>
                <a:spcPts val="300"/>
              </a:spcBef>
              <a:buFontTx/>
              <a:buNone/>
              <a:defRPr/>
            </a:pPr>
            <a:r>
              <a:rPr lang="en-US" b="1" dirty="0" err="1" smtClean="0">
                <a:latin typeface="Calibri" charset="0"/>
              </a:rPr>
              <a:t>vs</a:t>
            </a:r>
            <a:endParaRPr lang="en-US" b="1" dirty="0" smtClean="0">
              <a:latin typeface="Calibri" charset="0"/>
              <a:ea typeface="+mn-ea"/>
              <a:cs typeface="+mn-cs"/>
            </a:endParaRPr>
          </a:p>
          <a:p>
            <a:pPr algn="ctr" eaLnBrk="1" hangingPunct="1">
              <a:spcBef>
                <a:spcPts val="300"/>
              </a:spcBef>
              <a:buFontTx/>
              <a:buNone/>
              <a:defRPr/>
            </a:pPr>
            <a:r>
              <a:rPr lang="en-US" b="1" dirty="0" smtClean="0">
                <a:latin typeface="Calibri" charset="0"/>
                <a:ea typeface="+mn-ea"/>
                <a:cs typeface="+mn-cs"/>
              </a:rPr>
              <a:t>carotid stenting (CAS)?</a:t>
            </a:r>
          </a:p>
          <a:p>
            <a:pPr eaLnBrk="1" hangingPunct="1">
              <a:buFontTx/>
              <a:buNone/>
              <a:defRPr/>
            </a:pPr>
            <a:endParaRPr lang="en-US" sz="2000" dirty="0" smtClean="0">
              <a:ea typeface="+mn-ea"/>
              <a:cs typeface="+mn-cs"/>
            </a:endParaRPr>
          </a:p>
        </p:txBody>
      </p:sp>
      <p:sp>
        <p:nvSpPr>
          <p:cNvPr id="39939" name="Slide Number Placeholder 1"/>
          <p:cNvSpPr txBox="1">
            <a:spLocks noGrp="1"/>
          </p:cNvSpPr>
          <p:nvPr/>
        </p:nvSpPr>
        <p:spPr bwMode="auto">
          <a:xfrm>
            <a:off x="0" y="6516688"/>
            <a:ext cx="250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74716A6D-62D7-4AF9-B7D9-C4A8BCC258F8}" type="slidenum">
              <a:rPr lang="zh-CN" altLang="en-GB" sz="1200" b="1">
                <a:solidFill>
                  <a:srgbClr val="898989"/>
                </a:solidFill>
              </a:rPr>
              <a:pPr algn="r" eaLnBrk="1" hangingPunct="1"/>
              <a:t>10</a:t>
            </a:fld>
            <a:endParaRPr lang="en-GB" altLang="zh-CN" sz="1200" b="1">
              <a:solidFill>
                <a:srgbClr val="898989"/>
              </a:solidFill>
            </a:endParaRPr>
          </a:p>
        </p:txBody>
      </p:sp>
    </p:spTree>
    <p:extLst>
      <p:ext uri="{BB962C8B-B14F-4D97-AF65-F5344CB8AC3E}">
        <p14:creationId xmlns:p14="http://schemas.microsoft.com/office/powerpoint/2010/main" val="2843161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214" y="1153264"/>
            <a:ext cx="8524568" cy="4801314"/>
          </a:xfrm>
          <a:prstGeom prst="rect">
            <a:avLst/>
          </a:prstGeom>
        </p:spPr>
        <p:txBody>
          <a:bodyPr wrap="square">
            <a:spAutoFit/>
          </a:bodyPr>
          <a:lstStyle/>
          <a:p>
            <a:r>
              <a:rPr lang="en-GB" sz="2400" b="1" dirty="0" smtClean="0"/>
              <a:t>Each site needs: </a:t>
            </a:r>
          </a:p>
          <a:p>
            <a:endParaRPr lang="en-GB" sz="2400" dirty="0"/>
          </a:p>
          <a:p>
            <a:pPr marL="285750" indent="-285750">
              <a:buFont typeface="Arial" pitchFamily="34" charset="0"/>
              <a:buChar char="•"/>
            </a:pPr>
            <a:r>
              <a:rPr lang="en-GB" sz="2400" dirty="0" smtClean="0"/>
              <a:t>Surgeon(s)</a:t>
            </a:r>
          </a:p>
          <a:p>
            <a:pPr marL="285750" indent="-285750">
              <a:buFont typeface="Arial" pitchFamily="34" charset="0"/>
              <a:buChar char="•"/>
            </a:pPr>
            <a:r>
              <a:rPr lang="en-GB" sz="2400" dirty="0" smtClean="0"/>
              <a:t>Stenting Interventionalist(s) </a:t>
            </a:r>
          </a:p>
          <a:p>
            <a:pPr marL="285750" indent="-285750">
              <a:buFont typeface="Arial" pitchFamily="34" charset="0"/>
              <a:buChar char="•"/>
            </a:pPr>
            <a:r>
              <a:rPr lang="en-GB" sz="2400" dirty="0" smtClean="0"/>
              <a:t>Neurologist or Stroke Physician</a:t>
            </a:r>
          </a:p>
          <a:p>
            <a:pPr marL="285750" indent="-285750">
              <a:buFont typeface="Arial" pitchFamily="34" charset="0"/>
              <a:buChar char="•"/>
            </a:pPr>
            <a:r>
              <a:rPr lang="en-GB" sz="2400" dirty="0" smtClean="0"/>
              <a:t>Research Staff (if available)</a:t>
            </a:r>
          </a:p>
          <a:p>
            <a:endParaRPr lang="en-GB" sz="2400" dirty="0" smtClean="0"/>
          </a:p>
          <a:p>
            <a:r>
              <a:rPr lang="en-GB" sz="2400" b="1" dirty="0" smtClean="0"/>
              <a:t>The following </a:t>
            </a:r>
            <a:r>
              <a:rPr lang="en-GB" sz="2400" b="1" dirty="0"/>
              <a:t>documentation </a:t>
            </a:r>
            <a:r>
              <a:rPr lang="en-GB" sz="2400" dirty="0" smtClean="0"/>
              <a:t>(we </a:t>
            </a:r>
            <a:r>
              <a:rPr lang="en-GB" sz="2400" dirty="0"/>
              <a:t>will help </a:t>
            </a:r>
            <a:r>
              <a:rPr lang="en-GB" sz="2400" dirty="0" smtClean="0"/>
              <a:t>you):</a:t>
            </a:r>
            <a:endParaRPr lang="en-GB" sz="2400" dirty="0"/>
          </a:p>
          <a:p>
            <a:endParaRPr lang="en-GB" sz="2400" dirty="0" smtClean="0"/>
          </a:p>
          <a:p>
            <a:pPr marL="285750" indent="-285750">
              <a:buFont typeface="Arial" pitchFamily="34" charset="0"/>
              <a:buChar char="•"/>
            </a:pPr>
            <a:r>
              <a:rPr lang="en-GB" sz="2400" dirty="0" smtClean="0"/>
              <a:t>Track Records (records clinical experience)</a:t>
            </a:r>
          </a:p>
          <a:p>
            <a:pPr marL="285750" indent="-285750">
              <a:buFont typeface="Arial" pitchFamily="34" charset="0"/>
              <a:buChar char="•"/>
            </a:pPr>
            <a:r>
              <a:rPr lang="en-GB" sz="2400" dirty="0" smtClean="0"/>
              <a:t>Memorandum </a:t>
            </a:r>
            <a:r>
              <a:rPr lang="en-GB" sz="2400" dirty="0"/>
              <a:t>of Intent (official </a:t>
            </a:r>
            <a:r>
              <a:rPr lang="en-GB" sz="2400" dirty="0" smtClean="0"/>
              <a:t>contract)</a:t>
            </a:r>
          </a:p>
          <a:p>
            <a:pPr marL="285750" indent="-285750">
              <a:buFont typeface="Arial" pitchFamily="34" charset="0"/>
              <a:buChar char="•"/>
            </a:pPr>
            <a:r>
              <a:rPr lang="en-GB" sz="2400" dirty="0" smtClean="0"/>
              <a:t>Ethical </a:t>
            </a:r>
            <a:r>
              <a:rPr lang="en-GB" sz="2400" dirty="0"/>
              <a:t>Approval</a:t>
            </a:r>
            <a:endParaRPr lang="en-GB" sz="2400" dirty="0" smtClean="0"/>
          </a:p>
          <a:p>
            <a:pPr marL="285750" indent="-285750">
              <a:buFont typeface="Arial" pitchFamily="34" charset="0"/>
              <a:buChar char="•"/>
            </a:pPr>
            <a:endParaRPr lang="en-GB" dirty="0"/>
          </a:p>
        </p:txBody>
      </p:sp>
      <p:sp>
        <p:nvSpPr>
          <p:cNvPr id="5" name="TextBox 4"/>
          <p:cNvSpPr txBox="1"/>
          <p:nvPr/>
        </p:nvSpPr>
        <p:spPr>
          <a:xfrm>
            <a:off x="1879244" y="398225"/>
            <a:ext cx="5505225" cy="707886"/>
          </a:xfrm>
          <a:prstGeom prst="rect">
            <a:avLst/>
          </a:prstGeom>
          <a:noFill/>
        </p:spPr>
        <p:txBody>
          <a:bodyPr wrap="none" rtlCol="0">
            <a:spAutoFit/>
          </a:bodyPr>
          <a:lstStyle/>
          <a:p>
            <a:r>
              <a:rPr lang="en-GB" sz="4000" b="1" dirty="0" smtClean="0">
                <a:solidFill>
                  <a:srgbClr val="FF0000"/>
                </a:solidFill>
                <a:latin typeface="+mj-lt"/>
              </a:rPr>
              <a:t>Joining ACST-2 is simple: </a:t>
            </a:r>
            <a:endParaRPr lang="en-GB" sz="4000" b="1" dirty="0">
              <a:solidFill>
                <a:srgbClr val="FF0000"/>
              </a:solidFill>
              <a:latin typeface="+mj-lt"/>
            </a:endParaRPr>
          </a:p>
        </p:txBody>
      </p:sp>
    </p:spTree>
    <p:extLst>
      <p:ext uri="{BB962C8B-B14F-4D97-AF65-F5344CB8AC3E}">
        <p14:creationId xmlns:p14="http://schemas.microsoft.com/office/powerpoint/2010/main" val="2704946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03200"/>
            <a:ext cx="8229600" cy="5224463"/>
          </a:xfrm>
        </p:spPr>
        <p:txBody>
          <a:bodyPr/>
          <a:lstStyle/>
          <a:p>
            <a:pPr marL="0" indent="0" algn="ctr">
              <a:buNone/>
            </a:pPr>
            <a:r>
              <a:rPr lang="en-GB" sz="4000" b="1" u="sng" dirty="0" smtClean="0">
                <a:solidFill>
                  <a:srgbClr val="FF0000"/>
                </a:solidFill>
              </a:rPr>
              <a:t>ACST-2 Inclusion Criteria:</a:t>
            </a:r>
            <a:endParaRPr lang="en-GB" sz="4000" b="1" dirty="0">
              <a:solidFill>
                <a:srgbClr val="FF0000"/>
              </a:solidFill>
            </a:endParaRPr>
          </a:p>
          <a:p>
            <a:pPr marL="0" indent="0">
              <a:buNone/>
            </a:pPr>
            <a:endParaRPr lang="en-GB" sz="2000" dirty="0" smtClean="0"/>
          </a:p>
          <a:p>
            <a:pPr marL="0" indent="0">
              <a:buNone/>
            </a:pPr>
            <a:r>
              <a:rPr lang="en-GB" sz="2400" dirty="0" smtClean="0"/>
              <a:t>Tight </a:t>
            </a:r>
            <a:r>
              <a:rPr lang="en-GB" sz="2400" dirty="0"/>
              <a:t>carotid artery </a:t>
            </a:r>
            <a:r>
              <a:rPr lang="en-GB" sz="2400" dirty="0" smtClean="0"/>
              <a:t>stenosis on ultrasound </a:t>
            </a:r>
            <a:endParaRPr lang="en-GB" sz="2400" dirty="0"/>
          </a:p>
          <a:p>
            <a:pPr marL="0" indent="0">
              <a:buNone/>
            </a:pPr>
            <a:endParaRPr lang="en-GB" sz="2000" dirty="0" smtClean="0"/>
          </a:p>
          <a:p>
            <a:pPr marL="0" indent="0">
              <a:buNone/>
            </a:pPr>
            <a:r>
              <a:rPr lang="en-GB" sz="2400" dirty="0" smtClean="0"/>
              <a:t>No carotid </a:t>
            </a:r>
            <a:r>
              <a:rPr lang="en-GB" sz="2400" dirty="0"/>
              <a:t>territory symptoms </a:t>
            </a:r>
            <a:r>
              <a:rPr lang="en-GB" sz="2400" u="sng" dirty="0" smtClean="0"/>
              <a:t>on that side </a:t>
            </a:r>
            <a:r>
              <a:rPr lang="en-GB" sz="2400" dirty="0" smtClean="0"/>
              <a:t>for </a:t>
            </a:r>
            <a:r>
              <a:rPr lang="en-GB" sz="2400" dirty="0"/>
              <a:t>at least 6 months</a:t>
            </a:r>
          </a:p>
          <a:p>
            <a:pPr marL="0" indent="0">
              <a:buNone/>
            </a:pPr>
            <a:endParaRPr lang="en-GB" sz="2000" dirty="0" smtClean="0"/>
          </a:p>
          <a:p>
            <a:pPr marL="0" indent="0">
              <a:buNone/>
            </a:pPr>
            <a:r>
              <a:rPr lang="en-GB" sz="2400" dirty="0" err="1" smtClean="0"/>
              <a:t>MRA</a:t>
            </a:r>
            <a:r>
              <a:rPr lang="en-GB" sz="2400" dirty="0" smtClean="0"/>
              <a:t> or CTA shows </a:t>
            </a:r>
            <a:r>
              <a:rPr lang="en-GB" sz="2400" u="sng" dirty="0" smtClean="0"/>
              <a:t>both</a:t>
            </a:r>
            <a:r>
              <a:rPr lang="en-GB" sz="2400" dirty="0" smtClean="0"/>
              <a:t> </a:t>
            </a:r>
            <a:r>
              <a:rPr lang="en-GB" sz="2400" dirty="0" err="1" smtClean="0"/>
              <a:t>CEA</a:t>
            </a:r>
            <a:r>
              <a:rPr lang="en-GB" sz="2400" dirty="0" smtClean="0"/>
              <a:t> </a:t>
            </a:r>
            <a:r>
              <a:rPr lang="en-GB" sz="2400" dirty="0"/>
              <a:t>and </a:t>
            </a:r>
            <a:r>
              <a:rPr lang="en-GB" sz="2400" dirty="0" smtClean="0"/>
              <a:t>CAS feasible</a:t>
            </a:r>
          </a:p>
          <a:p>
            <a:pPr marL="0" indent="0">
              <a:buNone/>
            </a:pPr>
            <a:endParaRPr lang="en-GB" sz="2000" dirty="0" smtClean="0"/>
          </a:p>
          <a:p>
            <a:pPr marL="0" indent="0">
              <a:buNone/>
            </a:pPr>
            <a:r>
              <a:rPr lang="en-GB" sz="2400" dirty="0" smtClean="0"/>
              <a:t>Doctor </a:t>
            </a:r>
            <a:r>
              <a:rPr lang="en-GB" sz="2400" dirty="0"/>
              <a:t>and patient substantially uncertain about </a:t>
            </a:r>
            <a:r>
              <a:rPr lang="en-GB" sz="2400" dirty="0" smtClean="0"/>
              <a:t>treating with </a:t>
            </a:r>
            <a:r>
              <a:rPr lang="en-GB" sz="2400" dirty="0"/>
              <a:t>one </a:t>
            </a:r>
            <a:r>
              <a:rPr lang="en-GB" sz="2400" dirty="0" smtClean="0"/>
              <a:t>procedure rather than the other </a:t>
            </a:r>
          </a:p>
          <a:p>
            <a:pPr marL="0" indent="0">
              <a:buNone/>
            </a:pPr>
            <a:endParaRPr lang="en-GB" sz="2000" dirty="0" smtClean="0"/>
          </a:p>
          <a:p>
            <a:pPr marL="0" indent="0">
              <a:buNone/>
            </a:pPr>
            <a:r>
              <a:rPr lang="en-GB" sz="2400" dirty="0" smtClean="0"/>
              <a:t>Patient likely </a:t>
            </a:r>
            <a:r>
              <a:rPr lang="en-GB" sz="2400" dirty="0"/>
              <a:t>to live </a:t>
            </a:r>
            <a:r>
              <a:rPr lang="en-GB" sz="2400" dirty="0" smtClean="0"/>
              <a:t>for next 10 </a:t>
            </a:r>
            <a:r>
              <a:rPr lang="en-GB" sz="2400" dirty="0"/>
              <a:t>years</a:t>
            </a:r>
          </a:p>
          <a:p>
            <a:pPr marL="0" indent="0" algn="ctr">
              <a:buNone/>
            </a:pPr>
            <a:endParaRPr lang="en-GB" sz="2000" dirty="0" smtClean="0">
              <a:solidFill>
                <a:srgbClr val="FF0000"/>
              </a:solidFill>
            </a:endParaRPr>
          </a:p>
          <a:p>
            <a:pPr marL="0" indent="0" algn="ctr">
              <a:buNone/>
            </a:pPr>
            <a:r>
              <a:rPr lang="en-GB" sz="2400" b="1" dirty="0" smtClean="0">
                <a:solidFill>
                  <a:srgbClr val="FF0000"/>
                </a:solidFill>
              </a:rPr>
              <a:t>NB: A </a:t>
            </a:r>
            <a:r>
              <a:rPr lang="en-GB" sz="2400" b="1" dirty="0">
                <a:solidFill>
                  <a:srgbClr val="FF0000"/>
                </a:solidFill>
              </a:rPr>
              <a:t>patient is still eligible even if they’ve had a symptom or an endarterectomy on the contralateral side</a:t>
            </a:r>
          </a:p>
          <a:p>
            <a:pPr marL="0" indent="0">
              <a:buNone/>
            </a:pPr>
            <a:r>
              <a:rPr lang="en-GB" sz="2400" dirty="0"/>
              <a:t> </a:t>
            </a:r>
          </a:p>
          <a:p>
            <a:endParaRPr lang="en-GB" sz="2400" dirty="0"/>
          </a:p>
        </p:txBody>
      </p:sp>
    </p:spTree>
    <p:extLst>
      <p:ext uri="{BB962C8B-B14F-4D97-AF65-F5344CB8AC3E}">
        <p14:creationId xmlns:p14="http://schemas.microsoft.com/office/powerpoint/2010/main" val="1487706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latin typeface="Calibri"/>
                <a:cs typeface="Calibri"/>
              </a:rPr>
              <a:t>Carotid stenosis is detected by ultrasound (or by CT/MR) </a:t>
            </a:r>
            <a:endParaRPr lang="en-US" sz="3600" b="1" dirty="0">
              <a:latin typeface="Calibri"/>
              <a:cs typeface="Calibri"/>
            </a:endParaRPr>
          </a:p>
        </p:txBody>
      </p:sp>
      <p:pic>
        <p:nvPicPr>
          <p:cNvPr id="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133" r="2133"/>
          <a:stretch>
            <a:fillRect/>
          </a:stretch>
        </p:blipFill>
        <p:spPr>
          <a:xfrm>
            <a:off x="663575" y="1711325"/>
            <a:ext cx="8229600" cy="4525963"/>
          </a:xfrm>
          <a:noFill/>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4859338" y="2636838"/>
            <a:ext cx="2736850" cy="576262"/>
          </a:xfrm>
          <a:prstGeom prst="ellipse">
            <a:avLst/>
          </a:prstGeom>
          <a:noFill/>
          <a:ln w="381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8380665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a:xfrm>
            <a:off x="457200" y="740794"/>
            <a:ext cx="8229600" cy="1613181"/>
          </a:xfrm>
        </p:spPr>
        <p:txBody>
          <a:bodyPr rtlCol="0">
            <a:normAutofit fontScale="90000"/>
          </a:bodyPr>
          <a:lstStyle/>
          <a:p>
            <a:pPr eaLnBrk="1" fontAlgn="auto" hangingPunct="1">
              <a:spcAft>
                <a:spcPts val="0"/>
              </a:spcAft>
              <a:defRPr/>
            </a:pPr>
            <a:r>
              <a:rPr lang="en-GB" sz="6000" b="1" dirty="0" smtClean="0">
                <a:solidFill>
                  <a:srgbClr val="FF0000"/>
                </a:solidFill>
              </a:rPr>
              <a:t>60-99% carotid stenosis</a:t>
            </a:r>
            <a:r>
              <a:rPr lang="en-GB" b="1" dirty="0" smtClean="0">
                <a:solidFill>
                  <a:srgbClr val="FF0000"/>
                </a:solidFill>
              </a:rPr>
              <a:t/>
            </a:r>
            <a:br>
              <a:rPr lang="en-GB" b="1" dirty="0" smtClean="0">
                <a:solidFill>
                  <a:srgbClr val="FF0000"/>
                </a:solidFill>
              </a:rPr>
            </a:br>
            <a:r>
              <a:rPr lang="en-GB" b="1" dirty="0" smtClean="0">
                <a:solidFill>
                  <a:srgbClr val="FF0000"/>
                </a:solidFill>
              </a:rPr>
              <a:t>but no recent symptoms</a:t>
            </a:r>
            <a:r>
              <a:rPr lang="en-GB" dirty="0" smtClean="0">
                <a:solidFill>
                  <a:schemeClr val="hlink"/>
                </a:solidFill>
              </a:rPr>
              <a:t/>
            </a:r>
            <a:br>
              <a:rPr lang="en-GB" dirty="0" smtClean="0">
                <a:solidFill>
                  <a:schemeClr val="hlink"/>
                </a:solidFill>
              </a:rPr>
            </a:br>
            <a:endParaRPr lang="en-GB" dirty="0" smtClean="0">
              <a:solidFill>
                <a:schemeClr val="hlink"/>
              </a:solidFill>
            </a:endParaRPr>
          </a:p>
        </p:txBody>
      </p:sp>
      <p:sp>
        <p:nvSpPr>
          <p:cNvPr id="33794" name="Content Placeholder 2"/>
          <p:cNvSpPr>
            <a:spLocks noGrp="1"/>
          </p:cNvSpPr>
          <p:nvPr>
            <p:ph idx="4294967295"/>
          </p:nvPr>
        </p:nvSpPr>
        <p:spPr>
          <a:xfrm>
            <a:off x="250825" y="1749641"/>
            <a:ext cx="8567738" cy="4525962"/>
          </a:xfrm>
        </p:spPr>
        <p:txBody>
          <a:bodyPr/>
          <a:lstStyle/>
          <a:p>
            <a:pPr algn="ctr" eaLnBrk="1" hangingPunct="1">
              <a:lnSpc>
                <a:spcPct val="90000"/>
              </a:lnSpc>
              <a:buFontTx/>
              <a:buNone/>
            </a:pPr>
            <a:endParaRPr lang="en-GB" dirty="0" smtClean="0"/>
          </a:p>
          <a:p>
            <a:pPr algn="ctr" eaLnBrk="1" hangingPunct="1">
              <a:lnSpc>
                <a:spcPct val="90000"/>
              </a:lnSpc>
              <a:buFontTx/>
              <a:buNone/>
            </a:pPr>
            <a:endParaRPr lang="en-GB" dirty="0"/>
          </a:p>
          <a:p>
            <a:pPr algn="ctr" eaLnBrk="1" hangingPunct="1">
              <a:lnSpc>
                <a:spcPct val="90000"/>
              </a:lnSpc>
              <a:buFontTx/>
              <a:buNone/>
            </a:pPr>
            <a:r>
              <a:rPr lang="en-GB" sz="3600" dirty="0" smtClean="0"/>
              <a:t>If it is decided that a carotid procedure should be done, consider ACST-2</a:t>
            </a:r>
          </a:p>
          <a:p>
            <a:pPr algn="ctr" eaLnBrk="1" hangingPunct="1">
              <a:lnSpc>
                <a:spcPct val="90000"/>
              </a:lnSpc>
              <a:buFontTx/>
              <a:buNone/>
            </a:pPr>
            <a:endParaRPr lang="en-GB" sz="3600" dirty="0" smtClean="0"/>
          </a:p>
          <a:p>
            <a:pPr algn="ctr" eaLnBrk="1" hangingPunct="1">
              <a:lnSpc>
                <a:spcPct val="90000"/>
              </a:lnSpc>
              <a:buFontTx/>
              <a:buNone/>
            </a:pPr>
            <a:r>
              <a:rPr lang="en-GB" sz="3600" dirty="0" smtClean="0"/>
              <a:t>CAS </a:t>
            </a:r>
            <a:r>
              <a:rPr lang="en-GB" sz="3600" dirty="0" err="1" smtClean="0"/>
              <a:t>vs</a:t>
            </a:r>
            <a:r>
              <a:rPr lang="en-GB" sz="3600" dirty="0" smtClean="0"/>
              <a:t> CEA</a:t>
            </a:r>
          </a:p>
          <a:p>
            <a:pPr eaLnBrk="1" hangingPunct="1">
              <a:lnSpc>
                <a:spcPct val="90000"/>
              </a:lnSpc>
              <a:buFontTx/>
              <a:buNone/>
            </a:pPr>
            <a:endParaRPr lang="en-GB" u="sng" dirty="0" smtClean="0"/>
          </a:p>
          <a:p>
            <a:pPr eaLnBrk="1" hangingPunct="1">
              <a:lnSpc>
                <a:spcPct val="90000"/>
              </a:lnSpc>
              <a:buFontTx/>
              <a:buNone/>
            </a:pPr>
            <a:endParaRPr lang="en-GB" dirty="0" smtClean="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2140" b="45327"/>
          <a:stretch/>
        </p:blipFill>
        <p:spPr bwMode="auto">
          <a:xfrm>
            <a:off x="1579656" y="1110569"/>
            <a:ext cx="5799044" cy="521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45328" y="419131"/>
            <a:ext cx="8267700" cy="707886"/>
          </a:xfrm>
          <a:prstGeom prst="rect">
            <a:avLst/>
          </a:prstGeom>
        </p:spPr>
        <p:txBody>
          <a:bodyPr wrap="square">
            <a:spAutoFit/>
          </a:bodyPr>
          <a:lstStyle/>
          <a:p>
            <a:pPr algn="ctr" eaLnBrk="1" hangingPunct="1"/>
            <a:r>
              <a:rPr lang="en-GB" sz="4000" b="1" dirty="0" smtClean="0">
                <a:solidFill>
                  <a:srgbClr val="FF0000"/>
                </a:solidFill>
                <a:latin typeface="+mn-lt"/>
              </a:rPr>
              <a:t>Finding suitable patients for ACST-2</a:t>
            </a:r>
            <a:endParaRPr lang="en-GB" sz="4000" b="1" dirty="0">
              <a:solidFill>
                <a:srgbClr val="FF0000"/>
              </a:solidFill>
              <a:latin typeface="+mn-lt"/>
            </a:endParaRPr>
          </a:p>
        </p:txBody>
      </p:sp>
    </p:spTree>
    <p:extLst>
      <p:ext uri="{BB962C8B-B14F-4D97-AF65-F5344CB8AC3E}">
        <p14:creationId xmlns:p14="http://schemas.microsoft.com/office/powerpoint/2010/main" val="60229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41300"/>
            <a:ext cx="8267700" cy="707886"/>
          </a:xfrm>
          <a:prstGeom prst="rect">
            <a:avLst/>
          </a:prstGeom>
        </p:spPr>
        <p:txBody>
          <a:bodyPr wrap="square">
            <a:spAutoFit/>
          </a:bodyPr>
          <a:lstStyle/>
          <a:p>
            <a:pPr algn="ctr" eaLnBrk="1" hangingPunct="1"/>
            <a:r>
              <a:rPr lang="en-GB" sz="4000" b="1" dirty="0" smtClean="0">
                <a:solidFill>
                  <a:srgbClr val="FF0000"/>
                </a:solidFill>
              </a:rPr>
              <a:t>How to randomise a patient</a:t>
            </a:r>
            <a:endParaRPr lang="en-GB" sz="4000" b="1" dirty="0">
              <a:solidFill>
                <a:srgbClr val="FF0000"/>
              </a:solidFill>
            </a:endParaRPr>
          </a:p>
        </p:txBody>
      </p:sp>
      <p:sp>
        <p:nvSpPr>
          <p:cNvPr id="3" name="TextBox 2"/>
          <p:cNvSpPr txBox="1"/>
          <p:nvPr/>
        </p:nvSpPr>
        <p:spPr>
          <a:xfrm>
            <a:off x="546100" y="1973124"/>
            <a:ext cx="8255000" cy="4493538"/>
          </a:xfrm>
          <a:prstGeom prst="rect">
            <a:avLst/>
          </a:prstGeom>
          <a:noFill/>
        </p:spPr>
        <p:txBody>
          <a:bodyPr wrap="square" rtlCol="0">
            <a:spAutoFit/>
          </a:bodyPr>
          <a:lstStyle/>
          <a:p>
            <a:pPr algn="ctr"/>
            <a:r>
              <a:rPr lang="en-GB" sz="3200" dirty="0" smtClean="0">
                <a:solidFill>
                  <a:srgbClr val="FF0000"/>
                </a:solidFill>
              </a:rPr>
              <a:t>Very simple! </a:t>
            </a:r>
          </a:p>
          <a:p>
            <a:pPr algn="ctr"/>
            <a:endParaRPr lang="en-GB" sz="1400" dirty="0" smtClean="0"/>
          </a:p>
          <a:p>
            <a:pPr algn="ctr"/>
            <a:endParaRPr lang="en-GB" dirty="0" smtClean="0"/>
          </a:p>
          <a:p>
            <a:pPr lvl="1"/>
            <a:r>
              <a:rPr lang="en-GB" sz="4000" dirty="0" smtClean="0"/>
              <a:t>1. Via 24 hour </a:t>
            </a:r>
            <a:r>
              <a:rPr lang="en-GB" sz="4000" u="sng" dirty="0" smtClean="0"/>
              <a:t>telephone</a:t>
            </a:r>
            <a:r>
              <a:rPr lang="en-GB" sz="4000" dirty="0" smtClean="0"/>
              <a:t> service </a:t>
            </a:r>
          </a:p>
          <a:p>
            <a:pPr lvl="2"/>
            <a:endParaRPr lang="en-GB" sz="2800" dirty="0" smtClean="0"/>
          </a:p>
          <a:p>
            <a:pPr lvl="1"/>
            <a:r>
              <a:rPr lang="en-GB" sz="4000" dirty="0" smtClean="0"/>
              <a:t>2. </a:t>
            </a:r>
            <a:r>
              <a:rPr lang="en-GB" sz="4000" u="sng" dirty="0" smtClean="0"/>
              <a:t>On-line</a:t>
            </a:r>
            <a:r>
              <a:rPr lang="en-GB" sz="4000" dirty="0"/>
              <a:t> </a:t>
            </a:r>
            <a:r>
              <a:rPr lang="en-GB" sz="4000" dirty="0" smtClean="0"/>
              <a:t>via our website: </a:t>
            </a:r>
          </a:p>
          <a:p>
            <a:pPr lvl="1"/>
            <a:endParaRPr lang="en-GB" sz="2800" dirty="0">
              <a:solidFill>
                <a:srgbClr val="FF0000"/>
              </a:solidFill>
              <a:hlinkClick r:id="rId3"/>
            </a:endParaRPr>
          </a:p>
          <a:p>
            <a:pPr lvl="1" algn="ctr"/>
            <a:r>
              <a:rPr lang="en-GB" sz="4000" dirty="0" smtClean="0">
                <a:solidFill>
                  <a:srgbClr val="FF0000"/>
                </a:solidFill>
                <a:hlinkClick r:id="rId3"/>
              </a:rPr>
              <a:t>www.acst.org.uk</a:t>
            </a:r>
            <a:endParaRPr lang="en-GB" sz="4000" dirty="0" smtClean="0"/>
          </a:p>
          <a:p>
            <a:pPr marL="285750" indent="-285750" algn="ctr">
              <a:buFont typeface="Arial" pitchFamily="34" charset="0"/>
              <a:buChar char="•"/>
            </a:pPr>
            <a:endParaRPr lang="en-GB" sz="2800" dirty="0"/>
          </a:p>
          <a:p>
            <a:pPr marL="285750" indent="-285750">
              <a:buFont typeface="Arial" pitchFamily="34" charset="0"/>
              <a:buChar char="•"/>
            </a:pPr>
            <a:endParaRPr lang="en-GB" dirty="0"/>
          </a:p>
        </p:txBody>
      </p:sp>
    </p:spTree>
    <p:extLst>
      <p:ext uri="{BB962C8B-B14F-4D97-AF65-F5344CB8AC3E}">
        <p14:creationId xmlns:p14="http://schemas.microsoft.com/office/powerpoint/2010/main" val="2849520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41300"/>
            <a:ext cx="8267700" cy="707886"/>
          </a:xfrm>
          <a:prstGeom prst="rect">
            <a:avLst/>
          </a:prstGeom>
        </p:spPr>
        <p:txBody>
          <a:bodyPr wrap="square">
            <a:spAutoFit/>
          </a:bodyPr>
          <a:lstStyle/>
          <a:p>
            <a:pPr algn="ctr" eaLnBrk="1" hangingPunct="1"/>
            <a:r>
              <a:rPr lang="en-GB" sz="4000" b="1" dirty="0" smtClean="0">
                <a:solidFill>
                  <a:srgbClr val="FF0000"/>
                </a:solidFill>
                <a:latin typeface="+mn-lt"/>
              </a:rPr>
              <a:t>What happens next?</a:t>
            </a:r>
            <a:endParaRPr lang="en-GB" sz="4000" b="1" dirty="0">
              <a:solidFill>
                <a:srgbClr val="FF0000"/>
              </a:solidFill>
              <a:latin typeface="+mn-lt"/>
            </a:endParaRPr>
          </a:p>
        </p:txBody>
      </p:sp>
      <p:sp>
        <p:nvSpPr>
          <p:cNvPr id="3" name="TextBox 2"/>
          <p:cNvSpPr txBox="1"/>
          <p:nvPr/>
        </p:nvSpPr>
        <p:spPr>
          <a:xfrm>
            <a:off x="546100" y="1104734"/>
            <a:ext cx="8255000" cy="5447645"/>
          </a:xfrm>
          <a:prstGeom prst="rect">
            <a:avLst/>
          </a:prstGeom>
          <a:noFill/>
        </p:spPr>
        <p:txBody>
          <a:bodyPr wrap="square" rtlCol="0">
            <a:spAutoFit/>
          </a:bodyPr>
          <a:lstStyle/>
          <a:p>
            <a:pPr marL="457200" indent="-457200">
              <a:buFont typeface="Arial" pitchFamily="34" charset="0"/>
              <a:buChar char="•"/>
            </a:pPr>
            <a:r>
              <a:rPr lang="en-GB" sz="2800" dirty="0" smtClean="0">
                <a:latin typeface="+mn-lt"/>
              </a:rPr>
              <a:t>e-mail confirms randomisation </a:t>
            </a:r>
          </a:p>
          <a:p>
            <a:pPr marL="457200" indent="-457200">
              <a:buFont typeface="Arial" pitchFamily="34" charset="0"/>
              <a:buChar char="•"/>
            </a:pPr>
            <a:r>
              <a:rPr lang="en-GB" sz="2800" dirty="0" smtClean="0">
                <a:latin typeface="+mn-lt"/>
              </a:rPr>
              <a:t>Do procedure as soon as possible </a:t>
            </a:r>
          </a:p>
          <a:p>
            <a:r>
              <a:rPr lang="en-GB" sz="2800" dirty="0">
                <a:latin typeface="+mn-lt"/>
              </a:rPr>
              <a:t>	</a:t>
            </a:r>
            <a:r>
              <a:rPr lang="en-GB" sz="2800" dirty="0" smtClean="0">
                <a:latin typeface="+mn-lt"/>
              </a:rPr>
              <a:t>(preferably within one month of randomisation)</a:t>
            </a:r>
          </a:p>
          <a:p>
            <a:endParaRPr lang="en-GB" sz="2800" dirty="0" smtClean="0">
              <a:latin typeface="+mn-lt"/>
            </a:endParaRPr>
          </a:p>
          <a:p>
            <a:pPr algn="ctr"/>
            <a:r>
              <a:rPr lang="en-GB" sz="3600" b="1" dirty="0" smtClean="0">
                <a:solidFill>
                  <a:srgbClr val="FF0000"/>
                </a:solidFill>
                <a:latin typeface="+mn-lt"/>
              </a:rPr>
              <a:t>One Month Follow-up</a:t>
            </a:r>
          </a:p>
          <a:p>
            <a:endParaRPr lang="en-GB" sz="1400" dirty="0">
              <a:latin typeface="+mn-lt"/>
            </a:endParaRPr>
          </a:p>
          <a:p>
            <a:pPr marL="285750" indent="-285750">
              <a:buFont typeface="Arial" pitchFamily="34" charset="0"/>
              <a:buChar char="•"/>
            </a:pPr>
            <a:r>
              <a:rPr lang="en-GB" sz="2800" dirty="0">
                <a:latin typeface="+mn-lt"/>
              </a:rPr>
              <a:t>Duplex (check carotid patency)</a:t>
            </a:r>
          </a:p>
          <a:p>
            <a:pPr marL="285750" indent="-285750">
              <a:buFont typeface="Arial" pitchFamily="34" charset="0"/>
              <a:buChar char="•"/>
            </a:pPr>
            <a:r>
              <a:rPr lang="en-GB" sz="2800" dirty="0" smtClean="0">
                <a:latin typeface="+mn-lt"/>
              </a:rPr>
              <a:t>Independent </a:t>
            </a:r>
            <a:r>
              <a:rPr lang="en-GB" sz="2800" dirty="0">
                <a:latin typeface="+mn-lt"/>
              </a:rPr>
              <a:t>post-procedural examination (by Neurologist / Stroke Physician)</a:t>
            </a:r>
          </a:p>
          <a:p>
            <a:pPr marL="285750" indent="-285750">
              <a:buFont typeface="Arial" pitchFamily="34" charset="0"/>
              <a:buChar char="•"/>
            </a:pPr>
            <a:r>
              <a:rPr lang="en-GB" sz="2800" dirty="0">
                <a:latin typeface="+mn-lt"/>
              </a:rPr>
              <a:t>If any major events, please contact us ASAP! </a:t>
            </a:r>
          </a:p>
          <a:p>
            <a:pPr marL="285750" indent="-285750">
              <a:buFont typeface="Arial" pitchFamily="34" charset="0"/>
              <a:buChar char="•"/>
            </a:pPr>
            <a:r>
              <a:rPr lang="en-GB" sz="2800" dirty="0" smtClean="0">
                <a:latin typeface="+mn-lt"/>
              </a:rPr>
              <a:t>Return form to ACST-2</a:t>
            </a:r>
          </a:p>
          <a:p>
            <a:pPr marL="285750" indent="-285750">
              <a:buFont typeface="Arial" pitchFamily="34" charset="0"/>
              <a:buChar char="•"/>
            </a:pPr>
            <a:endParaRPr lang="en-GB" sz="2400" b="1" dirty="0" smtClean="0">
              <a:solidFill>
                <a:srgbClr val="FF0000"/>
              </a:solidFill>
            </a:endParaRPr>
          </a:p>
          <a:p>
            <a:pPr marL="285750" indent="-285750">
              <a:buFont typeface="Arial" pitchFamily="34" charset="0"/>
              <a:buChar char="•"/>
            </a:pPr>
            <a:endParaRPr lang="en-GB" dirty="0"/>
          </a:p>
        </p:txBody>
      </p:sp>
    </p:spTree>
    <p:extLst>
      <p:ext uri="{BB962C8B-B14F-4D97-AF65-F5344CB8AC3E}">
        <p14:creationId xmlns:p14="http://schemas.microsoft.com/office/powerpoint/2010/main" val="1540949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98438"/>
            <a:ext cx="8229600" cy="1143000"/>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GB" sz="6000" dirty="0" smtClean="0">
                <a:solidFill>
                  <a:srgbClr val="FF0000"/>
                </a:solidFill>
              </a:rPr>
              <a:t>Join </a:t>
            </a:r>
            <a:r>
              <a:rPr lang="en-GB" sz="6000" dirty="0" smtClean="0">
                <a:solidFill>
                  <a:srgbClr val="FF0000"/>
                </a:solidFill>
              </a:rPr>
              <a:t>us today! </a:t>
            </a:r>
            <a:endParaRPr lang="en-GB" sz="6000" dirty="0">
              <a:solidFill>
                <a:srgbClr val="FF000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48" t="4445" r="9072" b="8669"/>
          <a:stretch/>
        </p:blipFill>
        <p:spPr bwMode="auto">
          <a:xfrm>
            <a:off x="1371600" y="1243109"/>
            <a:ext cx="6400800" cy="4199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724" y="5442112"/>
            <a:ext cx="9144000" cy="1200329"/>
          </a:xfrm>
          <a:prstGeom prst="rect">
            <a:avLst/>
          </a:prstGeom>
          <a:noFill/>
        </p:spPr>
        <p:txBody>
          <a:bodyPr wrap="square" rtlCol="0">
            <a:spAutoFit/>
          </a:bodyPr>
          <a:lstStyle/>
          <a:p>
            <a:pPr algn="ctr"/>
            <a:r>
              <a:rPr lang="en-GB" sz="2400" dirty="0" smtClean="0"/>
              <a:t>Visit: </a:t>
            </a:r>
            <a:r>
              <a:rPr lang="en-GB" sz="2400" dirty="0" smtClean="0">
                <a:solidFill>
                  <a:srgbClr val="FF0000"/>
                </a:solidFill>
                <a:hlinkClick r:id="rId4"/>
              </a:rPr>
              <a:t>www.acst.org.uk</a:t>
            </a:r>
            <a:r>
              <a:rPr lang="en-GB" sz="2400" dirty="0" smtClean="0">
                <a:solidFill>
                  <a:srgbClr val="FF0000"/>
                </a:solidFill>
              </a:rPr>
              <a:t> </a:t>
            </a:r>
            <a:r>
              <a:rPr lang="en-GB" sz="2400" dirty="0" smtClean="0"/>
              <a:t>for more </a:t>
            </a:r>
            <a:r>
              <a:rPr lang="en-GB" sz="2400" dirty="0" smtClean="0"/>
              <a:t>information or contact ACST-2 on:</a:t>
            </a:r>
          </a:p>
          <a:p>
            <a:pPr algn="ctr"/>
            <a:endParaRPr lang="en-GB" sz="2400" dirty="0" smtClean="0"/>
          </a:p>
          <a:p>
            <a:pPr algn="ctr"/>
            <a:r>
              <a:rPr lang="en-GB" sz="2400" dirty="0" smtClean="0"/>
              <a:t> </a:t>
            </a:r>
            <a:r>
              <a:rPr lang="en-GB" sz="2400" dirty="0" smtClean="0"/>
              <a:t>Tel</a:t>
            </a:r>
            <a:r>
              <a:rPr lang="en-GB" sz="2400" dirty="0" smtClean="0"/>
              <a:t>: </a:t>
            </a:r>
            <a:r>
              <a:rPr lang="en-GB" sz="2400" dirty="0"/>
              <a:t>+</a:t>
            </a:r>
            <a:r>
              <a:rPr lang="en-GB" sz="2400" dirty="0" smtClean="0"/>
              <a:t>44 (0) </a:t>
            </a:r>
            <a:r>
              <a:rPr lang="en-GB" sz="2400" dirty="0" smtClean="0"/>
              <a:t>1865 </a:t>
            </a:r>
            <a:r>
              <a:rPr lang="en-GB" sz="2400" dirty="0" smtClean="0"/>
              <a:t>221345 </a:t>
            </a:r>
            <a:r>
              <a:rPr lang="en-GB" sz="2400" dirty="0" smtClean="0"/>
              <a:t>| e-mail: </a:t>
            </a:r>
            <a:r>
              <a:rPr lang="en-GB" sz="2400" dirty="0" smtClean="0">
                <a:hlinkClick r:id="rId5"/>
              </a:rPr>
              <a:t>acst@nds.ox.ac.uk</a:t>
            </a:r>
            <a:r>
              <a:rPr lang="en-GB" sz="2400" dirty="0" smtClean="0"/>
              <a:t> </a:t>
            </a:r>
            <a:endParaRPr lang="en-GB" sz="2400" dirty="0"/>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1801" y="113447"/>
            <a:ext cx="983826" cy="98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317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703" y="250725"/>
            <a:ext cx="8288594" cy="1261884"/>
          </a:xfrm>
          <a:prstGeom prst="rect">
            <a:avLst/>
          </a:prstGeom>
        </p:spPr>
        <p:txBody>
          <a:bodyPr wrap="square">
            <a:spAutoFit/>
          </a:bodyPr>
          <a:lstStyle/>
          <a:p>
            <a:pPr algn="ctr" eaLnBrk="1" hangingPunct="1">
              <a:spcBef>
                <a:spcPct val="50000"/>
              </a:spcBef>
            </a:pPr>
            <a:r>
              <a:rPr lang="en-GB" altLang="zh-CN" sz="4000" dirty="0">
                <a:latin typeface="+mj-lt"/>
              </a:rPr>
              <a:t>Asymptomatic carotid artery stenosis: </a:t>
            </a:r>
            <a:r>
              <a:rPr lang="en-GB" altLang="zh-CN" sz="3600" dirty="0">
                <a:latin typeface="+mj-lt"/>
              </a:rPr>
              <a:t>narrowing that has </a:t>
            </a:r>
            <a:r>
              <a:rPr lang="en-GB" altLang="zh-CN" sz="3600" u="sng" dirty="0">
                <a:latin typeface="+mj-lt"/>
              </a:rPr>
              <a:t>not yet</a:t>
            </a:r>
            <a:r>
              <a:rPr lang="en-GB" altLang="zh-CN" sz="3600" dirty="0">
                <a:latin typeface="+mj-lt"/>
              </a:rPr>
              <a:t> caused a stroke</a:t>
            </a:r>
            <a:endParaRPr lang="en-US" altLang="zh-CN" sz="3600" dirty="0">
              <a:latin typeface="+mj-lt"/>
            </a:endParaRPr>
          </a:p>
        </p:txBody>
      </p:sp>
      <p:pic>
        <p:nvPicPr>
          <p:cNvPr id="3" name="Picture 4" descr="sten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662" y="1700213"/>
            <a:ext cx="3876675" cy="4537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1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4294967295"/>
          </p:nvPr>
        </p:nvSpPr>
        <p:spPr>
          <a:xfrm>
            <a:off x="457200" y="1412875"/>
            <a:ext cx="8229600" cy="5111750"/>
          </a:xfrm>
        </p:spPr>
        <p:txBody>
          <a:bodyPr/>
          <a:lstStyle/>
          <a:p>
            <a:pPr marL="0" indent="0" algn="ctr" eaLnBrk="1" hangingPunct="1">
              <a:buFontTx/>
              <a:buNone/>
              <a:defRPr/>
            </a:pPr>
            <a:endParaRPr lang="en-GB" smtClean="0">
              <a:ea typeface="+mn-ea"/>
              <a:cs typeface="+mn-cs"/>
            </a:endParaRPr>
          </a:p>
          <a:p>
            <a:pPr marL="0" indent="0" eaLnBrk="1" hangingPunct="1">
              <a:buFontTx/>
              <a:buNone/>
              <a:defRPr/>
            </a:pPr>
            <a:endParaRPr lang="en-GB" smtClean="0">
              <a:ea typeface="+mn-ea"/>
              <a:cs typeface="+mn-cs"/>
            </a:endParaRPr>
          </a:p>
        </p:txBody>
      </p:sp>
      <p:sp>
        <p:nvSpPr>
          <p:cNvPr id="8195" name="Title 4"/>
          <p:cNvSpPr>
            <a:spLocks noGrp="1"/>
          </p:cNvSpPr>
          <p:nvPr>
            <p:ph type="title" idx="4294967295"/>
          </p:nvPr>
        </p:nvSpPr>
        <p:spPr>
          <a:xfrm>
            <a:off x="457200" y="115888"/>
            <a:ext cx="8229600" cy="1143000"/>
          </a:xfrm>
        </p:spPr>
        <p:txBody>
          <a:bodyPr/>
          <a:lstStyle/>
          <a:p>
            <a:pPr eaLnBrk="1" hangingPunct="1">
              <a:defRPr/>
            </a:pPr>
            <a:r>
              <a:rPr lang="en-GB" sz="3600" dirty="0" smtClean="0">
                <a:latin typeface="Calibri"/>
                <a:ea typeface="+mj-ea"/>
                <a:cs typeface="Calibri"/>
              </a:rPr>
              <a:t>Carotid artery narrowing (stenosis) causes about 25% strokes</a:t>
            </a:r>
          </a:p>
        </p:txBody>
      </p:sp>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b="3500"/>
          <a:stretch>
            <a:fillRect/>
          </a:stretch>
        </p:blipFill>
        <p:spPr bwMode="auto">
          <a:xfrm>
            <a:off x="1116013" y="1326469"/>
            <a:ext cx="716597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E92AAED-EBD9-4F1C-94E1-4C6CEBDC8B33}" type="slidenum">
              <a:rPr lang="en-GB" sz="1200">
                <a:solidFill>
                  <a:srgbClr val="898989"/>
                </a:solidFill>
              </a:rPr>
              <a:pPr algn="r" eaLnBrk="1" hangingPunct="1"/>
              <a:t>3</a:t>
            </a:fld>
            <a:endParaRPr lang="en-GB" sz="1200">
              <a:solidFill>
                <a:srgbClr val="898989"/>
              </a:solidFill>
            </a:endParaRPr>
          </a:p>
        </p:txBody>
      </p:sp>
    </p:spTree>
    <p:extLst>
      <p:ext uri="{BB962C8B-B14F-4D97-AF65-F5344CB8AC3E}">
        <p14:creationId xmlns:p14="http://schemas.microsoft.com/office/powerpoint/2010/main" val="2795681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68313" y="1052513"/>
            <a:ext cx="8229600" cy="1143000"/>
          </a:xfrm>
        </p:spPr>
        <p:txBody>
          <a:bodyPr/>
          <a:lstStyle/>
          <a:p>
            <a:pPr eaLnBrk="1" hangingPunct="1">
              <a:defRPr/>
            </a:pPr>
            <a:r>
              <a:rPr lang="en-GB" sz="4800" b="1" dirty="0" smtClean="0">
                <a:solidFill>
                  <a:srgbClr val="FF0000"/>
                </a:solidFill>
                <a:ea typeface="+mj-ea"/>
                <a:cs typeface="+mj-cs"/>
              </a:rPr>
              <a:t>1990s: ACST-1</a:t>
            </a:r>
            <a:r>
              <a:rPr lang="en-GB" sz="4800" dirty="0" smtClean="0">
                <a:solidFill>
                  <a:srgbClr val="FF0000"/>
                </a:solidFill>
                <a:ea typeface="+mj-ea"/>
                <a:cs typeface="+mj-cs"/>
              </a:rPr>
              <a:t> </a:t>
            </a:r>
            <a:endParaRPr lang="en-US" sz="4800" dirty="0" smtClean="0">
              <a:solidFill>
                <a:srgbClr val="FF0000"/>
              </a:solidFill>
              <a:ea typeface="+mj-ea"/>
              <a:cs typeface="+mj-cs"/>
            </a:endParaRPr>
          </a:p>
        </p:txBody>
      </p:sp>
      <p:sp>
        <p:nvSpPr>
          <p:cNvPr id="26626" name="Rectangle 3"/>
          <p:cNvSpPr>
            <a:spLocks noChangeArrowheads="1"/>
          </p:cNvSpPr>
          <p:nvPr/>
        </p:nvSpPr>
        <p:spPr bwMode="auto">
          <a:xfrm>
            <a:off x="1042988" y="2563590"/>
            <a:ext cx="756126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800" b="1" dirty="0">
                <a:solidFill>
                  <a:srgbClr val="FF0000"/>
                </a:solidFill>
                <a:latin typeface="+mj-lt"/>
              </a:rPr>
              <a:t>A</a:t>
            </a:r>
            <a:r>
              <a:rPr lang="en-GB" sz="3800" b="1" dirty="0">
                <a:solidFill>
                  <a:srgbClr val="000000"/>
                </a:solidFill>
                <a:latin typeface="+mj-lt"/>
              </a:rPr>
              <a:t>symptomatic </a:t>
            </a:r>
            <a:r>
              <a:rPr lang="en-GB" sz="3800" b="1" dirty="0">
                <a:solidFill>
                  <a:srgbClr val="FF0000"/>
                </a:solidFill>
                <a:latin typeface="+mj-lt"/>
              </a:rPr>
              <a:t>C</a:t>
            </a:r>
            <a:r>
              <a:rPr lang="en-GB" sz="3800" b="1" dirty="0">
                <a:solidFill>
                  <a:srgbClr val="000000"/>
                </a:solidFill>
                <a:latin typeface="+mj-lt"/>
              </a:rPr>
              <a:t>arotid </a:t>
            </a:r>
            <a:r>
              <a:rPr lang="en-GB" sz="3800" b="1" dirty="0">
                <a:solidFill>
                  <a:srgbClr val="FF0000"/>
                </a:solidFill>
                <a:latin typeface="+mj-lt"/>
              </a:rPr>
              <a:t>S</a:t>
            </a:r>
            <a:r>
              <a:rPr lang="en-GB" sz="3800" b="1" dirty="0">
                <a:solidFill>
                  <a:srgbClr val="000000"/>
                </a:solidFill>
                <a:latin typeface="+mj-lt"/>
              </a:rPr>
              <a:t>urgery </a:t>
            </a:r>
            <a:r>
              <a:rPr lang="en-GB" sz="3800" b="1" dirty="0">
                <a:solidFill>
                  <a:srgbClr val="FF0000"/>
                </a:solidFill>
                <a:latin typeface="+mj-lt"/>
              </a:rPr>
              <a:t>T</a:t>
            </a:r>
            <a:r>
              <a:rPr lang="en-GB" sz="3800" b="1" dirty="0">
                <a:solidFill>
                  <a:srgbClr val="000000"/>
                </a:solidFill>
                <a:latin typeface="+mj-lt"/>
              </a:rPr>
              <a:t>rial</a:t>
            </a:r>
          </a:p>
          <a:p>
            <a:pPr algn="ctr"/>
            <a:r>
              <a:rPr lang="en-GB" sz="3200" b="1" dirty="0">
                <a:solidFill>
                  <a:srgbClr val="000000"/>
                </a:solidFill>
                <a:latin typeface="+mj-lt"/>
              </a:rPr>
              <a:t>(no symptoms for at least 6 months)</a:t>
            </a:r>
          </a:p>
          <a:p>
            <a:pPr algn="ctr"/>
            <a:endParaRPr lang="en-GB" sz="3200" b="1" dirty="0">
              <a:solidFill>
                <a:srgbClr val="000000"/>
              </a:solidFill>
              <a:latin typeface="+mj-lt"/>
            </a:endParaRPr>
          </a:p>
          <a:p>
            <a:pPr algn="ctr"/>
            <a:r>
              <a:rPr lang="en-GB" sz="3200" b="1" dirty="0">
                <a:solidFill>
                  <a:srgbClr val="000000"/>
                </a:solidFill>
                <a:latin typeface="+mj-lt"/>
              </a:rPr>
              <a:t>  </a:t>
            </a:r>
            <a:r>
              <a:rPr lang="en-GB" sz="3200" dirty="0">
                <a:solidFill>
                  <a:srgbClr val="000000"/>
                </a:solidFill>
                <a:latin typeface="+mj-lt"/>
              </a:rPr>
              <a:t>Immediate Operation (</a:t>
            </a:r>
            <a:r>
              <a:rPr lang="en-GB" sz="3200" dirty="0" err="1">
                <a:solidFill>
                  <a:srgbClr val="000000"/>
                </a:solidFill>
                <a:latin typeface="+mj-lt"/>
              </a:rPr>
              <a:t>CEA</a:t>
            </a:r>
            <a:r>
              <a:rPr lang="en-GB" sz="3200" dirty="0">
                <a:solidFill>
                  <a:srgbClr val="000000"/>
                </a:solidFill>
                <a:latin typeface="+mj-lt"/>
              </a:rPr>
              <a:t>) </a:t>
            </a:r>
          </a:p>
          <a:p>
            <a:pPr algn="ctr"/>
            <a:r>
              <a:rPr lang="en-GB" sz="3200" dirty="0" err="1">
                <a:solidFill>
                  <a:srgbClr val="000000"/>
                </a:solidFill>
                <a:latin typeface="+mj-lt"/>
              </a:rPr>
              <a:t>vs</a:t>
            </a:r>
            <a:r>
              <a:rPr lang="en-GB" sz="3200" dirty="0">
                <a:solidFill>
                  <a:srgbClr val="000000"/>
                </a:solidFill>
                <a:latin typeface="+mj-lt"/>
              </a:rPr>
              <a:t> </a:t>
            </a:r>
          </a:p>
          <a:p>
            <a:pPr algn="ctr"/>
            <a:r>
              <a:rPr lang="en-GB" sz="3200" dirty="0">
                <a:solidFill>
                  <a:srgbClr val="000000"/>
                </a:solidFill>
                <a:latin typeface="+mj-lt"/>
              </a:rPr>
              <a:t>Deferral (waiting) until symptoms occur</a:t>
            </a:r>
          </a:p>
        </p:txBody>
      </p:sp>
    </p:spTree>
    <p:extLst>
      <p:ext uri="{BB962C8B-B14F-4D97-AF65-F5344CB8AC3E}">
        <p14:creationId xmlns:p14="http://schemas.microsoft.com/office/powerpoint/2010/main" val="2839567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0"/>
            <a:ext cx="9144000" cy="14398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auto" hangingPunct="0">
              <a:spcBef>
                <a:spcPts val="0"/>
              </a:spcBef>
              <a:spcAft>
                <a:spcPts val="0"/>
              </a:spcAft>
              <a:defRPr/>
            </a:pPr>
            <a:endParaRPr lang="en-US" sz="2800" b="1" kern="0" dirty="0">
              <a:solidFill>
                <a:schemeClr val="bg2"/>
              </a:solidFill>
              <a:latin typeface="+mn-lt"/>
              <a:ea typeface="+mj-ea"/>
              <a:cs typeface="+mj-cs"/>
            </a:endParaRPr>
          </a:p>
        </p:txBody>
      </p:sp>
      <p:sp>
        <p:nvSpPr>
          <p:cNvPr id="10243" name="Rectangle 2"/>
          <p:cNvSpPr>
            <a:spLocks noGrp="1" noChangeArrowheads="1"/>
          </p:cNvSpPr>
          <p:nvPr>
            <p:ph type="title" idx="4294967295"/>
          </p:nvPr>
        </p:nvSpPr>
        <p:spPr>
          <a:xfrm>
            <a:off x="0" y="260350"/>
            <a:ext cx="9144000" cy="1081088"/>
          </a:xfrm>
        </p:spPr>
        <p:txBody>
          <a:bodyPr/>
          <a:lstStyle/>
          <a:p>
            <a:pPr eaLnBrk="1" hangingPunct="1">
              <a:defRPr/>
            </a:pPr>
            <a:r>
              <a:rPr lang="en-GB" sz="3600" b="1" dirty="0" smtClean="0">
                <a:solidFill>
                  <a:srgbClr val="FF0000"/>
                </a:solidFill>
                <a:latin typeface="Calibri" charset="0"/>
                <a:ea typeface="+mj-ea"/>
                <a:cs typeface="+mj-cs"/>
              </a:rPr>
              <a:t>Surgery reduces 10-year stroke risk </a:t>
            </a:r>
            <a:br>
              <a:rPr lang="en-GB" sz="3600" b="1" dirty="0" smtClean="0">
                <a:solidFill>
                  <a:srgbClr val="FF0000"/>
                </a:solidFill>
                <a:latin typeface="Calibri" charset="0"/>
                <a:ea typeface="+mj-ea"/>
                <a:cs typeface="+mj-cs"/>
              </a:rPr>
            </a:br>
            <a:r>
              <a:rPr lang="en-GB" sz="3600" b="1" dirty="0" smtClean="0">
                <a:solidFill>
                  <a:srgbClr val="FF0000"/>
                </a:solidFill>
                <a:latin typeface="Calibri" charset="0"/>
                <a:ea typeface="+mj-ea"/>
                <a:cs typeface="+mj-cs"/>
              </a:rPr>
              <a:t>for men &amp; women under 75 years</a:t>
            </a:r>
            <a:endParaRPr lang="en-GB" sz="3600" dirty="0" smtClean="0">
              <a:solidFill>
                <a:srgbClr val="FF0000"/>
              </a:solidFill>
              <a:latin typeface="Calibri" charset="0"/>
              <a:ea typeface="+mj-ea"/>
              <a:cs typeface="+mj-cs"/>
            </a:endParaRPr>
          </a:p>
        </p:txBody>
      </p:sp>
      <p:pic>
        <p:nvPicPr>
          <p:cNvPr id="10244" name="Picture 2" descr="Fig4c_SC_L75_StrokeF_SCurv.emf"/>
          <p:cNvPicPr>
            <a:picLocks noGrp="1" noChangeAspect="1"/>
          </p:cNvPicPr>
          <p:nvPr>
            <p:ph type="body" idx="4294967295"/>
          </p:nvPr>
        </p:nvPicPr>
        <p:blipFill>
          <a:blip r:embed="rId3"/>
          <a:srcRect/>
          <a:stretch>
            <a:fillRect/>
          </a:stretch>
        </p:blipFill>
        <p:spPr>
          <a:xfrm>
            <a:off x="0" y="1484313"/>
            <a:ext cx="4284663" cy="5113337"/>
          </a:xfrm>
          <a:solidFill>
            <a:srgbClr val="FFFFFF"/>
          </a:solidFill>
        </p:spPr>
      </p:pic>
      <p:pic>
        <p:nvPicPr>
          <p:cNvPr id="29700" name="Picture 2" descr="Fig4a_SC_L75_StrokeM_SCurv.e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84313"/>
            <a:ext cx="4321175" cy="5113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87313" y="1349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sz="1800"/>
          </a:p>
        </p:txBody>
      </p:sp>
      <p:sp>
        <p:nvSpPr>
          <p:cNvPr id="29703" name="Slide Number Placeholder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790E50DE-34CC-4598-B914-2C101E06ED27}" type="slidenum">
              <a:rPr lang="en-GB" sz="1200">
                <a:solidFill>
                  <a:srgbClr val="898989"/>
                </a:solidFill>
              </a:rPr>
              <a:pPr algn="r" eaLnBrk="1" hangingPunct="1"/>
              <a:t>5</a:t>
            </a:fld>
            <a:endParaRPr lang="en-GB" sz="1200">
              <a:solidFill>
                <a:srgbClr val="898989"/>
              </a:solidFill>
            </a:endParaRPr>
          </a:p>
        </p:txBody>
      </p:sp>
    </p:spTree>
    <p:extLst>
      <p:ext uri="{BB962C8B-B14F-4D97-AF65-F5344CB8AC3E}">
        <p14:creationId xmlns:p14="http://schemas.microsoft.com/office/powerpoint/2010/main" val="2846907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174" y="1510151"/>
            <a:ext cx="7757652" cy="3908762"/>
          </a:xfrm>
          <a:prstGeom prst="rect">
            <a:avLst/>
          </a:prstGeom>
        </p:spPr>
        <p:txBody>
          <a:bodyPr wrap="square">
            <a:spAutoFit/>
          </a:bodyPr>
          <a:lstStyle/>
          <a:p>
            <a:pPr algn="ctr"/>
            <a:r>
              <a:rPr lang="en-GB" altLang="zh-CN" sz="4400" dirty="0">
                <a:latin typeface="+mj-lt"/>
                <a:ea typeface="Arial Unicode MS" pitchFamily="34" charset="-128"/>
                <a:cs typeface="Arial Unicode MS" pitchFamily="34" charset="-128"/>
              </a:rPr>
              <a:t>Stenting </a:t>
            </a:r>
            <a:r>
              <a:rPr lang="en-GB" altLang="zh-CN" sz="4400" u="sng" dirty="0">
                <a:latin typeface="+mj-lt"/>
                <a:ea typeface="Arial Unicode MS" pitchFamily="34" charset="-128"/>
                <a:cs typeface="Arial Unicode MS" pitchFamily="34" charset="-128"/>
              </a:rPr>
              <a:t>might</a:t>
            </a:r>
            <a:r>
              <a:rPr lang="en-GB" altLang="zh-CN" sz="4400" dirty="0">
                <a:latin typeface="+mj-lt"/>
                <a:ea typeface="Arial Unicode MS" pitchFamily="34" charset="-128"/>
                <a:cs typeface="Arial Unicode MS" pitchFamily="34" charset="-128"/>
              </a:rPr>
              <a:t> be better than CEA </a:t>
            </a:r>
            <a:r>
              <a:rPr lang="en-GB" altLang="zh-CN" sz="4400" dirty="0" smtClean="0">
                <a:latin typeface="+mj-lt"/>
                <a:ea typeface="Arial Unicode MS" pitchFamily="34" charset="-128"/>
                <a:cs typeface="Arial Unicode MS" pitchFamily="34" charset="-128"/>
              </a:rPr>
              <a:t>–</a:t>
            </a:r>
          </a:p>
          <a:p>
            <a:pPr algn="ctr"/>
            <a:r>
              <a:rPr lang="en-GB" altLang="zh-CN" sz="4000" dirty="0">
                <a:latin typeface="+mj-lt"/>
                <a:ea typeface="Arial Unicode MS" pitchFamily="34" charset="-128"/>
                <a:cs typeface="Arial Unicode MS" pitchFamily="34" charset="-128"/>
              </a:rPr>
              <a:t/>
            </a:r>
            <a:br>
              <a:rPr lang="en-GB" altLang="zh-CN" sz="4000" dirty="0">
                <a:latin typeface="+mj-lt"/>
                <a:ea typeface="Arial Unicode MS" pitchFamily="34" charset="-128"/>
                <a:cs typeface="Arial Unicode MS" pitchFamily="34" charset="-128"/>
              </a:rPr>
            </a:br>
            <a:r>
              <a:rPr lang="en-GB" altLang="zh-CN" sz="4000" dirty="0">
                <a:latin typeface="+mj-lt"/>
                <a:ea typeface="Arial Unicode MS" pitchFamily="34" charset="-128"/>
                <a:cs typeface="Arial Unicode MS" pitchFamily="34" charset="-128"/>
              </a:rPr>
              <a:t> no incision, quick discharge, </a:t>
            </a:r>
            <a:endParaRPr lang="en-GB" altLang="zh-CN" sz="4000" dirty="0" smtClean="0">
              <a:latin typeface="+mj-lt"/>
              <a:ea typeface="Arial Unicode MS" pitchFamily="34" charset="-128"/>
              <a:cs typeface="Arial Unicode MS" pitchFamily="34" charset="-128"/>
            </a:endParaRPr>
          </a:p>
          <a:p>
            <a:pPr algn="ctr"/>
            <a:r>
              <a:rPr lang="en-GB" altLang="zh-CN" sz="4000" dirty="0">
                <a:latin typeface="+mj-lt"/>
                <a:ea typeface="Arial Unicode MS" pitchFamily="34" charset="-128"/>
                <a:cs typeface="Arial Unicode MS" pitchFamily="34" charset="-128"/>
              </a:rPr>
              <a:t/>
            </a:r>
            <a:br>
              <a:rPr lang="en-GB" altLang="zh-CN" sz="4000" dirty="0">
                <a:latin typeface="+mj-lt"/>
                <a:ea typeface="Arial Unicode MS" pitchFamily="34" charset="-128"/>
                <a:cs typeface="Arial Unicode MS" pitchFamily="34" charset="-128"/>
              </a:rPr>
            </a:br>
            <a:r>
              <a:rPr lang="en-GB" altLang="zh-CN" sz="4000" dirty="0">
                <a:latin typeface="+mj-lt"/>
                <a:ea typeface="Arial Unicode MS" pitchFamily="34" charset="-128"/>
                <a:cs typeface="Arial Unicode MS" pitchFamily="34" charset="-128"/>
              </a:rPr>
              <a:t>no cranial nerve damage…</a:t>
            </a:r>
            <a:endParaRPr lang="en-GB" sz="4000" dirty="0">
              <a:latin typeface="+mj-lt"/>
            </a:endParaRPr>
          </a:p>
        </p:txBody>
      </p:sp>
    </p:spTree>
    <p:extLst>
      <p:ext uri="{BB962C8B-B14F-4D97-AF65-F5344CB8AC3E}">
        <p14:creationId xmlns:p14="http://schemas.microsoft.com/office/powerpoint/2010/main" val="3382874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0" y="758963"/>
            <a:ext cx="8745794" cy="4708981"/>
          </a:xfrm>
          <a:prstGeom prst="rect">
            <a:avLst/>
          </a:prstGeom>
        </p:spPr>
        <p:txBody>
          <a:bodyPr wrap="square">
            <a:spAutoFit/>
          </a:bodyPr>
          <a:lstStyle/>
          <a:p>
            <a:pPr algn="ctr"/>
            <a:r>
              <a:rPr lang="en-GB" sz="3200" dirty="0">
                <a:latin typeface="+mn-lt"/>
              </a:rPr>
              <a:t>In asymptomatic carotid stenosis,</a:t>
            </a:r>
          </a:p>
          <a:p>
            <a:pPr algn="ctr"/>
            <a:r>
              <a:rPr lang="en-GB" sz="3200" dirty="0">
                <a:latin typeface="+mn-lt"/>
              </a:rPr>
              <a:t>hazard from stenting is also ~3%*</a:t>
            </a:r>
          </a:p>
          <a:p>
            <a:pPr algn="ctr"/>
            <a:endParaRPr lang="en-GB" sz="3200" dirty="0" smtClean="0">
              <a:latin typeface="+mn-lt"/>
            </a:endParaRPr>
          </a:p>
          <a:p>
            <a:pPr algn="ctr"/>
            <a:endParaRPr lang="en-GB" sz="3200" dirty="0">
              <a:latin typeface="+mn-lt"/>
            </a:endParaRPr>
          </a:p>
          <a:p>
            <a:pPr algn="ctr"/>
            <a:r>
              <a:rPr lang="en-GB" sz="3200" dirty="0">
                <a:latin typeface="+mn-lt"/>
              </a:rPr>
              <a:t>Hazards of CEA and stenting may be similar, </a:t>
            </a:r>
          </a:p>
          <a:p>
            <a:pPr algn="ctr"/>
            <a:r>
              <a:rPr lang="en-GB" sz="3200" dirty="0">
                <a:latin typeface="+mn-lt"/>
              </a:rPr>
              <a:t>but long-term benefits are not yet known</a:t>
            </a:r>
          </a:p>
          <a:p>
            <a:pPr algn="ctr"/>
            <a:r>
              <a:rPr lang="en-GB" dirty="0">
                <a:latin typeface="+mn-lt"/>
              </a:rPr>
              <a:t> </a:t>
            </a:r>
          </a:p>
          <a:p>
            <a:pPr algn="ctr"/>
            <a:endParaRPr lang="en-GB" dirty="0" smtClean="0">
              <a:latin typeface="+mn-lt"/>
            </a:endParaRPr>
          </a:p>
          <a:p>
            <a:pPr algn="ctr"/>
            <a:endParaRPr lang="en-GB" dirty="0">
              <a:latin typeface="+mn-lt"/>
            </a:endParaRPr>
          </a:p>
          <a:p>
            <a:pPr algn="ctr"/>
            <a:endParaRPr lang="en-GB" dirty="0" smtClean="0">
              <a:latin typeface="+mn-lt"/>
            </a:endParaRPr>
          </a:p>
          <a:p>
            <a:pPr algn="ctr"/>
            <a:endParaRPr lang="en-GB" dirty="0">
              <a:latin typeface="+mn-lt"/>
            </a:endParaRPr>
          </a:p>
          <a:p>
            <a:pPr algn="ctr"/>
            <a:r>
              <a:rPr lang="en-GB" dirty="0">
                <a:latin typeface="+mn-lt"/>
              </a:rPr>
              <a:t>*4832 US patients. </a:t>
            </a:r>
            <a:r>
              <a:rPr lang="en-GB" dirty="0" err="1">
                <a:latin typeface="+mn-lt"/>
              </a:rPr>
              <a:t>Circ</a:t>
            </a:r>
            <a:r>
              <a:rPr lang="en-GB" dirty="0">
                <a:latin typeface="+mn-lt"/>
              </a:rPr>
              <a:t> </a:t>
            </a:r>
            <a:r>
              <a:rPr lang="en-GB" dirty="0" err="1">
                <a:latin typeface="+mn-lt"/>
              </a:rPr>
              <a:t>Cardiovasc</a:t>
            </a:r>
            <a:r>
              <a:rPr lang="en-GB" dirty="0">
                <a:latin typeface="+mn-lt"/>
              </a:rPr>
              <a:t> </a:t>
            </a:r>
            <a:r>
              <a:rPr lang="en-GB" dirty="0" err="1">
                <a:latin typeface="+mn-lt"/>
              </a:rPr>
              <a:t>Intervent</a:t>
            </a:r>
            <a:r>
              <a:rPr lang="en-GB" dirty="0">
                <a:latin typeface="+mn-lt"/>
              </a:rPr>
              <a:t> 2009;  2: 159</a:t>
            </a:r>
          </a:p>
        </p:txBody>
      </p:sp>
    </p:spTree>
    <p:extLst>
      <p:ext uri="{BB962C8B-B14F-4D97-AF65-F5344CB8AC3E}">
        <p14:creationId xmlns:p14="http://schemas.microsoft.com/office/powerpoint/2010/main" val="2032764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36" name="Group 24"/>
          <p:cNvGraphicFramePr>
            <a:graphicFrameLocks noGrp="1"/>
          </p:cNvGraphicFramePr>
          <p:nvPr>
            <p:ph idx="4294967295"/>
          </p:nvPr>
        </p:nvGraphicFramePr>
        <p:xfrm>
          <a:off x="1466850" y="1638300"/>
          <a:ext cx="6165850" cy="3330575"/>
        </p:xfrm>
        <a:graphic>
          <a:graphicData uri="http://schemas.openxmlformats.org/drawingml/2006/table">
            <a:tbl>
              <a:tblPr/>
              <a:tblGrid>
                <a:gridCol w="1676400"/>
                <a:gridCol w="2546350"/>
                <a:gridCol w="1943100"/>
              </a:tblGrid>
              <a:tr h="1463675">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endParaRPr kumimoji="0" lang="en-US" sz="2600" b="1" i="0" u="none" strike="noStrike" cap="none" normalizeH="0" baseline="0" dirty="0" smtClean="0">
                        <a:ln>
                          <a:noFill/>
                        </a:ln>
                        <a:solidFill>
                          <a:schemeClr val="tx1"/>
                        </a:solidFill>
                        <a:effectLst/>
                        <a:latin typeface="Arial" charset="0"/>
                        <a:ea typeface="ヒラギノ角ゴ Pro W3"/>
                        <a:cs typeface="ヒラギノ角ゴ Pro W3"/>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GB" sz="2600" b="1" i="0" u="none" strike="noStrike" cap="none" normalizeH="0" baseline="0" smtClean="0">
                          <a:ln>
                            <a:noFill/>
                          </a:ln>
                          <a:solidFill>
                            <a:schemeClr val="tx1"/>
                          </a:solidFill>
                          <a:effectLst/>
                          <a:latin typeface="Arial" charset="0"/>
                          <a:ea typeface="ヒラギノ角ゴ Pro W3"/>
                          <a:cs typeface="ヒラギノ角ゴ Pro W3"/>
                        </a:rPr>
                        <a:t>Asymptomatic </a:t>
                      </a:r>
                    </a:p>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GB" sz="2600" b="1" i="0" u="none" strike="noStrike" cap="none" normalizeH="0" baseline="0" smtClean="0">
                          <a:ln>
                            <a:noFill/>
                          </a:ln>
                          <a:solidFill>
                            <a:schemeClr val="tx1"/>
                          </a:solidFill>
                          <a:effectLst/>
                          <a:latin typeface="Arial" charset="0"/>
                          <a:ea typeface="ヒラギノ角ゴ Pro W3"/>
                          <a:cs typeface="ヒラギノ角ゴ Pro W3"/>
                        </a:rPr>
                        <a:t>(%)</a:t>
                      </a:r>
                      <a:endParaRPr kumimoji="0" lang="en-US" sz="2600" b="1" i="0" u="none" strike="noStrike" cap="none" normalizeH="0" baseline="0" smtClean="0">
                        <a:ln>
                          <a:noFill/>
                        </a:ln>
                        <a:solidFill>
                          <a:schemeClr val="tx1"/>
                        </a:solidFill>
                        <a:effectLst/>
                        <a:latin typeface="Arial" charset="0"/>
                        <a:ea typeface="ヒラギノ角ゴ Pro W3"/>
                        <a:cs typeface="ヒラギノ角ゴ Pro W3"/>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GB" sz="2600" b="1" i="0" u="none" strike="noStrike" cap="none" normalizeH="0" baseline="0" smtClean="0">
                          <a:ln>
                            <a:noFill/>
                          </a:ln>
                          <a:solidFill>
                            <a:schemeClr val="tx1"/>
                          </a:solidFill>
                          <a:effectLst/>
                          <a:latin typeface="Arial" charset="0"/>
                          <a:ea typeface="ヒラギノ角ゴ Pro W3"/>
                          <a:cs typeface="ヒラギノ角ゴ Pro W3"/>
                        </a:rPr>
                        <a:t>Proportion Stented (%)</a:t>
                      </a:r>
                      <a:endParaRPr kumimoji="0" lang="en-US" sz="2600" b="1" i="0" u="none" strike="noStrike" cap="none" normalizeH="0" baseline="0" smtClean="0">
                        <a:ln>
                          <a:noFill/>
                        </a:ln>
                        <a:solidFill>
                          <a:schemeClr val="tx1"/>
                        </a:solidFill>
                        <a:effectLst/>
                        <a:latin typeface="Arial" charset="0"/>
                        <a:ea typeface="ヒラギノ角ゴ Pro W3"/>
                        <a:cs typeface="ヒラギノ角ゴ Pro W3"/>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GB" sz="2600" b="1" i="0" u="none" strike="noStrike" cap="none" normalizeH="0" baseline="0" smtClean="0">
                          <a:ln>
                            <a:noFill/>
                          </a:ln>
                          <a:solidFill>
                            <a:schemeClr val="tx1"/>
                          </a:solidFill>
                          <a:effectLst/>
                          <a:latin typeface="Arial" charset="0"/>
                          <a:ea typeface="ヒラギノ角ゴ Pro W3"/>
                          <a:cs typeface="ヒラギノ角ゴ Pro W3"/>
                        </a:rPr>
                        <a:t>US</a:t>
                      </a:r>
                      <a:endParaRPr kumimoji="0" lang="en-US" sz="2600" b="1" i="0" u="none" strike="noStrike" cap="none" normalizeH="0" baseline="0" smtClean="0">
                        <a:ln>
                          <a:noFill/>
                        </a:ln>
                        <a:solidFill>
                          <a:schemeClr val="tx1"/>
                        </a:solidFill>
                        <a:effectLst/>
                        <a:latin typeface="Arial" charset="0"/>
                        <a:ea typeface="ヒラギノ角ゴ Pro W3"/>
                        <a:cs typeface="ヒラギノ角ゴ Pro W3"/>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GB" sz="2600" b="1" i="0" u="none" strike="noStrike" cap="none" normalizeH="0" baseline="0" smtClean="0">
                          <a:ln>
                            <a:noFill/>
                          </a:ln>
                          <a:solidFill>
                            <a:schemeClr val="tx1"/>
                          </a:solidFill>
                          <a:effectLst/>
                          <a:latin typeface="Arial" charset="0"/>
                          <a:ea typeface="ヒラギノ角ゴ Pro W3"/>
                          <a:cs typeface="ヒラギノ角ゴ Pro W3"/>
                        </a:rPr>
                        <a:t>           90</a:t>
                      </a:r>
                      <a:endParaRPr kumimoji="0" lang="en-US" sz="2600" b="1" i="0" u="none" strike="noStrike" cap="none" normalizeH="0" baseline="0" smtClean="0">
                        <a:ln>
                          <a:noFill/>
                        </a:ln>
                        <a:solidFill>
                          <a:schemeClr val="tx1"/>
                        </a:solidFill>
                        <a:effectLst/>
                        <a:latin typeface="Arial" charset="0"/>
                        <a:ea typeface="ヒラギノ角ゴ Pro W3"/>
                        <a:cs typeface="ヒラギノ角ゴ Pro W3"/>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GB" sz="2600" b="1" i="0" u="none" strike="noStrike" cap="none" normalizeH="0" baseline="0" dirty="0" smtClean="0">
                          <a:ln>
                            <a:noFill/>
                          </a:ln>
                          <a:solidFill>
                            <a:schemeClr val="tx1"/>
                          </a:solidFill>
                          <a:effectLst/>
                          <a:latin typeface="Arial" charset="0"/>
                          <a:ea typeface="ヒラギノ角ゴ Pro W3"/>
                          <a:cs typeface="ヒラギノ角ゴ Pro W3"/>
                        </a:rPr>
                        <a:t>40</a:t>
                      </a:r>
                      <a:endParaRPr kumimoji="0" lang="en-US" sz="2600" b="1" i="0" u="none" strike="noStrike" cap="none" normalizeH="0" baseline="0" dirty="0" smtClean="0">
                        <a:ln>
                          <a:noFill/>
                        </a:ln>
                        <a:solidFill>
                          <a:schemeClr val="tx1"/>
                        </a:solidFill>
                        <a:effectLst/>
                        <a:latin typeface="Arial" charset="0"/>
                        <a:ea typeface="ヒラギノ角ゴ Pro W3"/>
                        <a:cs typeface="ヒラギノ角ゴ Pro W3"/>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GB" sz="2600" b="1" i="0" u="none" strike="noStrike" cap="none" normalizeH="0" baseline="0" smtClean="0">
                          <a:ln>
                            <a:noFill/>
                          </a:ln>
                          <a:solidFill>
                            <a:schemeClr val="tx1"/>
                          </a:solidFill>
                          <a:effectLst/>
                          <a:latin typeface="Arial" charset="0"/>
                          <a:ea typeface="ヒラギノ角ゴ Pro W3"/>
                          <a:cs typeface="ヒラギノ角ゴ Pro W3"/>
                        </a:rPr>
                        <a:t>Europe</a:t>
                      </a:r>
                    </a:p>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GB" sz="2600" b="1" i="0" u="none" strike="noStrike" cap="none" normalizeH="0" baseline="0" smtClean="0">
                          <a:ln>
                            <a:noFill/>
                          </a:ln>
                          <a:solidFill>
                            <a:schemeClr val="tx1"/>
                          </a:solidFill>
                          <a:effectLst/>
                          <a:latin typeface="Arial" charset="0"/>
                          <a:ea typeface="ヒラギノ角ゴ Pro W3"/>
                          <a:cs typeface="ヒラギノ角ゴ Pro W3"/>
                        </a:rPr>
                        <a:t>UK</a:t>
                      </a:r>
                      <a:endParaRPr kumimoji="0" lang="en-US" sz="2600" b="1" i="0" u="none" strike="noStrike" cap="none" normalizeH="0" baseline="0" smtClean="0">
                        <a:ln>
                          <a:noFill/>
                        </a:ln>
                        <a:solidFill>
                          <a:schemeClr val="tx1"/>
                        </a:solidFill>
                        <a:effectLst/>
                        <a:latin typeface="Arial" charset="0"/>
                        <a:ea typeface="ヒラギノ角ゴ Pro W3"/>
                        <a:cs typeface="ヒラギノ角ゴ Pro W3"/>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GB" sz="2600" b="1" i="0" u="none" strike="noStrike" cap="none" normalizeH="0" baseline="0" smtClean="0">
                          <a:ln>
                            <a:noFill/>
                          </a:ln>
                          <a:solidFill>
                            <a:schemeClr val="tx1"/>
                          </a:solidFill>
                          <a:effectLst/>
                          <a:latin typeface="Arial" charset="0"/>
                          <a:ea typeface="ヒラギノ角ゴ Pro W3"/>
                          <a:cs typeface="ヒラギノ角ゴ Pro W3"/>
                        </a:rPr>
                        <a:t>60</a:t>
                      </a:r>
                    </a:p>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GB" sz="2600" b="1" i="0" u="none" strike="noStrike" cap="none" normalizeH="0" baseline="0" smtClean="0">
                          <a:ln>
                            <a:noFill/>
                          </a:ln>
                          <a:solidFill>
                            <a:schemeClr val="tx1"/>
                          </a:solidFill>
                          <a:effectLst/>
                          <a:latin typeface="Arial" charset="0"/>
                          <a:ea typeface="ヒラギノ角ゴ Pro W3"/>
                          <a:cs typeface="ヒラギノ角ゴ Pro W3"/>
                        </a:rPr>
                        <a:t>20</a:t>
                      </a:r>
                      <a:endParaRPr kumimoji="0" lang="en-US" sz="2600" b="1" i="0" u="none" strike="noStrike" cap="none" normalizeH="0" baseline="0" smtClean="0">
                        <a:ln>
                          <a:noFill/>
                        </a:ln>
                        <a:solidFill>
                          <a:schemeClr val="tx1"/>
                        </a:solidFill>
                        <a:effectLst/>
                        <a:latin typeface="Arial" charset="0"/>
                        <a:ea typeface="ヒラギノ角ゴ Pro W3"/>
                        <a:cs typeface="ヒラギノ角ゴ Pro W3"/>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GB" sz="2600" b="1" i="0" u="none" strike="noStrike" cap="none" normalizeH="0" baseline="0" smtClean="0">
                          <a:ln>
                            <a:noFill/>
                          </a:ln>
                          <a:solidFill>
                            <a:schemeClr val="tx1"/>
                          </a:solidFill>
                          <a:effectLst/>
                          <a:latin typeface="Arial" charset="0"/>
                          <a:ea typeface="ヒラギノ角ゴ Pro W3"/>
                          <a:cs typeface="ヒラギノ角ゴ Pro W3"/>
                        </a:rPr>
                        <a:t>40</a:t>
                      </a:r>
                    </a:p>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GB" sz="2600" b="1" i="0" u="none" strike="noStrike" cap="none" normalizeH="0" baseline="0" smtClean="0">
                          <a:ln>
                            <a:noFill/>
                          </a:ln>
                          <a:solidFill>
                            <a:schemeClr val="tx1"/>
                          </a:solidFill>
                          <a:effectLst/>
                          <a:latin typeface="Arial" charset="0"/>
                          <a:ea typeface="ヒラギノ角ゴ Pro W3"/>
                          <a:cs typeface="ヒラギノ角ゴ Pro W3"/>
                        </a:rPr>
                        <a:t>10</a:t>
                      </a:r>
                      <a:endParaRPr kumimoji="0" lang="en-US" sz="2600" b="1" i="0" u="none" strike="noStrike" cap="none" normalizeH="0" baseline="0" smtClean="0">
                        <a:ln>
                          <a:noFill/>
                        </a:ln>
                        <a:solidFill>
                          <a:schemeClr val="tx1"/>
                        </a:solidFill>
                        <a:effectLst/>
                        <a:latin typeface="Arial" charset="0"/>
                        <a:ea typeface="ヒラギノ角ゴ Pro W3"/>
                        <a:cs typeface="ヒラギノ角ゴ Pro W3"/>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499" name="Text Box 32"/>
          <p:cNvSpPr txBox="1">
            <a:spLocks noChangeArrowheads="1"/>
          </p:cNvSpPr>
          <p:nvPr/>
        </p:nvSpPr>
        <p:spPr bwMode="auto">
          <a:xfrm>
            <a:off x="0" y="0"/>
            <a:ext cx="9144000" cy="1066800"/>
          </a:xfrm>
          <a:prstGeom prst="rect">
            <a:avLst/>
          </a:prstGeom>
          <a:noFill/>
          <a:ln w="9525">
            <a:noFill/>
            <a:miter lim="800000"/>
            <a:headEnd/>
            <a:tailEnd/>
          </a:ln>
        </p:spPr>
        <p:txBody>
          <a:bodyPr>
            <a:spAutoFit/>
          </a:bodyPr>
          <a:lstStyle/>
          <a:p>
            <a:pPr algn="ctr"/>
            <a:r>
              <a:rPr lang="en-GB" sz="3200" dirty="0">
                <a:latin typeface="Calibri" pitchFamily="34" charset="0"/>
              </a:rPr>
              <a:t>&gt;250,000 Carotid Interventions Worldwide                              but Wide Variation in Practice</a:t>
            </a:r>
            <a:endParaRPr lang="en-US" sz="3200" dirty="0">
              <a:latin typeface="Calibri" pitchFamily="34" charset="0"/>
            </a:endParaRPr>
          </a:p>
        </p:txBody>
      </p:sp>
      <p:sp>
        <p:nvSpPr>
          <p:cNvPr id="20500" name="Text Box 36"/>
          <p:cNvSpPr txBox="1">
            <a:spLocks noChangeArrowheads="1"/>
          </p:cNvSpPr>
          <p:nvPr/>
        </p:nvSpPr>
        <p:spPr bwMode="auto">
          <a:xfrm>
            <a:off x="2190675" y="5229225"/>
            <a:ext cx="4762650" cy="1077218"/>
          </a:xfrm>
          <a:prstGeom prst="rect">
            <a:avLst/>
          </a:prstGeom>
          <a:noFill/>
          <a:ln w="9525">
            <a:noFill/>
            <a:miter lim="800000"/>
            <a:headEnd/>
            <a:tailEnd/>
          </a:ln>
        </p:spPr>
        <p:txBody>
          <a:bodyPr wrap="none">
            <a:spAutoFit/>
          </a:bodyPr>
          <a:lstStyle/>
          <a:p>
            <a:pPr algn="ctr"/>
            <a:r>
              <a:rPr lang="en-GB" sz="3200" b="1" dirty="0" smtClean="0">
                <a:solidFill>
                  <a:srgbClr val="FF0000"/>
                </a:solidFill>
                <a:latin typeface="Calibri" pitchFamily="34" charset="0"/>
              </a:rPr>
              <a:t>Means </a:t>
            </a:r>
            <a:r>
              <a:rPr lang="en-GB" sz="3200" b="1" dirty="0">
                <a:solidFill>
                  <a:srgbClr val="FF0000"/>
                </a:solidFill>
                <a:latin typeface="Calibri" pitchFamily="34" charset="0"/>
              </a:rPr>
              <a:t>much </a:t>
            </a:r>
            <a:r>
              <a:rPr lang="en-GB" sz="3200" b="1" dirty="0" smtClean="0">
                <a:solidFill>
                  <a:srgbClr val="FF0000"/>
                </a:solidFill>
                <a:latin typeface="Calibri" pitchFamily="34" charset="0"/>
              </a:rPr>
              <a:t>uncertainty</a:t>
            </a:r>
            <a:endParaRPr lang="en-GB" sz="3200" b="1" dirty="0">
              <a:solidFill>
                <a:srgbClr val="FF0000"/>
              </a:solidFill>
              <a:latin typeface="Calibri" pitchFamily="34" charset="0"/>
            </a:endParaRPr>
          </a:p>
          <a:p>
            <a:pPr algn="ctr"/>
            <a:r>
              <a:rPr lang="en-GB" sz="3200" b="1" dirty="0">
                <a:solidFill>
                  <a:srgbClr val="FF0000"/>
                </a:solidFill>
                <a:latin typeface="Calibri" pitchFamily="34" charset="0"/>
              </a:rPr>
              <a:t>about choosing CEA or CAS</a:t>
            </a:r>
            <a:endParaRPr lang="en-US" sz="3200" b="1" dirty="0">
              <a:solidFill>
                <a:srgbClr val="FF0000"/>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 y="167640"/>
            <a:ext cx="8778240" cy="5109091"/>
          </a:xfrm>
          <a:prstGeom prst="rect">
            <a:avLst/>
          </a:prstGeom>
          <a:noFill/>
        </p:spPr>
        <p:txBody>
          <a:bodyPr wrap="square" rtlCol="0">
            <a:spAutoFit/>
          </a:bodyPr>
          <a:lstStyle/>
          <a:p>
            <a:pPr algn="ctr"/>
            <a:r>
              <a:rPr lang="en-GB" sz="4000" dirty="0" smtClean="0">
                <a:latin typeface="+mj-lt"/>
              </a:rPr>
              <a:t>International Carotid Stenting Study (ICSS)</a:t>
            </a:r>
          </a:p>
          <a:p>
            <a:pPr algn="ctr"/>
            <a:endParaRPr lang="en-GB" sz="1400" dirty="0">
              <a:latin typeface="+mj-lt"/>
            </a:endParaRPr>
          </a:p>
          <a:p>
            <a:pPr algn="ctr"/>
            <a:r>
              <a:rPr lang="en-GB" sz="3200" dirty="0" smtClean="0">
                <a:latin typeface="+mj-lt"/>
              </a:rPr>
              <a:t>Long-term results from ICSS showed that disability, quality of life and restenosis rates are similar for CAS &amp; CEA. </a:t>
            </a:r>
          </a:p>
          <a:p>
            <a:pPr algn="ctr"/>
            <a:endParaRPr lang="en-GB" sz="3200" dirty="0">
              <a:latin typeface="+mj-lt"/>
            </a:endParaRPr>
          </a:p>
          <a:p>
            <a:pPr algn="ctr"/>
            <a:r>
              <a:rPr lang="en-GB" sz="3200" dirty="0" smtClean="0">
                <a:latin typeface="+mj-lt"/>
              </a:rPr>
              <a:t>Most patients in Europe having interventions have </a:t>
            </a:r>
            <a:r>
              <a:rPr lang="en-GB" sz="3200" u="sng" dirty="0" smtClean="0">
                <a:latin typeface="+mj-lt"/>
              </a:rPr>
              <a:t>not</a:t>
            </a:r>
            <a:r>
              <a:rPr lang="en-GB" sz="3200" dirty="0" smtClean="0">
                <a:latin typeface="+mj-lt"/>
              </a:rPr>
              <a:t> had recent symptoms and </a:t>
            </a:r>
            <a:r>
              <a:rPr lang="en-GB" sz="4000" b="1" dirty="0" smtClean="0">
                <a:solidFill>
                  <a:srgbClr val="FF0000"/>
                </a:solidFill>
                <a:latin typeface="+mj-lt"/>
              </a:rPr>
              <a:t>ACST-2</a:t>
            </a:r>
            <a:r>
              <a:rPr lang="en-GB" sz="3200" dirty="0" smtClean="0">
                <a:latin typeface="+mj-lt"/>
              </a:rPr>
              <a:t> is the only trial comparing CAS &amp; CEA in this group. </a:t>
            </a:r>
            <a:endParaRPr lang="en-GB" sz="3200" dirty="0">
              <a:latin typeface="+mj-lt"/>
            </a:endParaRPr>
          </a:p>
        </p:txBody>
      </p:sp>
    </p:spTree>
    <p:extLst>
      <p:ext uri="{BB962C8B-B14F-4D97-AF65-F5344CB8AC3E}">
        <p14:creationId xmlns:p14="http://schemas.microsoft.com/office/powerpoint/2010/main" val="1353403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1921</TotalTime>
  <Words>540</Words>
  <Application>Microsoft Office PowerPoint</Application>
  <PresentationFormat>On-screen Show (4:3)</PresentationFormat>
  <Paragraphs>133</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Carotid artery narrowing (stenosis) causes about 25% strokes</vt:lpstr>
      <vt:lpstr>1990s: ACST-1 </vt:lpstr>
      <vt:lpstr>Surgery reduces 10-year stroke risk  for men &amp; women under 75 years</vt:lpstr>
      <vt:lpstr>PowerPoint Presentation</vt:lpstr>
      <vt:lpstr>PowerPoint Presentation</vt:lpstr>
      <vt:lpstr>PowerPoint Presentation</vt:lpstr>
      <vt:lpstr>PowerPoint Presentation</vt:lpstr>
      <vt:lpstr>2010s: ACST-2 research question</vt:lpstr>
      <vt:lpstr>PowerPoint Presentation</vt:lpstr>
      <vt:lpstr>PowerPoint Presentation</vt:lpstr>
      <vt:lpstr>Carotid stenosis is detected by ultrasound (or by CT/MR) </vt:lpstr>
      <vt:lpstr>60-99% carotid stenosis but no recent symptoms </vt:lpstr>
      <vt:lpstr>PowerPoint Presentation</vt:lpstr>
      <vt:lpstr>PowerPoint Presentation</vt:lpstr>
      <vt:lpstr>PowerPoint Presentation</vt:lpstr>
      <vt:lpstr>PowerPoint Presentation</vt:lpstr>
    </vt:vector>
  </TitlesOfParts>
  <Company>clayesmore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Asymptomatic Carotid Interventions Trials - what's happening?</dc:title>
  <dc:creator>christopher booth</dc:creator>
  <cp:lastModifiedBy>lteixeira</cp:lastModifiedBy>
  <cp:revision>150</cp:revision>
  <cp:lastPrinted>2013-08-09T10:12:53Z</cp:lastPrinted>
  <dcterms:created xsi:type="dcterms:W3CDTF">2013-02-25T22:08:43Z</dcterms:created>
  <dcterms:modified xsi:type="dcterms:W3CDTF">2014-07-31T12:51:41Z</dcterms:modified>
</cp:coreProperties>
</file>