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04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Users:robertbooth:Downloads:Cumulative_Recruitment_in_ACST-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88735370342899E-2"/>
          <c:y val="8.6983517060367402E-2"/>
          <c:w val="0.90135046798395502"/>
          <c:h val="0.73767394575843803"/>
        </c:manualLayout>
      </c:layout>
      <c:lineChart>
        <c:grouping val="standard"/>
        <c:varyColors val="0"/>
        <c:ser>
          <c:idx val="0"/>
          <c:order val="0"/>
          <c:tx>
            <c:strRef>
              <c:f>'[ACST2%20Recruitment%20Rates.xlsx]Cumulative'!$B$1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strRef>
              <c:f>'[ACST2%20Recruitment%20Rates.xlsx]Cumulative'!$A$3:$A$84</c:f>
              <c:strCache>
                <c:ptCount val="82"/>
                <c:pt idx="0">
                  <c:v>_x0003_Mar</c:v>
                </c:pt>
                <c:pt idx="1">
                  <c:v>_x0003_Apr</c:v>
                </c:pt>
                <c:pt idx="2">
                  <c:v>_x0004_May </c:v>
                </c:pt>
                <c:pt idx="3">
                  <c:v>_x0004_Jun </c:v>
                </c:pt>
                <c:pt idx="4">
                  <c:v>_x0003_Jul</c:v>
                </c:pt>
                <c:pt idx="5">
                  <c:v>_x0008_2008 Aug</c:v>
                </c:pt>
                <c:pt idx="6">
                  <c:v>_x0003_Sep</c:v>
                </c:pt>
                <c:pt idx="7">
                  <c:v>_x0003_Oct</c:v>
                </c:pt>
                <c:pt idx="8">
                  <c:v>_x0003_Nov</c:v>
                </c:pt>
                <c:pt idx="9">
                  <c:v>_x0003_Dec</c:v>
                </c:pt>
                <c:pt idx="10">
                  <c:v>_x0008_2009 Jan</c:v>
                </c:pt>
                <c:pt idx="11">
                  <c:v>_x0003_Feb</c:v>
                </c:pt>
                <c:pt idx="12">
                  <c:v>_x0003_Mar</c:v>
                </c:pt>
                <c:pt idx="13">
                  <c:v>_x0003_Apr</c:v>
                </c:pt>
                <c:pt idx="14">
                  <c:v>_x0003_May</c:v>
                </c:pt>
                <c:pt idx="15">
                  <c:v>_x0003_Jun</c:v>
                </c:pt>
                <c:pt idx="16">
                  <c:v>_x0003_Jul</c:v>
                </c:pt>
                <c:pt idx="17">
                  <c:v>_x0008_2009 Aug</c:v>
                </c:pt>
                <c:pt idx="18">
                  <c:v>_x0003_Sep</c:v>
                </c:pt>
                <c:pt idx="19">
                  <c:v>_x0003_Oct</c:v>
                </c:pt>
                <c:pt idx="20">
                  <c:v>_x0003_Nov</c:v>
                </c:pt>
                <c:pt idx="21">
                  <c:v>_x0003_Dec</c:v>
                </c:pt>
                <c:pt idx="22">
                  <c:v>_x0008_2010 Jan</c:v>
                </c:pt>
                <c:pt idx="23">
                  <c:v>_x0003_Feb</c:v>
                </c:pt>
                <c:pt idx="24">
                  <c:v>_x0003_Mar</c:v>
                </c:pt>
                <c:pt idx="25">
                  <c:v>_x0003_Apr</c:v>
                </c:pt>
                <c:pt idx="26">
                  <c:v>_x0003_May</c:v>
                </c:pt>
                <c:pt idx="27">
                  <c:v>_x0003_Jun</c:v>
                </c:pt>
                <c:pt idx="28">
                  <c:v>_x0003_Jul</c:v>
                </c:pt>
                <c:pt idx="29">
                  <c:v>_x0008_2010 Aug</c:v>
                </c:pt>
                <c:pt idx="30">
                  <c:v>_x0003_Sep</c:v>
                </c:pt>
                <c:pt idx="31">
                  <c:v>_x0003_Oct</c:v>
                </c:pt>
                <c:pt idx="32">
                  <c:v>_x0003_Nov</c:v>
                </c:pt>
                <c:pt idx="33">
                  <c:v>_x0003_Dec</c:v>
                </c:pt>
                <c:pt idx="34">
                  <c:v>_x0008_2011 Jan</c:v>
                </c:pt>
                <c:pt idx="35">
                  <c:v>_x0003_Feb</c:v>
                </c:pt>
                <c:pt idx="36">
                  <c:v>_x0003_Mar</c:v>
                </c:pt>
                <c:pt idx="37">
                  <c:v>_x0003_Apr</c:v>
                </c:pt>
                <c:pt idx="38">
                  <c:v>_x0003_May</c:v>
                </c:pt>
                <c:pt idx="39">
                  <c:v>_x0003_Jun</c:v>
                </c:pt>
                <c:pt idx="40">
                  <c:v>_x0003_Jul</c:v>
                </c:pt>
                <c:pt idx="41">
                  <c:v>_x0008_2011 Aug</c:v>
                </c:pt>
                <c:pt idx="42">
                  <c:v>_x0004_Sept</c:v>
                </c:pt>
                <c:pt idx="43">
                  <c:v>_x0003_Oct</c:v>
                </c:pt>
                <c:pt idx="44">
                  <c:v>_x0003_Nov</c:v>
                </c:pt>
                <c:pt idx="45">
                  <c:v>_x0003_Dec</c:v>
                </c:pt>
                <c:pt idx="46">
                  <c:v>_x0008_2012 Jan</c:v>
                </c:pt>
                <c:pt idx="47">
                  <c:v>_x0003_Feb</c:v>
                </c:pt>
                <c:pt idx="48">
                  <c:v>_x0003_Mar</c:v>
                </c:pt>
                <c:pt idx="49">
                  <c:v>_x0003_Apr</c:v>
                </c:pt>
                <c:pt idx="50">
                  <c:v>_x0003_May</c:v>
                </c:pt>
                <c:pt idx="51">
                  <c:v>_x0003_Jun</c:v>
                </c:pt>
                <c:pt idx="52">
                  <c:v>_x0003_Jul</c:v>
                </c:pt>
                <c:pt idx="53">
                  <c:v>_x0008_2012 Aug</c:v>
                </c:pt>
                <c:pt idx="54">
                  <c:v>_x0003_Sep</c:v>
                </c:pt>
                <c:pt idx="55">
                  <c:v>_x0003_Oct</c:v>
                </c:pt>
                <c:pt idx="56">
                  <c:v>_x0003_Nov</c:v>
                </c:pt>
                <c:pt idx="57">
                  <c:v>_x0003_Dec</c:v>
                </c:pt>
                <c:pt idx="58">
                  <c:v>_x0008_2013 Jan</c:v>
                </c:pt>
                <c:pt idx="59">
                  <c:v>_x0003_Feb</c:v>
                </c:pt>
                <c:pt idx="60">
                  <c:v>_x0003_Mar</c:v>
                </c:pt>
                <c:pt idx="61">
                  <c:v>_x0003_Apr</c:v>
                </c:pt>
                <c:pt idx="62">
                  <c:v>_x0003_May</c:v>
                </c:pt>
                <c:pt idx="63">
                  <c:v>_x0003_Jun</c:v>
                </c:pt>
                <c:pt idx="64">
                  <c:v>_x0004_Jul </c:v>
                </c:pt>
                <c:pt idx="65">
                  <c:v>_x0008_2013 Aug</c:v>
                </c:pt>
                <c:pt idx="66">
                  <c:v>_x0003_Sep</c:v>
                </c:pt>
                <c:pt idx="67">
                  <c:v>_x0003_Oct</c:v>
                </c:pt>
                <c:pt idx="68">
                  <c:v>_x0003_Nov</c:v>
                </c:pt>
                <c:pt idx="69">
                  <c:v>_x0003_Dec</c:v>
                </c:pt>
                <c:pt idx="70">
                  <c:v>_x0008_2014 Jan</c:v>
                </c:pt>
                <c:pt idx="71">
                  <c:v>_x0003_Feb</c:v>
                </c:pt>
                <c:pt idx="72">
                  <c:v>_x0003_Mar</c:v>
                </c:pt>
                <c:pt idx="73">
                  <c:v>_x0003_Apr</c:v>
                </c:pt>
                <c:pt idx="74">
                  <c:v>_x0003_May</c:v>
                </c:pt>
                <c:pt idx="75">
                  <c:v>_x0003_Jun</c:v>
                </c:pt>
                <c:pt idx="76">
                  <c:v>_x0003_Jul</c:v>
                </c:pt>
                <c:pt idx="77">
                  <c:v>_x0008_2014 Aug</c:v>
                </c:pt>
                <c:pt idx="78">
                  <c:v>_x0004_Sept</c:v>
                </c:pt>
                <c:pt idx="79">
                  <c:v>_x0003_Oct</c:v>
                </c:pt>
                <c:pt idx="80">
                  <c:v>_x0003_Nov</c:v>
                </c:pt>
                <c:pt idx="81">
                  <c:v>_x0003_Dec</c:v>
                </c:pt>
              </c:strCache>
            </c:strRef>
          </c:cat>
          <c:val>
            <c:numRef>
              <c:f>'[ACST2%20Recruitment%20Rates.xlsx]Cumulative'!$B$3:$B$80</c:f>
              <c:numCache>
                <c:formatCode>General</c:formatCode>
                <c:ptCount val="78"/>
                <c:pt idx="0">
                  <c:v>13</c:v>
                </c:pt>
                <c:pt idx="1">
                  <c:v>17</c:v>
                </c:pt>
                <c:pt idx="2">
                  <c:v>24</c:v>
                </c:pt>
                <c:pt idx="3">
                  <c:v>25</c:v>
                </c:pt>
                <c:pt idx="4">
                  <c:v>30</c:v>
                </c:pt>
                <c:pt idx="5">
                  <c:v>33</c:v>
                </c:pt>
                <c:pt idx="6">
                  <c:v>40</c:v>
                </c:pt>
                <c:pt idx="7">
                  <c:v>46</c:v>
                </c:pt>
                <c:pt idx="8">
                  <c:v>53</c:v>
                </c:pt>
                <c:pt idx="9">
                  <c:v>61</c:v>
                </c:pt>
                <c:pt idx="10">
                  <c:v>69</c:v>
                </c:pt>
                <c:pt idx="11">
                  <c:v>83</c:v>
                </c:pt>
                <c:pt idx="12">
                  <c:v>101</c:v>
                </c:pt>
                <c:pt idx="13">
                  <c:v>110</c:v>
                </c:pt>
                <c:pt idx="14">
                  <c:v>120</c:v>
                </c:pt>
                <c:pt idx="15">
                  <c:v>131</c:v>
                </c:pt>
                <c:pt idx="16">
                  <c:v>140</c:v>
                </c:pt>
                <c:pt idx="17">
                  <c:v>155</c:v>
                </c:pt>
                <c:pt idx="18">
                  <c:v>161</c:v>
                </c:pt>
                <c:pt idx="19">
                  <c:v>174</c:v>
                </c:pt>
                <c:pt idx="20">
                  <c:v>185</c:v>
                </c:pt>
                <c:pt idx="21">
                  <c:v>192</c:v>
                </c:pt>
                <c:pt idx="22">
                  <c:v>215</c:v>
                </c:pt>
                <c:pt idx="23">
                  <c:v>240</c:v>
                </c:pt>
                <c:pt idx="24">
                  <c:v>276</c:v>
                </c:pt>
                <c:pt idx="25">
                  <c:v>310</c:v>
                </c:pt>
                <c:pt idx="26">
                  <c:v>333</c:v>
                </c:pt>
                <c:pt idx="27">
                  <c:v>359</c:v>
                </c:pt>
                <c:pt idx="28">
                  <c:v>388</c:v>
                </c:pt>
                <c:pt idx="29">
                  <c:v>406</c:v>
                </c:pt>
                <c:pt idx="30">
                  <c:v>423</c:v>
                </c:pt>
                <c:pt idx="31">
                  <c:v>450</c:v>
                </c:pt>
                <c:pt idx="32">
                  <c:v>468</c:v>
                </c:pt>
                <c:pt idx="33">
                  <c:v>480</c:v>
                </c:pt>
                <c:pt idx="34">
                  <c:v>504</c:v>
                </c:pt>
                <c:pt idx="35">
                  <c:v>533</c:v>
                </c:pt>
                <c:pt idx="36">
                  <c:v>553</c:v>
                </c:pt>
                <c:pt idx="37">
                  <c:v>580</c:v>
                </c:pt>
                <c:pt idx="38">
                  <c:v>610</c:v>
                </c:pt>
                <c:pt idx="39">
                  <c:v>641</c:v>
                </c:pt>
                <c:pt idx="40">
                  <c:v>668</c:v>
                </c:pt>
                <c:pt idx="41">
                  <c:v>682</c:v>
                </c:pt>
                <c:pt idx="42">
                  <c:v>707</c:v>
                </c:pt>
                <c:pt idx="43">
                  <c:v>738</c:v>
                </c:pt>
                <c:pt idx="44">
                  <c:v>763</c:v>
                </c:pt>
                <c:pt idx="45">
                  <c:v>795</c:v>
                </c:pt>
                <c:pt idx="46">
                  <c:v>830</c:v>
                </c:pt>
                <c:pt idx="47">
                  <c:v>852</c:v>
                </c:pt>
                <c:pt idx="48">
                  <c:v>882</c:v>
                </c:pt>
                <c:pt idx="49">
                  <c:v>907</c:v>
                </c:pt>
                <c:pt idx="50">
                  <c:v>925</c:v>
                </c:pt>
                <c:pt idx="51">
                  <c:v>942</c:v>
                </c:pt>
                <c:pt idx="52">
                  <c:v>957</c:v>
                </c:pt>
                <c:pt idx="53">
                  <c:v>974</c:v>
                </c:pt>
                <c:pt idx="54">
                  <c:v>995</c:v>
                </c:pt>
                <c:pt idx="55">
                  <c:v>1021</c:v>
                </c:pt>
                <c:pt idx="56">
                  <c:v>1055</c:v>
                </c:pt>
                <c:pt idx="57">
                  <c:v>1076</c:v>
                </c:pt>
                <c:pt idx="58">
                  <c:v>1105</c:v>
                </c:pt>
                <c:pt idx="59">
                  <c:v>1140</c:v>
                </c:pt>
                <c:pt idx="60">
                  <c:v>1168</c:v>
                </c:pt>
                <c:pt idx="61">
                  <c:v>1181</c:v>
                </c:pt>
                <c:pt idx="62">
                  <c:v>1198</c:v>
                </c:pt>
                <c:pt idx="63">
                  <c:v>1221</c:v>
                </c:pt>
                <c:pt idx="64">
                  <c:v>1232</c:v>
                </c:pt>
                <c:pt idx="65">
                  <c:v>1247</c:v>
                </c:pt>
                <c:pt idx="66">
                  <c:v>1264</c:v>
                </c:pt>
                <c:pt idx="67">
                  <c:v>1286</c:v>
                </c:pt>
                <c:pt idx="68">
                  <c:v>1311</c:v>
                </c:pt>
                <c:pt idx="69">
                  <c:v>1328</c:v>
                </c:pt>
                <c:pt idx="70">
                  <c:v>1346</c:v>
                </c:pt>
                <c:pt idx="71">
                  <c:v>1369</c:v>
                </c:pt>
                <c:pt idx="72">
                  <c:v>1412</c:v>
                </c:pt>
                <c:pt idx="73">
                  <c:v>1447</c:v>
                </c:pt>
                <c:pt idx="74">
                  <c:v>1476</c:v>
                </c:pt>
                <c:pt idx="75">
                  <c:v>1501</c:v>
                </c:pt>
                <c:pt idx="76">
                  <c:v>1531</c:v>
                </c:pt>
                <c:pt idx="77">
                  <c:v>1555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37248"/>
        <c:axId val="42443136"/>
      </c:lineChart>
      <c:catAx>
        <c:axId val="424372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2443136"/>
        <c:crosses val="autoZero"/>
        <c:auto val="1"/>
        <c:lblAlgn val="ctr"/>
        <c:lblOffset val="100"/>
        <c:noMultiLvlLbl val="0"/>
      </c:catAx>
      <c:valAx>
        <c:axId val="4244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2437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0.74245</cdr:x>
      <cdr:y>0.65714</cdr:y>
    </cdr:from>
    <cdr:to>
      <cdr:x>0.84625</cdr:x>
      <cdr:y>0.83151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40391" y="344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40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CACCF-85A4-FC4C-A97C-70E760F78D96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22A2B-5FB5-2446-8ED7-EC687FEB5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0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9159A71-C80E-E74C-BCF4-8FAD4D531E4A}" type="slidenum">
              <a:rPr lang="en-GB" sz="1200">
                <a:latin typeface="Calibri" charset="0"/>
              </a:rPr>
              <a:pPr algn="r" eaLnBrk="1" hangingPunct="1"/>
              <a:t>3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zh-CN"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2253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3" tIns="44137" rIns="88273" bIns="44137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CE30A2A-2417-D746-9E97-3EB1B9CAB528}" type="slidenum">
              <a:rPr lang="zh-CN" altLang="en-GB" sz="1200">
                <a:latin typeface="Times New Roman" charset="0"/>
                <a:ea typeface="SimSun" charset="0"/>
                <a:cs typeface="SimSun" charset="0"/>
              </a:rPr>
              <a:pPr algn="r" eaLnBrk="1" hangingPunct="1"/>
              <a:t>4</a:t>
            </a:fld>
            <a:endParaRPr lang="en-GB" altLang="zh-CN" sz="1200">
              <a:latin typeface="Times New Roman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Calibri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5C1947-9B1E-424C-974B-57EBBE9E85BD}" type="slidenum">
              <a:rPr lang="en-GB" sz="1200">
                <a:solidFill>
                  <a:srgbClr val="000000"/>
                </a:solidFill>
                <a:latin typeface="Calibri" charset="0"/>
                <a:cs typeface="Arial" charset="0"/>
              </a:rPr>
              <a:pPr/>
              <a:t>22</a:t>
            </a:fld>
            <a:endParaRPr lang="en-GB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8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8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1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1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3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5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7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7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9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E511-D87F-FE4B-B46A-EBF1EF7658D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787B-C1D2-9E46-A686-49C9B8B3B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1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73635"/>
            <a:ext cx="7772400" cy="1470025"/>
          </a:xfrm>
        </p:spPr>
        <p:txBody>
          <a:bodyPr/>
          <a:lstStyle/>
          <a:p>
            <a:r>
              <a:rPr lang="en-US" dirty="0" smtClean="0"/>
              <a:t>Status Update from ACST-2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627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Alison Halliday</a:t>
            </a:r>
          </a:p>
          <a:p>
            <a:r>
              <a:rPr lang="en-US" dirty="0" smtClean="0"/>
              <a:t>Professor of Vascular Surgery</a:t>
            </a:r>
          </a:p>
          <a:p>
            <a:r>
              <a:rPr lang="en-US" dirty="0" smtClean="0"/>
              <a:t>University of Oxford</a:t>
            </a:r>
          </a:p>
          <a:p>
            <a:endParaRPr lang="en-US" dirty="0" smtClean="0"/>
          </a:p>
          <a:p>
            <a:r>
              <a:rPr lang="en-US" dirty="0" smtClean="0"/>
              <a:t>LINC Tuesday 26</a:t>
            </a:r>
            <a:r>
              <a:rPr lang="en-US" baseline="30000" dirty="0" smtClean="0"/>
              <a:t>th</a:t>
            </a:r>
            <a:r>
              <a:rPr lang="en-US" dirty="0" smtClean="0"/>
              <a:t> 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8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8" y="274638"/>
            <a:ext cx="8890000" cy="114300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Since ACST-1: Falling risks from CEA and CAS</a:t>
            </a:r>
            <a:endParaRPr lang="en-US" b="1" dirty="0">
              <a:latin typeface="+mn-lt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>
              <a:latin typeface="Calibri" charset="0"/>
            </a:endParaRPr>
          </a:p>
          <a:p>
            <a:pPr marL="0" indent="0"/>
            <a:r>
              <a:rPr lang="en-US">
                <a:latin typeface="Calibri" charset="0"/>
              </a:rPr>
              <a:t>Reduced procedural risk for CEA (Statins)</a:t>
            </a:r>
          </a:p>
          <a:p>
            <a:pPr marL="0" indent="0"/>
            <a:endParaRPr lang="en-US">
              <a:latin typeface="Calibri" charset="0"/>
            </a:endParaRPr>
          </a:p>
          <a:p>
            <a:pPr marL="0" indent="0">
              <a:buFontTx/>
              <a:buNone/>
            </a:pPr>
            <a:endParaRPr lang="en-US">
              <a:latin typeface="Calibri" charset="0"/>
            </a:endParaRPr>
          </a:p>
          <a:p>
            <a:pPr marL="0" indent="0"/>
            <a:r>
              <a:rPr lang="en-US">
                <a:solidFill>
                  <a:srgbClr val="A6A6A6"/>
                </a:solidFill>
                <a:latin typeface="Calibri" charset="0"/>
              </a:rPr>
              <a:t>Reduced procedural risks for CAS…</a:t>
            </a:r>
          </a:p>
        </p:txBody>
      </p:sp>
    </p:spTree>
    <p:extLst>
      <p:ext uri="{BB962C8B-B14F-4D97-AF65-F5344CB8AC3E}">
        <p14:creationId xmlns:p14="http://schemas.microsoft.com/office/powerpoint/2010/main" val="9171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38" y="274638"/>
            <a:ext cx="8890000" cy="114300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latin typeface="+mn-lt"/>
              </a:rPr>
              <a:t>Falling risks from CEA and CAS</a:t>
            </a:r>
            <a:endParaRPr lang="en-US" b="1" dirty="0">
              <a:latin typeface="+mn-lt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>
              <a:solidFill>
                <a:srgbClr val="A6A6A6"/>
              </a:solidFill>
              <a:latin typeface="Calibri" charset="0"/>
            </a:endParaRPr>
          </a:p>
          <a:p>
            <a:pPr marL="0" indent="0"/>
            <a:r>
              <a:rPr lang="en-US">
                <a:solidFill>
                  <a:srgbClr val="A6A6A6"/>
                </a:solidFill>
                <a:latin typeface="Calibri" charset="0"/>
              </a:rPr>
              <a:t>Reduced procedural risk for CEA (Statins)</a:t>
            </a:r>
          </a:p>
          <a:p>
            <a:pPr marL="0" indent="0"/>
            <a:endParaRPr lang="en-US">
              <a:latin typeface="Calibri" charset="0"/>
            </a:endParaRPr>
          </a:p>
          <a:p>
            <a:pPr marL="0" indent="0">
              <a:buFontTx/>
              <a:buNone/>
            </a:pPr>
            <a:endParaRPr lang="en-US">
              <a:latin typeface="Calibri" charset="0"/>
            </a:endParaRPr>
          </a:p>
          <a:p>
            <a:pPr marL="0" indent="0"/>
            <a:r>
              <a:rPr lang="en-US">
                <a:latin typeface="Calibri" charset="0"/>
              </a:rPr>
              <a:t>Reduced procedural risks for CAS…</a:t>
            </a:r>
          </a:p>
        </p:txBody>
      </p:sp>
    </p:spTree>
    <p:extLst>
      <p:ext uri="{BB962C8B-B14F-4D97-AF65-F5344CB8AC3E}">
        <p14:creationId xmlns:p14="http://schemas.microsoft.com/office/powerpoint/2010/main" val="10227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007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800"/>
            <a:ext cx="268922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5" descr="004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1193800"/>
            <a:ext cx="2687637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10"/>
          <p:cNvSpPr txBox="1">
            <a:spLocks noChangeArrowheads="1"/>
          </p:cNvSpPr>
          <p:nvPr/>
        </p:nvSpPr>
        <p:spPr bwMode="auto">
          <a:xfrm>
            <a:off x="0" y="115888"/>
            <a:ext cx="9036050" cy="10779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b="1"/>
              <a:t>Techniques, devices, experience have all </a:t>
            </a:r>
          </a:p>
          <a:p>
            <a:pPr algn="ctr" eaLnBrk="1" hangingPunct="1"/>
            <a:r>
              <a:rPr lang="en-GB" sz="3200" b="1"/>
              <a:t>changed since the early symptomatic trials…</a:t>
            </a:r>
            <a:endParaRPr lang="en-US" sz="3200" b="1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0" t="6978" r="16858" b="51920"/>
          <a:stretch>
            <a:fillRect/>
          </a:stretch>
        </p:blipFill>
        <p:spPr bwMode="auto">
          <a:xfrm>
            <a:off x="5041900" y="1347788"/>
            <a:ext cx="4102100" cy="3440112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4857750" y="4791075"/>
            <a:ext cx="4318000" cy="103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GB" sz="2400" b="1">
                <a:latin typeface="Calibri" charset="0"/>
              </a:rPr>
              <a:t>Open vs closed-cell stent design</a:t>
            </a:r>
          </a:p>
          <a:p>
            <a:pPr algn="ctr" eaLnBrk="1" hangingPunct="1">
              <a:lnSpc>
                <a:spcPct val="130000"/>
              </a:lnSpc>
            </a:pPr>
            <a:r>
              <a:rPr lang="en-GB" sz="2400" b="1">
                <a:latin typeface="Calibri" charset="0"/>
              </a:rPr>
              <a:t>Closed–cell safer?</a:t>
            </a:r>
          </a:p>
        </p:txBody>
      </p:sp>
    </p:spTree>
    <p:extLst>
      <p:ext uri="{BB962C8B-B14F-4D97-AF65-F5344CB8AC3E}">
        <p14:creationId xmlns:p14="http://schemas.microsoft.com/office/powerpoint/2010/main" val="40122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381000" y="260350"/>
            <a:ext cx="9148763" cy="5786438"/>
            <a:chOff x="0" y="532"/>
            <a:chExt cx="2290" cy="1673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2"/>
              <a:ext cx="2290" cy="16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softEdge rad="635000"/>
            </a:effectLst>
          </p:spPr>
        </p:pic>
        <p:sp>
          <p:nvSpPr>
            <p:cNvPr id="36870" name="Text Box 4"/>
            <p:cNvSpPr txBox="1">
              <a:spLocks noChangeArrowheads="1"/>
            </p:cNvSpPr>
            <p:nvPr/>
          </p:nvSpPr>
          <p:spPr bwMode="auto">
            <a:xfrm>
              <a:off x="0" y="532"/>
              <a:ext cx="2290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it-IT" sz="1800"/>
            </a:p>
          </p:txBody>
        </p:sp>
      </p:grpSp>
      <p:pic>
        <p:nvPicPr>
          <p:cNvPr id="5" name="Picture 2" descr="F:\casali_arrigo\casali_1.JPG"/>
          <p:cNvPicPr>
            <a:picLocks noChangeAspect="1" noChangeArrowheads="1"/>
          </p:cNvPicPr>
          <p:nvPr/>
        </p:nvPicPr>
        <p:blipFill>
          <a:blip r:embed="rId3"/>
          <a:srcRect l="23632" t="8252" r="22168" b="4590"/>
          <a:stretch>
            <a:fillRect/>
          </a:stretch>
        </p:blipFill>
        <p:spPr bwMode="auto">
          <a:xfrm>
            <a:off x="1231144" y="1772816"/>
            <a:ext cx="4449220" cy="50326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</p:pic>
      <p:sp>
        <p:nvSpPr>
          <p:cNvPr id="36867" name="Rettangolo 5"/>
          <p:cNvSpPr>
            <a:spLocks noChangeArrowheads="1"/>
          </p:cNvSpPr>
          <p:nvPr/>
        </p:nvSpPr>
        <p:spPr bwMode="auto">
          <a:xfrm>
            <a:off x="173038" y="192325"/>
            <a:ext cx="9004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3200" b="1" dirty="0"/>
              <a:t>Newer FLOW-reversal systems,  </a:t>
            </a:r>
          </a:p>
          <a:p>
            <a:pPr algn="ctr"/>
            <a:r>
              <a:rPr lang="en-GB" sz="3200" b="1" dirty="0"/>
              <a:t>direct puncture, membrane covered stents</a:t>
            </a:r>
            <a:endParaRPr lang="en-US" sz="3200" b="1" dirty="0"/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5651500" y="3965575"/>
            <a:ext cx="352583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 b="1"/>
              <a:t>Reduce emboli, early results now</a:t>
            </a:r>
          </a:p>
          <a:p>
            <a:r>
              <a:rPr lang="en-US" sz="3200" b="1"/>
              <a:t>comparable to CEA</a:t>
            </a:r>
          </a:p>
        </p:txBody>
      </p:sp>
    </p:spTree>
    <p:extLst>
      <p:ext uri="{BB962C8B-B14F-4D97-AF65-F5344CB8AC3E}">
        <p14:creationId xmlns:p14="http://schemas.microsoft.com/office/powerpoint/2010/main" val="11279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chemeClr val="bg1"/>
          </a:solidFill>
        </p:spPr>
        <p:txBody>
          <a:bodyPr/>
          <a:lstStyle/>
          <a:p>
            <a:r>
              <a:rPr lang="en-US" b="1">
                <a:latin typeface="Calibri" charset="0"/>
              </a:rPr>
              <a:t>ACT-1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075" y="1125538"/>
            <a:ext cx="8764588" cy="5732462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Abbott-funded (</a:t>
            </a:r>
            <a:r>
              <a:rPr lang="en-US" dirty="0" err="1" smtClean="0"/>
              <a:t>Xact</a:t>
            </a:r>
            <a:r>
              <a:rPr lang="en-US" dirty="0" smtClean="0"/>
              <a:t> + </a:t>
            </a:r>
            <a:r>
              <a:rPr lang="en-US" dirty="0" err="1" smtClean="0"/>
              <a:t>Emboshield</a:t>
            </a:r>
            <a:r>
              <a:rPr lang="en-US" dirty="0" smtClean="0"/>
              <a:t>), 3 CAS :1 CEA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(88% of 1658 patients enrolled; stopped because slow)</a:t>
            </a:r>
          </a:p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5 year outcomes (88% alive)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Any stroke 								6% CAS </a:t>
            </a:r>
            <a:r>
              <a:rPr lang="en-US" dirty="0" err="1" smtClean="0"/>
              <a:t>vs</a:t>
            </a:r>
            <a:r>
              <a:rPr lang="en-US" dirty="0" smtClean="0"/>
              <a:t> 5% CEA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err="1" smtClean="0"/>
              <a:t>Ipsi</a:t>
            </a:r>
            <a:r>
              <a:rPr lang="en-US" dirty="0" smtClean="0"/>
              <a:t>- stroke (non-procedural) 		2.2% CAS </a:t>
            </a:r>
            <a:r>
              <a:rPr lang="en-US" dirty="0" err="1" smtClean="0"/>
              <a:t>vs</a:t>
            </a:r>
            <a:r>
              <a:rPr lang="en-US" dirty="0" smtClean="0"/>
              <a:t> 2.7%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Any clinical re-intervention 		1.6% CAS </a:t>
            </a:r>
            <a:r>
              <a:rPr lang="en-US" dirty="0" err="1" smtClean="0"/>
              <a:t>vs</a:t>
            </a:r>
            <a:r>
              <a:rPr lang="en-US" dirty="0" smtClean="0"/>
              <a:t> 3.3% 											(p=0.05)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3400" b="1" dirty="0" smtClean="0">
                <a:solidFill>
                  <a:srgbClr val="000000"/>
                </a:solidFill>
              </a:rPr>
              <a:t>Conclusions :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sz="3400" b="1" dirty="0" smtClean="0"/>
              <a:t>Lower enrollment reduced power                          </a:t>
            </a:r>
            <a:r>
              <a:rPr lang="en-US" dirty="0" smtClean="0"/>
              <a:t>but CAS is non-inferior to CEA up to 1 year, with similar  5-year results, and lower re-intervention rates </a:t>
            </a:r>
          </a:p>
        </p:txBody>
      </p:sp>
    </p:spTree>
    <p:extLst>
      <p:ext uri="{BB962C8B-B14F-4D97-AF65-F5344CB8AC3E}">
        <p14:creationId xmlns:p14="http://schemas.microsoft.com/office/powerpoint/2010/main" val="88009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0" y="2393950"/>
            <a:ext cx="9144000" cy="708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4000" b="1" dirty="0">
                <a:cs typeface="Arial" charset="0"/>
              </a:rPr>
              <a:t> ACST-</a:t>
            </a:r>
            <a:r>
              <a:rPr lang="en-GB" sz="4000" b="1" dirty="0" smtClean="0">
                <a:cs typeface="Arial" charset="0"/>
              </a:rPr>
              <a:t>2 Status Update</a:t>
            </a:r>
            <a:endParaRPr lang="en-US" sz="4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2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403350" y="260350"/>
            <a:ext cx="6624638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zh-CN" sz="3200" b="1" dirty="0">
                <a:latin typeface="+mj-lt"/>
              </a:rPr>
              <a:t>Treatment for asymptomatic carotid artery stenosis: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zh-CN" sz="3200" b="1" dirty="0">
                <a:latin typeface="+mj-lt"/>
              </a:rPr>
              <a:t>surgery or stenting?</a:t>
            </a:r>
            <a:endParaRPr lang="en-US" altLang="zh-CN" sz="3200" b="1" dirty="0">
              <a:latin typeface="+mj-lt"/>
            </a:endParaRPr>
          </a:p>
        </p:txBody>
      </p:sp>
      <p:pic>
        <p:nvPicPr>
          <p:cNvPr id="39938" name="Picture 4" descr="ste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79675"/>
            <a:ext cx="3455987" cy="4046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13" descr="ACST_2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-26988"/>
            <a:ext cx="100965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4" descr="acst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71551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7" descr="bup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165850"/>
            <a:ext cx="1439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HTAsponsoredlogow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9474" r="3969" b="14105"/>
          <a:stretch>
            <a:fillRect/>
          </a:stretch>
        </p:blipFill>
        <p:spPr bwMode="auto">
          <a:xfrm>
            <a:off x="179388" y="6165850"/>
            <a:ext cx="14398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en-GB" b="1">
                <a:solidFill>
                  <a:srgbClr val="000000"/>
                </a:solidFill>
                <a:latin typeface="Calibri" charset="0"/>
              </a:rPr>
              <a:t>ACST-2: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cs typeface="+mn-cs"/>
              </a:rPr>
              <a:t>First patient randomised: 2008</a:t>
            </a:r>
          </a:p>
          <a:p>
            <a:pPr marL="0" indent="0">
              <a:buFont typeface="Arial" charset="0"/>
              <a:buNone/>
              <a:defRPr/>
            </a:pPr>
            <a:endParaRPr lang="en-GB" dirty="0" smtClean="0">
              <a:cs typeface="+mn-cs"/>
            </a:endParaRPr>
          </a:p>
          <a:p>
            <a:pPr>
              <a:defRPr/>
            </a:pPr>
            <a:r>
              <a:rPr lang="en-GB" dirty="0" smtClean="0">
                <a:cs typeface="+mn-cs"/>
              </a:rPr>
              <a:t>Some patients are now in their 8th year of follow up</a:t>
            </a:r>
          </a:p>
          <a:p>
            <a:pPr marL="0" indent="0">
              <a:buFont typeface="Arial" charset="0"/>
              <a:buNone/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r>
              <a:rPr lang="en-GB" dirty="0" smtClean="0">
                <a:cs typeface="+mn-cs"/>
              </a:rPr>
              <a:t>113 Centres in 30 countries </a:t>
            </a: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4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6388" y="917575"/>
            <a:ext cx="9747251" cy="1143000"/>
          </a:xfrm>
        </p:spPr>
        <p:txBody>
          <a:bodyPr>
            <a:normAutofit fontScale="90000"/>
          </a:bodyPr>
          <a:lstStyle/>
          <a:p>
            <a:pPr>
              <a:lnSpc>
                <a:spcPct val="5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  <a:cs typeface="+mj-cs"/>
              </a:rPr>
              <a:t>ACST-2 Recruitment - </a:t>
            </a:r>
            <a:br>
              <a:rPr lang="en-US" b="1" dirty="0" smtClean="0">
                <a:solidFill>
                  <a:srgbClr val="000000"/>
                </a:solidFill>
                <a:cs typeface="+mj-cs"/>
              </a:rPr>
            </a:br>
            <a:r>
              <a:rPr lang="en-US" sz="4000" b="1" dirty="0">
                <a:solidFill>
                  <a:srgbClr val="000000"/>
                </a:solidFill>
                <a:cs typeface="+mj-cs"/>
              </a:rPr>
              <a:t/>
            </a:r>
            <a:br>
              <a:rPr lang="en-US" sz="4000" b="1" dirty="0">
                <a:solidFill>
                  <a:srgbClr val="000000"/>
                </a:solidFill>
                <a:cs typeface="+mj-cs"/>
              </a:rPr>
            </a:br>
            <a:r>
              <a:rPr lang="en-US" b="1" dirty="0" smtClean="0"/>
              <a:t>last </a:t>
            </a:r>
            <a:r>
              <a:rPr lang="en-US" b="1" dirty="0"/>
              <a:t>year at </a:t>
            </a:r>
            <a:r>
              <a:rPr lang="en-US" b="1" dirty="0" smtClean="0"/>
              <a:t>LINC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i="1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7089" y="2037238"/>
          <a:ext cx="8809205" cy="52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32-Point Star 4"/>
          <p:cNvSpPr/>
          <p:nvPr/>
        </p:nvSpPr>
        <p:spPr>
          <a:xfrm>
            <a:off x="6365875" y="4005263"/>
            <a:ext cx="2524125" cy="2254250"/>
          </a:xfrm>
          <a:prstGeom prst="star3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1694</a:t>
            </a:r>
          </a:p>
        </p:txBody>
      </p:sp>
    </p:spTree>
    <p:extLst>
      <p:ext uri="{BB962C8B-B14F-4D97-AF65-F5344CB8AC3E}">
        <p14:creationId xmlns:p14="http://schemas.microsoft.com/office/powerpoint/2010/main" val="474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 smtClean="0"/>
              <a:t>					ACST-2 Surgery </a:t>
            </a:r>
            <a:r>
              <a:rPr lang="en-US" b="1" i="1" dirty="0" err="1" smtClean="0"/>
              <a:t>vs</a:t>
            </a:r>
            <a:r>
              <a:rPr lang="en-US" b="1" i="1" dirty="0" smtClean="0"/>
              <a:t> Stenting</a:t>
            </a:r>
            <a:r>
              <a:rPr lang="en-US" b="1" dirty="0" smtClean="0"/>
              <a:t>                 </a:t>
            </a:r>
            <a:r>
              <a:rPr lang="en-US" b="1" i="1" dirty="0"/>
              <a:t>Target 3600 </a:t>
            </a:r>
            <a:r>
              <a:rPr lang="en-US" b="1" i="1" dirty="0" smtClean="0"/>
              <a:t>patients</a:t>
            </a:r>
            <a:endParaRPr lang="en-US" b="1" dirty="0"/>
          </a:p>
        </p:txBody>
      </p:sp>
      <p:graphicFrame>
        <p:nvGraphicFramePr>
          <p:cNvPr id="43010" name="Content Placeholder 3"/>
          <p:cNvGraphicFramePr>
            <a:graphicFrameLocks noGrp="1"/>
          </p:cNvGraphicFramePr>
          <p:nvPr>
            <p:ph idx="1"/>
          </p:nvPr>
        </p:nvGraphicFramePr>
        <p:xfrm>
          <a:off x="-50800" y="1363663"/>
          <a:ext cx="9161463" cy="5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Worksheet" r:id="rId4" imgW="9156986" imgH="5425910" progId="Excel.Sheet.8">
                  <p:embed/>
                </p:oleObj>
              </mc:Choice>
              <mc:Fallback>
                <p:oleObj name="Worksheet" r:id="rId4" imgW="9156986" imgH="542591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63663"/>
                        <a:ext cx="9161463" cy="542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32-Point Star 4"/>
          <p:cNvSpPr>
            <a:spLocks noChangeArrowheads="1"/>
          </p:cNvSpPr>
          <p:nvPr/>
        </p:nvSpPr>
        <p:spPr bwMode="auto">
          <a:xfrm>
            <a:off x="3198813" y="1997075"/>
            <a:ext cx="2741612" cy="2152650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AD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2061</a:t>
            </a:r>
          </a:p>
          <a:p>
            <a:pPr algn="ctr" defTabSz="457200">
              <a:defRPr/>
            </a:pPr>
            <a:r>
              <a:rPr lang="en-US" sz="3600" b="1" dirty="0" smtClean="0">
                <a:solidFill>
                  <a:prstClr val="black"/>
                </a:solidFill>
              </a:rPr>
              <a:t>today</a:t>
            </a:r>
          </a:p>
          <a:p>
            <a:pPr algn="ctr" defTabSz="457200">
              <a:defRPr/>
            </a:pPr>
            <a:endParaRPr lang="en-US" sz="16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79388" y="1573213"/>
            <a:ext cx="8964612" cy="178435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2000" b="1" dirty="0" err="1" smtClean="0">
                <a:latin typeface="Arial" pitchFamily="34" charset="0"/>
                <a:ea typeface="Geneva"/>
                <a:cs typeface="Geneva"/>
              </a:rPr>
              <a:t>Disclosure</a:t>
            </a:r>
            <a:endParaRPr lang="de-DE" sz="2000" dirty="0" smtClean="0">
              <a:latin typeface="Arial" pitchFamily="34" charset="0"/>
              <a:ea typeface="Geneva"/>
              <a:cs typeface="Geneva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de-DE" sz="2000" dirty="0" smtClean="0">
                <a:latin typeface="Arial" pitchFamily="34" charset="0"/>
                <a:ea typeface="Geneva"/>
                <a:cs typeface="Geneva"/>
              </a:rPr>
              <a:t>Alison Halliday</a:t>
            </a:r>
            <a:r>
              <a:rPr lang="de-DE" sz="2000" dirty="0" smtClean="0">
                <a:latin typeface="Arial" pitchFamily="34" charset="0"/>
                <a:ea typeface="ヒラギノ角ゴ Pro W3"/>
                <a:cs typeface="ヒラギノ角ゴ Pro W3"/>
              </a:rPr>
              <a:t>   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e-DE" sz="2000" dirty="0" smtClean="0">
                <a:latin typeface="Arial" pitchFamily="34" charset="0"/>
                <a:ea typeface="ヒラギノ角ゴ Pro W3"/>
                <a:cs typeface="ヒラギノ角ゴ Pro W3"/>
              </a:rPr>
              <a:t>I have no potential conflicts of interest to report: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e-DE" sz="2000" dirty="0" smtClean="0">
                <a:latin typeface="Arial" pitchFamily="34" charset="0"/>
                <a:ea typeface="ヒラギノ角ゴ Pro W3"/>
                <a:cs typeface="ヒラギノ角ゴ Pro W3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16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22238" y="0"/>
            <a:ext cx="8905875" cy="1143000"/>
          </a:xfrm>
          <a:solidFill>
            <a:srgbClr val="FFFFFF"/>
          </a:solidFill>
        </p:spPr>
        <p:txBody>
          <a:bodyPr/>
          <a:lstStyle/>
          <a:p>
            <a:r>
              <a:rPr lang="en-US" b="1">
                <a:latin typeface="Calibri" charset="0"/>
              </a:rPr>
              <a:t>ACST-2:CEA vs 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38" y="1219200"/>
            <a:ext cx="9021762" cy="5624513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i="1" dirty="0" smtClean="0"/>
              <a:t>Sex, Age, Co-morbidities: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Men 												70%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Mean age										</a:t>
            </a:r>
            <a:r>
              <a:rPr lang="en-US" b="1" dirty="0" smtClean="0">
                <a:solidFill>
                  <a:srgbClr val="FF0000"/>
                </a:solidFill>
              </a:rPr>
              <a:t>69 years</a:t>
            </a:r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Ischaemic</a:t>
            </a:r>
            <a:r>
              <a:rPr lang="en-US" dirty="0" smtClean="0"/>
              <a:t> heart disease 					36%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Diabetic 											</a:t>
            </a:r>
            <a:r>
              <a:rPr lang="en-US" b="1" dirty="0" smtClean="0">
                <a:solidFill>
                  <a:srgbClr val="FF0000"/>
                </a:solidFill>
              </a:rPr>
              <a:t>30%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Renal impairment 							6%</a:t>
            </a:r>
          </a:p>
          <a:p>
            <a:pPr marL="0" indent="0">
              <a:buFontTx/>
              <a:buNone/>
              <a:defRPr/>
            </a:pPr>
            <a:endParaRPr lang="en-US" i="1" dirty="0"/>
          </a:p>
          <a:p>
            <a:pPr marL="0" indent="0">
              <a:buFontTx/>
              <a:buNone/>
              <a:defRPr/>
            </a:pPr>
            <a:r>
              <a:rPr lang="en-US" i="1" dirty="0" smtClean="0"/>
              <a:t>Stroke </a:t>
            </a:r>
            <a:r>
              <a:rPr lang="en-US" i="1" dirty="0"/>
              <a:t>risk factors: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Atrial Fibrillation 					</a:t>
            </a:r>
            <a:r>
              <a:rPr lang="en-US" dirty="0" smtClean="0"/>
              <a:t>			6</a:t>
            </a:r>
            <a:r>
              <a:rPr lang="en-US" dirty="0"/>
              <a:t>%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Age &gt;75 </a:t>
            </a:r>
            <a:r>
              <a:rPr lang="en-US" dirty="0" err="1"/>
              <a:t>yrs</a:t>
            </a:r>
            <a:r>
              <a:rPr lang="en-US" dirty="0"/>
              <a:t>          					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26</a:t>
            </a:r>
            <a:r>
              <a:rPr lang="en-US" b="1" dirty="0">
                <a:solidFill>
                  <a:srgbClr val="FF0000"/>
                </a:solidFill>
              </a:rPr>
              <a:t>%</a:t>
            </a:r>
          </a:p>
          <a:p>
            <a:pPr marL="0" indent="0">
              <a:buFontTx/>
              <a:buNone/>
              <a:defRPr/>
            </a:pPr>
            <a:r>
              <a:rPr lang="en-US" dirty="0"/>
              <a:t>Previous stroke symptoms or infarct 	</a:t>
            </a:r>
            <a:r>
              <a:rPr lang="en-US" b="1" dirty="0" smtClean="0">
                <a:solidFill>
                  <a:srgbClr val="FF0000"/>
                </a:solidFill>
              </a:rPr>
              <a:t>43</a:t>
            </a:r>
            <a:r>
              <a:rPr lang="en-US" b="1" dirty="0">
                <a:solidFill>
                  <a:srgbClr val="FF0000"/>
                </a:solidFill>
              </a:rPr>
              <a:t>%</a:t>
            </a: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22238" y="39688"/>
            <a:ext cx="8874125" cy="1143000"/>
          </a:xfrm>
          <a:solidFill>
            <a:srgbClr val="FFFFFF"/>
          </a:solidFill>
        </p:spPr>
        <p:txBody>
          <a:bodyPr/>
          <a:lstStyle/>
          <a:p>
            <a:r>
              <a:rPr lang="en-US" b="1">
                <a:latin typeface="Calibri" charset="0"/>
              </a:rPr>
              <a:t>ACST-2: medical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" y="1138238"/>
            <a:ext cx="9405938" cy="5675312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Font typeface="Arial" charset="0"/>
              <a:buNone/>
              <a:defRPr/>
            </a:pPr>
            <a:r>
              <a:rPr lang="en-GB" altLang="zh-CN" sz="3000" dirty="0" smtClean="0">
                <a:cs typeface="宋体"/>
              </a:rPr>
              <a:t>Yearly direct </a:t>
            </a:r>
            <a:r>
              <a:rPr lang="en-GB" altLang="zh-CN" sz="3000" dirty="0">
                <a:cs typeface="宋体"/>
              </a:rPr>
              <a:t>patient feedback </a:t>
            </a:r>
            <a:r>
              <a:rPr lang="en-US" altLang="zh-CN" sz="3000" dirty="0" smtClean="0">
                <a:cs typeface="宋体"/>
              </a:rPr>
              <a:t>(</a:t>
            </a:r>
            <a:r>
              <a:rPr lang="en-GB" altLang="zh-CN" sz="3000" dirty="0" smtClean="0">
                <a:cs typeface="宋体"/>
              </a:rPr>
              <a:t>drug </a:t>
            </a:r>
            <a:r>
              <a:rPr lang="en-GB" altLang="zh-CN" sz="3000" dirty="0">
                <a:cs typeface="宋体"/>
              </a:rPr>
              <a:t>names and </a:t>
            </a:r>
            <a:r>
              <a:rPr lang="en-GB" altLang="zh-CN" sz="3000" dirty="0" smtClean="0">
                <a:cs typeface="宋体"/>
              </a:rPr>
              <a:t>doses)</a:t>
            </a:r>
          </a:p>
          <a:p>
            <a:pPr marL="0" indent="0">
              <a:buFont typeface="Arial" charset="0"/>
              <a:buNone/>
              <a:defRPr/>
            </a:pPr>
            <a:endParaRPr lang="en-US" sz="3000" i="1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3000" i="1" dirty="0" smtClean="0"/>
              <a:t>At 2015 follow up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3000" dirty="0" smtClean="0"/>
              <a:t>Antithrombotic (aspirin, </a:t>
            </a:r>
            <a:r>
              <a:rPr lang="en-US" sz="3000" dirty="0" err="1" smtClean="0"/>
              <a:t>asasantin</a:t>
            </a:r>
            <a:r>
              <a:rPr lang="en-US" sz="3000" dirty="0" smtClean="0"/>
              <a:t>, </a:t>
            </a:r>
            <a:r>
              <a:rPr lang="en-US" sz="3000" dirty="0" err="1" smtClean="0"/>
              <a:t>clopidogrel</a:t>
            </a:r>
            <a:r>
              <a:rPr lang="en-US" sz="3000" dirty="0" smtClean="0"/>
              <a:t>,                mono-dual APT, warfarin, NOAC) 	</a:t>
            </a:r>
            <a:r>
              <a:rPr lang="en-US" sz="3000" dirty="0"/>
              <a:t> </a:t>
            </a:r>
            <a:r>
              <a:rPr lang="en-US" sz="3000" dirty="0" smtClean="0"/>
              <a:t>            	   		</a:t>
            </a:r>
            <a:r>
              <a:rPr lang="en-US" sz="3000" b="1" dirty="0" smtClean="0"/>
              <a:t>96%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3000" dirty="0" smtClean="0"/>
              <a:t>BP Medications (1-3 named drugs, none) 	   	   		</a:t>
            </a:r>
            <a:r>
              <a:rPr lang="en-US" sz="3000" b="1" dirty="0" smtClean="0"/>
              <a:t>84%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3000" dirty="0" smtClean="0"/>
              <a:t>Lipid-lowering (specific drugs/doses) 	  	   			</a:t>
            </a:r>
            <a:r>
              <a:rPr lang="en-US" sz="3000" b="1" dirty="0" smtClean="0"/>
              <a:t>85%</a:t>
            </a:r>
          </a:p>
          <a:p>
            <a:pPr marL="0" indent="0">
              <a:spcBef>
                <a:spcPct val="5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52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7625" y="333375"/>
          <a:ext cx="9096375" cy="6393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9878"/>
                <a:gridCol w="3244911"/>
                <a:gridCol w="2051586"/>
              </a:tblGrid>
              <a:tr h="4333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800" b="1" u="sng" strike="noStrike" dirty="0" smtClean="0">
                          <a:effectLst/>
                        </a:rPr>
                        <a:t> ACST-2 Stents  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4" marR="4654" marT="4654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1" u="sng" strike="noStrike" dirty="0" smtClean="0">
                          <a:effectLst/>
                        </a:rPr>
                        <a:t> Protection Devices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2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8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  <a:endParaRPr lang="en-GB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2" marR="6670" marT="6670" marB="0" anchor="ctr">
                    <a:solidFill>
                      <a:srgbClr val="F2F2F2"/>
                    </a:solidFill>
                  </a:tcPr>
                </a:tc>
              </a:tr>
              <a:tr h="496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u="none" strike="noStrike" dirty="0" err="1" smtClean="0">
                          <a:effectLst/>
                        </a:rPr>
                        <a:t>Wallstent</a:t>
                      </a:r>
                      <a:r>
                        <a:rPr lang="en-GB" sz="24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smtClean="0">
                          <a:effectLst/>
                        </a:rPr>
                        <a:t>                           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654" marR="4654" marT="46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u="none" strike="noStrike" dirty="0" err="1" smtClean="0">
                          <a:effectLst/>
                        </a:rPr>
                        <a:t>Emboshield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>
                          <a:effectLst/>
                        </a:rPr>
                        <a:t>Filter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6139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    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Cristallo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Ideale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 Abbott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Xact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2400" u="none" strike="noStrike" dirty="0" err="1" smtClean="0">
                          <a:effectLst/>
                        </a:rPr>
                        <a:t>Filterwire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u="none" strike="noStrike" dirty="0">
                          <a:effectLst/>
                        </a:rPr>
                        <a:t>Filter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815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Cordis</a:t>
                      </a:r>
                      <a:r>
                        <a:rPr lang="en-GB" sz="2400" u="none" strike="noStrike" dirty="0" smtClean="0">
                          <a:effectLst/>
                        </a:rPr>
                        <a:t> Precise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Mo. Ma</a:t>
                      </a:r>
                      <a:r>
                        <a:rPr lang="en-GB" sz="2400" u="none" strike="noStrike" baseline="0" dirty="0" smtClean="0">
                          <a:solidFill>
                            <a:srgbClr val="008000"/>
                          </a:solidFill>
                          <a:effectLst/>
                        </a:rPr>
                        <a:t> </a:t>
                      </a:r>
                      <a:endParaRPr lang="en-GB" sz="2400" u="none" strike="noStrike" dirty="0" smtClean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Spider</a:t>
                      </a:r>
                      <a:endParaRPr lang="en-US" sz="1800" u="none" strike="noStrike" dirty="0" smtClean="0">
                        <a:effectLst/>
                      </a:endParaRP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Prox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occ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rtl="0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Filter</a:t>
                      </a: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815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Ev3 Protégé® RX</a:t>
                      </a:r>
                      <a:endParaRPr lang="en-GB" sz="2000" u="none" strike="noStrike" dirty="0" smtClean="0"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 smtClean="0">
                          <a:effectLst/>
                        </a:rPr>
                        <a:t>     </a:t>
                      </a:r>
                      <a:r>
                        <a:rPr lang="en-GB" sz="2400" u="none" strike="noStrike" dirty="0" smtClean="0">
                          <a:effectLst/>
                        </a:rPr>
                        <a:t>Abbott RX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Acculink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Accunet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AngioGuard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Filter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Filter</a:t>
                      </a: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6139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Boston Adapt</a:t>
                      </a:r>
                      <a:endParaRPr lang="en-GB" sz="2000" u="none" strike="noStrike" dirty="0" smtClean="0"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Sinus</a:t>
                      </a:r>
                      <a:r>
                        <a:rPr lang="en-GB" sz="2400" u="none" strike="noStrike" dirty="0" smtClean="0">
                          <a:effectLst/>
                        </a:rPr>
                        <a:t>  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effectLst/>
                        </a:rPr>
                        <a:t>Gore Flow Reversal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Prox</a:t>
                      </a:r>
                      <a:r>
                        <a:rPr lang="en-GB" sz="2400" u="none" strike="noStrike" dirty="0" smtClean="0">
                          <a:effectLst/>
                        </a:rPr>
                        <a:t> </a:t>
                      </a:r>
                      <a:r>
                        <a:rPr lang="en-GB" sz="2400" u="none" strike="noStrike" dirty="0" err="1" smtClean="0">
                          <a:effectLst/>
                        </a:rPr>
                        <a:t>occ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3243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err="1" smtClean="0">
                          <a:effectLst/>
                        </a:rPr>
                        <a:t>ViVEXX</a:t>
                      </a:r>
                      <a:endParaRPr lang="en-GB" sz="2000" u="none" strike="noStrike" baseline="0" dirty="0" smtClean="0">
                        <a:effectLst/>
                      </a:endParaRPr>
                    </a:p>
                  </a:txBody>
                  <a:tcPr marL="4654" marR="4654" marT="46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Twin One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Distal balloon</a:t>
                      </a: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8154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err="1" smtClean="0">
                          <a:solidFill>
                            <a:srgbClr val="008000"/>
                          </a:solidFill>
                          <a:effectLst/>
                        </a:rPr>
                        <a:t>Roadsaver</a:t>
                      </a: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  </a:t>
                      </a:r>
                      <a:endParaRPr lang="en-GB" sz="2400" b="0" i="0" u="none" strike="noStrike" dirty="0" smtClean="0">
                        <a:solidFill>
                          <a:srgbClr val="008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dirty="0" smtClean="0">
                          <a:solidFill>
                            <a:srgbClr val="008000"/>
                          </a:solidFill>
                          <a:effectLst/>
                        </a:rPr>
                        <a:t>Inspire </a:t>
                      </a:r>
                      <a:endParaRPr lang="en-GB" sz="2000" u="none" strike="noStrike" dirty="0" smtClean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4654" marR="4654" marT="46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FiberNet</a:t>
                      </a: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Viatrac</a:t>
                      </a: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Filter</a:t>
                      </a:r>
                    </a:p>
                  </a:txBody>
                  <a:tcPr marL="60022" marR="6670" marT="667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33148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err="1" smtClean="0">
                          <a:effectLst/>
                        </a:rPr>
                        <a:t>Zilver</a:t>
                      </a:r>
                      <a:endParaRPr lang="en-GB" sz="2400" u="none" strike="noStrike" baseline="0" dirty="0" smtClean="0"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u="none" strike="noStrike" baseline="0" dirty="0" err="1" smtClean="0">
                          <a:effectLst/>
                        </a:rPr>
                        <a:t>Mer</a:t>
                      </a:r>
                      <a:endParaRPr lang="en-GB" sz="2000" u="none" strike="noStrike" baseline="0" dirty="0" smtClean="0">
                        <a:effectLst/>
                      </a:endParaRP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54" marR="4654" marT="465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(87% total)</a:t>
                      </a:r>
                    </a:p>
                    <a:p>
                      <a:pPr algn="l" rtl="0" fontAlgn="ctr"/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2" marR="6670" marT="6670" marB="0"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022" marR="6670" marT="6670" marB="0" anchor="ctr"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109538" y="839788"/>
            <a:ext cx="484187" cy="57562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557213"/>
            <a:ext cx="89773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cs typeface="+mj-cs"/>
              </a:rPr>
              <a:t>ACST-2: Open </a:t>
            </a:r>
            <a:r>
              <a:rPr lang="en-US" b="1" dirty="0" err="1" smtClean="0">
                <a:cs typeface="+mj-cs"/>
              </a:rPr>
              <a:t>vs</a:t>
            </a:r>
            <a:r>
              <a:rPr lang="en-US" b="1" dirty="0" smtClean="0">
                <a:cs typeface="+mj-cs"/>
              </a:rPr>
              <a:t> Endovascular treatme</a:t>
            </a:r>
            <a:r>
              <a:rPr lang="en-US" dirty="0" smtClean="0">
                <a:cs typeface="+mj-cs"/>
              </a:rPr>
              <a:t>nt</a:t>
            </a:r>
            <a:endParaRPr lang="en-US" dirty="0">
              <a:cs typeface="+mj-cs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221615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i="1" dirty="0">
                <a:latin typeface="Calibri" charset="0"/>
              </a:rPr>
              <a:t>Blinded procedural outcomes for 1500 </a:t>
            </a:r>
            <a:r>
              <a:rPr lang="en-US" i="1" dirty="0" smtClean="0">
                <a:latin typeface="Calibri" charset="0"/>
              </a:rPr>
              <a:t>patients</a:t>
            </a:r>
          </a:p>
          <a:p>
            <a:pPr marL="0" indent="0">
              <a:buFont typeface="Arial" charset="0"/>
              <a:buNone/>
            </a:pPr>
            <a:r>
              <a:rPr lang="en-US" i="1" dirty="0" smtClean="0">
                <a:latin typeface="Calibri" charset="0"/>
              </a:rPr>
              <a:t> </a:t>
            </a:r>
            <a:endParaRPr lang="en-US" i="1" dirty="0"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</a:rPr>
              <a:t>D</a:t>
            </a:r>
            <a:r>
              <a:rPr lang="en-US" dirty="0" smtClean="0">
                <a:latin typeface="Calibri" charset="0"/>
              </a:rPr>
              <a:t>isabling stroke/death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CEA/CAS ACST-2:  1.0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%</a:t>
            </a:r>
          </a:p>
          <a:p>
            <a:pPr marL="0" indent="0">
              <a:buFont typeface="Arial" charset="0"/>
              <a:buNone/>
            </a:pPr>
            <a:endParaRPr lang="en-US" b="1" dirty="0">
              <a:solidFill>
                <a:srgbClr val="FF0000"/>
              </a:solidFill>
              <a:latin typeface="Calibri" charset="0"/>
            </a:endParaRPr>
          </a:p>
          <a:p>
            <a:pPr marL="0" indent="0">
              <a:buFont typeface="Arial" charset="0"/>
              <a:buNone/>
            </a:pPr>
            <a:r>
              <a:rPr lang="en-US" dirty="0">
                <a:latin typeface="Calibri" charset="0"/>
              </a:rPr>
              <a:t>Lower than for 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CEA in ACST-1:  </a:t>
            </a:r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				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1.7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%</a:t>
            </a:r>
            <a:endParaRPr lang="en-US" b="1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719138" y="838200"/>
            <a:ext cx="7545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600" b="1">
                <a:latin typeface="Calibri" charset="0"/>
              </a:rPr>
              <a:t>Recruitment plan Feb 2008 – Dec 2019</a:t>
            </a:r>
          </a:p>
        </p:txBody>
      </p:sp>
      <p:pic>
        <p:nvPicPr>
          <p:cNvPr id="4915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681163"/>
            <a:ext cx="75723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1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46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34925" y="-100013"/>
            <a:ext cx="7148513" cy="1385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ACST-2 </a:t>
            </a:r>
          </a:p>
          <a:p>
            <a:r>
              <a:rPr lang="en-US" sz="2800" b="1"/>
              <a:t>A very European Trial </a:t>
            </a:r>
          </a:p>
          <a:p>
            <a:r>
              <a:rPr lang="en-US" sz="2800" b="1"/>
              <a:t>– Join us and create the future evidence!</a:t>
            </a:r>
            <a:endParaRPr lang="tr-TR" sz="2800" b="1"/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2771775" y="6308725"/>
            <a:ext cx="3032125" cy="5238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www.acst.org.uk</a:t>
            </a:r>
          </a:p>
        </p:txBody>
      </p:sp>
    </p:spTree>
    <p:extLst>
      <p:ext uri="{BB962C8B-B14F-4D97-AF65-F5344CB8AC3E}">
        <p14:creationId xmlns:p14="http://schemas.microsoft.com/office/powerpoint/2010/main" val="5953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7" descr="causes3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431800"/>
            <a:ext cx="5351463" cy="6291263"/>
          </a:xfrm>
          <a:prstGeom prst="rect">
            <a:avLst/>
          </a:prstGeom>
          <a:noFill/>
          <a:ln w="38100">
            <a:solidFill>
              <a:srgbClr val="FF111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6492875" y="1639888"/>
            <a:ext cx="27114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3200"/>
              <a:t>15-20% ischaemic </a:t>
            </a:r>
          </a:p>
          <a:p>
            <a:pPr eaLnBrk="1" hangingPunct="1"/>
            <a:r>
              <a:rPr lang="en-GB" sz="3200"/>
              <a:t>Strokes are caused by </a:t>
            </a:r>
          </a:p>
          <a:p>
            <a:pPr eaLnBrk="1" hangingPunct="1"/>
            <a:r>
              <a:rPr lang="en-GB" sz="3200"/>
              <a:t>carotid stenosis</a:t>
            </a:r>
          </a:p>
          <a:p>
            <a:pPr eaLnBrk="1" hangingPunct="1"/>
            <a:endParaRPr lang="en-GB"/>
          </a:p>
          <a:p>
            <a:pPr eaLnBrk="1" hangingPunct="1"/>
            <a:endParaRPr lang="en-GB"/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2724150" y="228917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844925" y="235902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95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36688"/>
            <a:ext cx="8486775" cy="412115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3600" b="1" dirty="0">
                <a:latin typeface="Calibri" charset="0"/>
              </a:rPr>
              <a:t>Rationale of ACST-2 – followed from</a:t>
            </a:r>
            <a:r>
              <a:rPr lang="en-US" sz="3600" b="1" dirty="0"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en-US" altLang="zh-CN" sz="3600" b="1" dirty="0">
                <a:latin typeface="Calibri" charset="0"/>
                <a:ea typeface="SimSun" charset="0"/>
                <a:cs typeface="SimSun" charset="0"/>
              </a:rPr>
              <a:t>our </a:t>
            </a:r>
          </a:p>
          <a:p>
            <a:pPr algn="ctr">
              <a:buFontTx/>
              <a:buNone/>
            </a:pPr>
            <a:r>
              <a:rPr lang="en-US" altLang="zh-CN" sz="3600" b="1" dirty="0">
                <a:latin typeface="Calibri" charset="0"/>
                <a:ea typeface="SimSun" charset="0"/>
                <a:cs typeface="SimSun" charset="0"/>
              </a:rPr>
              <a:t>first ACST-1 trial </a:t>
            </a:r>
          </a:p>
          <a:p>
            <a:pPr algn="ctr">
              <a:buFontTx/>
              <a:buNone/>
            </a:pPr>
            <a:r>
              <a:rPr lang="en-US" altLang="zh-CN" sz="3600" b="1" dirty="0">
                <a:latin typeface="Calibri" charset="0"/>
                <a:ea typeface="SimSun" charset="0"/>
                <a:cs typeface="SimSun" charset="0"/>
              </a:rPr>
              <a:t>(1993-2008)    </a:t>
            </a:r>
            <a:r>
              <a:rPr lang="en-US" altLang="zh-CN" b="1" dirty="0">
                <a:latin typeface="Calibri" charset="0"/>
                <a:ea typeface="SimSun" charset="0"/>
                <a:cs typeface="SimSun" charset="0"/>
              </a:rPr>
              <a:t> </a:t>
            </a:r>
          </a:p>
        </p:txBody>
      </p:sp>
      <p:pic>
        <p:nvPicPr>
          <p:cNvPr id="21506" name="Picture 2" descr="jpeg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1763"/>
            <a:ext cx="7191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57175" y="968375"/>
            <a:ext cx="720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zh-CN" sz="1500" b="1">
                <a:ea typeface="SimSun" charset="0"/>
                <a:cs typeface="SimSun" charset="0"/>
              </a:rPr>
              <a:t>ACST-1</a:t>
            </a:r>
          </a:p>
        </p:txBody>
      </p:sp>
    </p:spTree>
    <p:extLst>
      <p:ext uri="{BB962C8B-B14F-4D97-AF65-F5344CB8AC3E}">
        <p14:creationId xmlns:p14="http://schemas.microsoft.com/office/powerpoint/2010/main" val="275405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820150" cy="18161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zh-CN" sz="3200" dirty="0">
                <a:latin typeface="+mj-lt"/>
              </a:rPr>
              <a:t>Asymptomatic carotid artery stenosis: narrowing that has </a:t>
            </a:r>
            <a:r>
              <a:rPr lang="en-GB" altLang="zh-CN" sz="3200" u="sng" dirty="0">
                <a:latin typeface="+mj-lt"/>
              </a:rPr>
              <a:t>not yet</a:t>
            </a:r>
            <a:r>
              <a:rPr lang="en-GB" altLang="zh-CN" sz="3200" dirty="0">
                <a:latin typeface="+mj-lt"/>
              </a:rPr>
              <a:t> caused a </a:t>
            </a:r>
            <a:r>
              <a:rPr lang="en-GB" altLang="zh-CN" sz="3200" dirty="0" smtClean="0">
                <a:latin typeface="+mj-lt"/>
              </a:rPr>
              <a:t>stroke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altLang="zh-CN" sz="3200" dirty="0" smtClean="0">
                <a:latin typeface="+mj-lt"/>
              </a:rPr>
              <a:t>Might intervention prevent stroke?</a:t>
            </a:r>
            <a:endParaRPr lang="en-US" altLang="zh-CN" sz="3200" dirty="0">
              <a:latin typeface="+mj-lt"/>
            </a:endParaRPr>
          </a:p>
        </p:txBody>
      </p:sp>
      <p:pic>
        <p:nvPicPr>
          <p:cNvPr id="23554" name="Picture 4" descr="sten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85988"/>
            <a:ext cx="3876675" cy="453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9050"/>
            <a:ext cx="9144000" cy="1439863"/>
          </a:xfrm>
          <a:prstGeom prst="rect">
            <a:avLst/>
          </a:prstGeom>
          <a:solidFill>
            <a:srgbClr val="17366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kern="0" dirty="0">
              <a:solidFill>
                <a:schemeClr val="bg2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8431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GB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r>
              <a:rPr lang="en-GB" altLang="en-US" sz="3200" b="1" dirty="0" smtClean="0">
                <a:ea typeface="ＭＳ Ｐゴシック" pitchFamily="34" charset="-128"/>
              </a:rPr>
              <a:t>ACST-1: CEA reduces 10-year stroke risk by 6-7%</a:t>
            </a:r>
            <a:r>
              <a:rPr lang="en-GB" alt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 </a:t>
            </a: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/>
            </a:r>
            <a:b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</a:br>
            <a:endParaRPr lang="en-GB" alt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  <p:pic>
        <p:nvPicPr>
          <p:cNvPr id="24579" name="Picture 2" descr="Fig4c_SC_L75_StrokeF_SCurv.emf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5750"/>
            <a:ext cx="4672013" cy="5294313"/>
          </a:xfrm>
        </p:spPr>
      </p:pic>
      <p:pic>
        <p:nvPicPr>
          <p:cNvPr id="24580" name="Picture 2" descr="Fig4a_SC_L75_StrokeM_SCurv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585913"/>
            <a:ext cx="4672013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87313" y="134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-828675" y="501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91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28688"/>
            <a:ext cx="9144000" cy="5813425"/>
          </a:xfrm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214313" y="-26988"/>
            <a:ext cx="9618663" cy="148431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  </a:t>
            </a:r>
            <a:r>
              <a:rPr lang="en-GB" altLang="en-US" sz="3200" b="1" dirty="0"/>
              <a:t>With statins - same absolute benefit from surgery </a:t>
            </a:r>
            <a:endParaRPr lang="en-GB" altLang="en-US" sz="3200" b="1" dirty="0" smtClean="0"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427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ChangeArrowheads="1"/>
          </p:cNvSpPr>
          <p:nvPr/>
        </p:nvSpPr>
        <p:spPr bwMode="auto">
          <a:xfrm>
            <a:off x="3924300" y="3213100"/>
            <a:ext cx="128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zh-CN" b="1">
                <a:latin typeface="Calibri" charset="0"/>
                <a:ea typeface="SimSun" charset="0"/>
                <a:cs typeface="SimSun" charset="0"/>
              </a:rPr>
              <a:t>ACST-1</a:t>
            </a:r>
          </a:p>
        </p:txBody>
      </p:sp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67325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jpeglogo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" r="23300" b="3166"/>
          <a:stretch>
            <a:fillRect/>
          </a:stretch>
        </p:blipFill>
        <p:spPr bwMode="auto">
          <a:xfrm>
            <a:off x="5075238" y="1341438"/>
            <a:ext cx="4176712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2"/>
          <p:cNvSpPr>
            <a:spLocks noChangeArrowheads="1"/>
          </p:cNvSpPr>
          <p:nvPr/>
        </p:nvSpPr>
        <p:spPr bwMode="auto">
          <a:xfrm>
            <a:off x="-468313" y="0"/>
            <a:ext cx="9720263" cy="1341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3600" b="1" dirty="0">
                <a:solidFill>
                  <a:schemeClr val="bg2"/>
                </a:solidFill>
                <a:latin typeface="Calibri" charset="0"/>
                <a:ea typeface="SimSun" charset="0"/>
                <a:cs typeface="SimSun" charset="0"/>
              </a:rPr>
              <a:t> </a:t>
            </a:r>
            <a:r>
              <a:rPr lang="en-GB" sz="3600" b="1" dirty="0">
                <a:latin typeface="Calibri" charset="0"/>
                <a:ea typeface="SimSun" charset="0"/>
                <a:cs typeface="SimSun" charset="0"/>
              </a:rPr>
              <a:t>      </a:t>
            </a:r>
            <a:r>
              <a:rPr lang="en-GB" sz="3200" b="1" dirty="0">
                <a:ea typeface="SimSun" charset="0"/>
                <a:cs typeface="SimSun" charset="0"/>
              </a:rPr>
              <a:t>ACST-1 – </a:t>
            </a:r>
            <a:r>
              <a:rPr lang="en-GB" sz="3200" b="1" dirty="0" err="1">
                <a:ea typeface="SimSun" charset="0"/>
                <a:cs typeface="SimSun" charset="0"/>
              </a:rPr>
              <a:t>peri</a:t>
            </a:r>
            <a:r>
              <a:rPr lang="en-GB" sz="3200" b="1" dirty="0">
                <a:ea typeface="SimSun" charset="0"/>
                <a:cs typeface="SimSun" charset="0"/>
              </a:rPr>
              <a:t>-operative risk</a:t>
            </a:r>
            <a:r>
              <a:rPr lang="en-GB" sz="3200" b="1" u="sng" dirty="0">
                <a:ea typeface="SimSun" charset="0"/>
                <a:cs typeface="SimSun" charset="0"/>
              </a:rPr>
              <a:t> </a:t>
            </a:r>
          </a:p>
          <a:p>
            <a:pPr algn="ctr"/>
            <a:r>
              <a:rPr lang="en-GB" sz="3200" b="1" dirty="0">
                <a:ea typeface="SimSun" charset="0"/>
                <a:cs typeface="SimSun" charset="0"/>
              </a:rPr>
              <a:t>      reduced by statin therapy</a:t>
            </a:r>
          </a:p>
        </p:txBody>
      </p:sp>
      <p:sp>
        <p:nvSpPr>
          <p:cNvPr id="26630" name="Oval 16"/>
          <p:cNvSpPr>
            <a:spLocks noChangeArrowheads="1"/>
          </p:cNvSpPr>
          <p:nvPr/>
        </p:nvSpPr>
        <p:spPr bwMode="auto">
          <a:xfrm>
            <a:off x="1209675" y="436562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26631" name="Text Box 17"/>
          <p:cNvSpPr txBox="1">
            <a:spLocks noChangeArrowheads="1"/>
          </p:cNvSpPr>
          <p:nvPr/>
        </p:nvSpPr>
        <p:spPr bwMode="auto">
          <a:xfrm>
            <a:off x="163513" y="4556125"/>
            <a:ext cx="804862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  <a:latin typeface="Calibri" charset="0"/>
                <a:ea typeface="SimSun" charset="0"/>
                <a:cs typeface="SimSun" charset="0"/>
              </a:rPr>
              <a:t>4.3%</a:t>
            </a:r>
          </a:p>
        </p:txBody>
      </p:sp>
      <p:sp>
        <p:nvSpPr>
          <p:cNvPr id="26632" name="Oval 18"/>
          <p:cNvSpPr>
            <a:spLocks noChangeArrowheads="1"/>
          </p:cNvSpPr>
          <p:nvPr/>
        </p:nvSpPr>
        <p:spPr bwMode="auto">
          <a:xfrm>
            <a:off x="5651500" y="4437063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Calibri" charset="0"/>
              <a:ea typeface="SimSun" charset="0"/>
              <a:cs typeface="SimSun" charset="0"/>
            </a:endParaRPr>
          </a:p>
        </p:txBody>
      </p:sp>
      <p:sp>
        <p:nvSpPr>
          <p:cNvPr id="26633" name="Text Box 19"/>
          <p:cNvSpPr txBox="1">
            <a:spLocks noChangeArrowheads="1"/>
          </p:cNvSpPr>
          <p:nvPr/>
        </p:nvSpPr>
        <p:spPr bwMode="auto">
          <a:xfrm>
            <a:off x="4643438" y="4600575"/>
            <a:ext cx="804862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0000"/>
                </a:solidFill>
                <a:latin typeface="Calibri" charset="0"/>
                <a:ea typeface="SimSun" charset="0"/>
                <a:cs typeface="SimSun" charset="0"/>
              </a:rPr>
              <a:t>2.2%</a:t>
            </a:r>
          </a:p>
        </p:txBody>
      </p:sp>
    </p:spTree>
    <p:extLst>
      <p:ext uri="{BB962C8B-B14F-4D97-AF65-F5344CB8AC3E}">
        <p14:creationId xmlns:p14="http://schemas.microsoft.com/office/powerpoint/2010/main" val="2385640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0" y="2393950"/>
            <a:ext cx="9144000" cy="132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4000" b="1">
                <a:cs typeface="Arial" charset="0"/>
              </a:rPr>
              <a:t>Better procedural outcomes for CEA and CAS</a:t>
            </a:r>
            <a:endParaRPr lang="en-US" sz="4000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427</Words>
  <Application>Microsoft Office PowerPoint</Application>
  <PresentationFormat>On-screen Show (4:3)</PresentationFormat>
  <Paragraphs>143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Worksheet</vt:lpstr>
      <vt:lpstr>Status Update from ACST-2</vt:lpstr>
      <vt:lpstr>PowerPoint Presentation</vt:lpstr>
      <vt:lpstr>PowerPoint Presentation</vt:lpstr>
      <vt:lpstr>PowerPoint Presentation</vt:lpstr>
      <vt:lpstr>PowerPoint Presentation</vt:lpstr>
      <vt:lpstr> ACST-1: CEA reduces 10-year stroke risk by 6-7%  </vt:lpstr>
      <vt:lpstr>  With statins - same absolute benefit from surgery </vt:lpstr>
      <vt:lpstr>PowerPoint Presentation</vt:lpstr>
      <vt:lpstr>PowerPoint Presentation</vt:lpstr>
      <vt:lpstr>Since ACST-1: Falling risks from CEA and CAS</vt:lpstr>
      <vt:lpstr>Falling risks from CEA and CAS</vt:lpstr>
      <vt:lpstr>PowerPoint Presentation</vt:lpstr>
      <vt:lpstr>PowerPoint Presentation</vt:lpstr>
      <vt:lpstr>ACT-1</vt:lpstr>
      <vt:lpstr>PowerPoint Presentation</vt:lpstr>
      <vt:lpstr>PowerPoint Presentation</vt:lpstr>
      <vt:lpstr>ACST-2: Overview</vt:lpstr>
      <vt:lpstr>ACST-2 Recruitment -   last year at LINC </vt:lpstr>
      <vt:lpstr>     ACST-2 Surgery vs Stenting                 Target 3600 patients</vt:lpstr>
      <vt:lpstr>ACST-2:CEA vs CAS</vt:lpstr>
      <vt:lpstr>ACST-2: medical treatments</vt:lpstr>
      <vt:lpstr>PowerPoint Presentation</vt:lpstr>
      <vt:lpstr>ACST-2: Open vs Endovascular treatment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Update from ACST-2</dc:title>
  <dc:creator>Alison Halliday</dc:creator>
  <cp:lastModifiedBy>msdit</cp:lastModifiedBy>
  <cp:revision>5</cp:revision>
  <dcterms:created xsi:type="dcterms:W3CDTF">2016-01-23T22:09:37Z</dcterms:created>
  <dcterms:modified xsi:type="dcterms:W3CDTF">2016-03-07T13:15:24Z</dcterms:modified>
</cp:coreProperties>
</file>