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8" r:id="rId24"/>
    <p:sldId id="289" r:id="rId25"/>
    <p:sldId id="290" r:id="rId26"/>
    <p:sldId id="291" r:id="rId27"/>
    <p:sldId id="292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57C34-F7E4-6246-9A03-8C222A844464}" type="datetimeFigureOut">
              <a:rPr lang="en-US" smtClean="0"/>
              <a:t>11/03/16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D4117-E15D-BE45-9D65-39C3D412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2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5985" y="8687390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3" tIns="44137" rIns="88273" bIns="44137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fld id="{6F7B7750-44C4-D04F-9848-347837DAD3B7}" type="slidenum">
              <a:rPr lang="zh-CN" altLang="en-GB" sz="1200">
                <a:latin typeface="Times New Roman" charset="0"/>
              </a:rPr>
              <a:pPr algn="r" eaLnBrk="1" hangingPunct="1"/>
              <a:t>3</a:t>
            </a:fld>
            <a:endParaRPr lang="en-GB" altLang="zh-CN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A85F-7C56-4D8B-A0AB-0384E393923A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4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EA85F-7C56-4D8B-A0AB-0384E393923A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4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D945-DCC4-6A43-98A3-F3EEF371FB10}" type="datetimeFigureOut">
              <a:rPr lang="en-US" smtClean="0"/>
              <a:t>11/03/16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79B-7D67-AC47-AD3B-1703FF8F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2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D945-DCC4-6A43-98A3-F3EEF371FB10}" type="datetimeFigureOut">
              <a:rPr lang="en-US" smtClean="0"/>
              <a:t>11/03/16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79B-7D67-AC47-AD3B-1703FF8F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3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D945-DCC4-6A43-98A3-F3EEF371FB10}" type="datetimeFigureOut">
              <a:rPr lang="en-US" smtClean="0"/>
              <a:t>11/03/16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79B-7D67-AC47-AD3B-1703FF8F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4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D945-DCC4-6A43-98A3-F3EEF371FB10}" type="datetimeFigureOut">
              <a:rPr lang="en-US" smtClean="0"/>
              <a:t>11/03/16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79B-7D67-AC47-AD3B-1703FF8F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1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D945-DCC4-6A43-98A3-F3EEF371FB10}" type="datetimeFigureOut">
              <a:rPr lang="en-US" smtClean="0"/>
              <a:t>11/03/16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79B-7D67-AC47-AD3B-1703FF8F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0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D945-DCC4-6A43-98A3-F3EEF371FB10}" type="datetimeFigureOut">
              <a:rPr lang="en-US" smtClean="0"/>
              <a:t>11/03/16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79B-7D67-AC47-AD3B-1703FF8F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7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D945-DCC4-6A43-98A3-F3EEF371FB10}" type="datetimeFigureOut">
              <a:rPr lang="en-US" smtClean="0"/>
              <a:t>11/03/16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79B-7D67-AC47-AD3B-1703FF8F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3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D945-DCC4-6A43-98A3-F3EEF371FB10}" type="datetimeFigureOut">
              <a:rPr lang="en-US" smtClean="0"/>
              <a:t>11/03/16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79B-7D67-AC47-AD3B-1703FF8F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1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D945-DCC4-6A43-98A3-F3EEF371FB10}" type="datetimeFigureOut">
              <a:rPr lang="en-US" smtClean="0"/>
              <a:t>11/03/16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79B-7D67-AC47-AD3B-1703FF8F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1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D945-DCC4-6A43-98A3-F3EEF371FB10}" type="datetimeFigureOut">
              <a:rPr lang="en-US" smtClean="0"/>
              <a:t>11/03/16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79B-7D67-AC47-AD3B-1703FF8F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D945-DCC4-6A43-98A3-F3EEF371FB10}" type="datetimeFigureOut">
              <a:rPr lang="en-US" smtClean="0"/>
              <a:t>11/03/16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879B-7D67-AC47-AD3B-1703FF8F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4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D945-DCC4-6A43-98A3-F3EEF371FB10}" type="datetimeFigureOut">
              <a:rPr lang="en-US" smtClean="0"/>
              <a:t>11/03/16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879B-7D67-AC47-AD3B-1703FF8F5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4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javascript:newshowcontent('inactive','838103-fig1');" TargetMode="Externa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ACST-2</a:t>
            </a:r>
            <a:br>
              <a:rPr lang="en-US" dirty="0" smtClean="0"/>
            </a:br>
            <a:r>
              <a:rPr lang="en-US" dirty="0" smtClean="0"/>
              <a:t>Carotid Stenting </a:t>
            </a:r>
            <a:r>
              <a:rPr lang="en-US" dirty="0" err="1" smtClean="0"/>
              <a:t>vs</a:t>
            </a:r>
            <a:r>
              <a:rPr lang="en-US" dirty="0" smtClean="0"/>
              <a:t> Surgery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41" y="4627539"/>
            <a:ext cx="6703662" cy="190408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Alison Halliday</a:t>
            </a:r>
          </a:p>
          <a:p>
            <a:r>
              <a:rPr lang="en-US" dirty="0" smtClean="0"/>
              <a:t>Professor of Vascular Surgery, University of Oxford </a:t>
            </a:r>
          </a:p>
          <a:p>
            <a:r>
              <a:rPr lang="en-US" dirty="0"/>
              <a:t>o</a:t>
            </a:r>
            <a:r>
              <a:rPr lang="en-US" dirty="0" smtClean="0"/>
              <a:t>n behalf of all the ACST-2 Collaborators</a:t>
            </a:r>
          </a:p>
          <a:p>
            <a:endParaRPr lang="en-US" dirty="0" smtClean="0"/>
          </a:p>
          <a:p>
            <a:r>
              <a:rPr lang="en-US" dirty="0" smtClean="0"/>
              <a:t>ECST-2 Collaborators’ Meeting,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1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007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106"/>
            <a:ext cx="268922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004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193106"/>
            <a:ext cx="2687637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646796" y="115888"/>
            <a:ext cx="79971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200" b="1" dirty="0"/>
              <a:t>Techniques, devices, experience have all </a:t>
            </a:r>
            <a:endParaRPr lang="en-GB" sz="3200" b="1" dirty="0" smtClean="0"/>
          </a:p>
          <a:p>
            <a:pPr algn="ctr"/>
            <a:r>
              <a:rPr lang="en-GB" sz="3200" b="1" dirty="0"/>
              <a:t>c</a:t>
            </a:r>
            <a:r>
              <a:rPr lang="en-GB" sz="3200" b="1" dirty="0" smtClean="0"/>
              <a:t>hanged since </a:t>
            </a:r>
            <a:r>
              <a:rPr lang="en-GB" sz="3200" b="1" dirty="0"/>
              <a:t>the </a:t>
            </a:r>
            <a:r>
              <a:rPr lang="en-GB" sz="3200" b="1" dirty="0" smtClean="0"/>
              <a:t>earlier </a:t>
            </a:r>
            <a:r>
              <a:rPr lang="en-GB" sz="3200" b="1" dirty="0" smtClean="0"/>
              <a:t>symptomatic trials…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0" t="6978" r="16858" b="51920"/>
          <a:stretch>
            <a:fillRect/>
          </a:stretch>
        </p:blipFill>
        <p:spPr bwMode="auto">
          <a:xfrm>
            <a:off x="5041900" y="1347788"/>
            <a:ext cx="4102100" cy="3440112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57750" y="4791785"/>
            <a:ext cx="4318000" cy="1034129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2400" b="1" dirty="0" smtClean="0">
                <a:latin typeface="Calibri" charset="0"/>
              </a:rPr>
              <a:t>Open </a:t>
            </a:r>
            <a:r>
              <a:rPr lang="en-GB" sz="2400" b="1" dirty="0" err="1">
                <a:latin typeface="Calibri" charset="0"/>
              </a:rPr>
              <a:t>vs</a:t>
            </a:r>
            <a:r>
              <a:rPr lang="en-GB" sz="2400" b="1" dirty="0">
                <a:latin typeface="Calibri" charset="0"/>
              </a:rPr>
              <a:t> closed-cell stent design</a:t>
            </a:r>
          </a:p>
          <a:p>
            <a:pPr algn="ctr">
              <a:lnSpc>
                <a:spcPct val="130000"/>
              </a:lnSpc>
            </a:pPr>
            <a:r>
              <a:rPr lang="en-GB" sz="2400" b="1" dirty="0">
                <a:latin typeface="Calibri" charset="0"/>
              </a:rPr>
              <a:t>Closed–cell safer?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26" y="5836335"/>
            <a:ext cx="9175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Now </a:t>
            </a:r>
            <a:r>
              <a:rPr lang="en-GB" sz="3200" b="1" dirty="0" smtClean="0"/>
              <a:t>– have FLOW</a:t>
            </a:r>
            <a:r>
              <a:rPr lang="en-GB" sz="3200" b="1" dirty="0"/>
              <a:t>-reversal </a:t>
            </a:r>
            <a:r>
              <a:rPr lang="en-GB" sz="3200" b="1" dirty="0" smtClean="0"/>
              <a:t>systems, </a:t>
            </a:r>
            <a:r>
              <a:rPr lang="en-GB" sz="3200" b="1" dirty="0"/>
              <a:t>direct </a:t>
            </a:r>
            <a:r>
              <a:rPr lang="en-GB" sz="3200" b="1" dirty="0" smtClean="0"/>
              <a:t>puncture, membrane </a:t>
            </a:r>
            <a:r>
              <a:rPr lang="en-GB" sz="3200" b="1" dirty="0" err="1" smtClean="0"/>
              <a:t>stents..reduces</a:t>
            </a:r>
            <a:r>
              <a:rPr lang="en-GB" sz="3200" b="1" dirty="0" smtClean="0"/>
              <a:t> risk of distal </a:t>
            </a:r>
            <a:r>
              <a:rPr lang="en-GB" sz="3200" b="1" dirty="0" err="1" smtClean="0"/>
              <a:t>embolisation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6055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and closed-cell stents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930400"/>
            <a:ext cx="90297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4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430" r="-15430"/>
          <a:stretch>
            <a:fillRect/>
          </a:stretch>
        </p:blipFill>
        <p:spPr>
          <a:xfrm>
            <a:off x="-1043591" y="138323"/>
            <a:ext cx="10926278" cy="6576637"/>
          </a:xfrm>
        </p:spPr>
      </p:pic>
    </p:spTree>
    <p:extLst>
      <p:ext uri="{BB962C8B-B14F-4D97-AF65-F5344CB8AC3E}">
        <p14:creationId xmlns:p14="http://schemas.microsoft.com/office/powerpoint/2010/main" val="391448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Wallstent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closed</a:t>
            </a:r>
            <a:r>
              <a:rPr lang="en-US" dirty="0" smtClean="0"/>
              <a:t>-</a:t>
            </a:r>
            <a:r>
              <a:rPr lang="en-US" dirty="0" smtClean="0"/>
              <a:t>cell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774" r="-23774"/>
          <a:stretch>
            <a:fillRect/>
          </a:stretch>
        </p:blipFill>
        <p:spPr>
          <a:xfrm>
            <a:off x="457200" y="1597004"/>
            <a:ext cx="8229600" cy="5834723"/>
          </a:xfrm>
        </p:spPr>
      </p:pic>
    </p:spTree>
    <p:extLst>
      <p:ext uri="{BB962C8B-B14F-4D97-AF65-F5344CB8AC3E}">
        <p14:creationId xmlns:p14="http://schemas.microsoft.com/office/powerpoint/2010/main" val="356350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Cristallo</a:t>
            </a:r>
            <a:r>
              <a:rPr lang="en-US" dirty="0" smtClean="0"/>
              <a:t> </a:t>
            </a:r>
            <a:r>
              <a:rPr lang="en-US" dirty="0" err="1" smtClean="0"/>
              <a:t>Ideale</a:t>
            </a:r>
            <a:r>
              <a:rPr lang="en-US" dirty="0" smtClean="0"/>
              <a:t> (Hybrid)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11147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135090"/>
                </a:solidFill>
                <a:latin typeface="ArialMT"/>
              </a:rPr>
              <a:t>Open Cell Stent with Closed Cell Design</a:t>
            </a:r>
          </a:p>
          <a:p>
            <a:pPr marL="0" indent="0">
              <a:buNone/>
            </a:pPr>
            <a:endParaRPr lang="en-US" sz="2000" dirty="0">
              <a:solidFill>
                <a:srgbClr val="535353"/>
              </a:solidFill>
              <a:latin typeface="ArialM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535353"/>
                </a:solidFill>
                <a:latin typeface="ArialMT"/>
              </a:rPr>
              <a:t>Proximal and distal sections – open cell, enhanced flexibility</a:t>
            </a:r>
          </a:p>
          <a:p>
            <a:pPr marL="0" indent="0">
              <a:buNone/>
            </a:pPr>
            <a:endParaRPr lang="en-US" sz="2000" dirty="0">
              <a:solidFill>
                <a:srgbClr val="535353"/>
              </a:solidFill>
              <a:latin typeface="ArialM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535353"/>
                </a:solidFill>
                <a:latin typeface="ArialMT"/>
              </a:rPr>
              <a:t>C</a:t>
            </a:r>
            <a:r>
              <a:rPr lang="en-US" sz="2000" dirty="0">
                <a:solidFill>
                  <a:srgbClr val="535353"/>
                </a:solidFill>
                <a:latin typeface="ArialMT"/>
              </a:rPr>
              <a:t>entral closed cell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535353"/>
                </a:solidFill>
                <a:latin typeface="ArialMT"/>
              </a:rPr>
              <a:t>section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677" y="2197083"/>
            <a:ext cx="4343400" cy="4191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200400" y="4165600"/>
            <a:ext cx="2082800" cy="1693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67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764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" y="3073400"/>
            <a:ext cx="16055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Membrane</a:t>
            </a:r>
          </a:p>
          <a:p>
            <a:r>
              <a:rPr lang="en-US" sz="2400" b="1" dirty="0" smtClean="0"/>
              <a:t>Stent</a:t>
            </a:r>
          </a:p>
          <a:p>
            <a:endParaRPr lang="en-US" sz="2400" b="1" dirty="0"/>
          </a:p>
          <a:p>
            <a:r>
              <a:rPr lang="en-US" sz="2400" b="1" dirty="0" err="1" smtClean="0"/>
              <a:t>Roadsaver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014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673100"/>
            <a:ext cx="90551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6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10446E"/>
              </a:solidFill>
              <a:latin typeface="ArialMT"/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000"/>
            <a:ext cx="9144000" cy="5583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1168" y="2031989"/>
            <a:ext cx="16267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MoMa</a:t>
            </a:r>
            <a:endParaRPr lang="en-US" sz="2000" b="1" dirty="0" smtClean="0"/>
          </a:p>
          <a:p>
            <a:r>
              <a:rPr lang="en-US" sz="2000" b="1" dirty="0" smtClean="0"/>
              <a:t>Flow-</a:t>
            </a:r>
            <a:r>
              <a:rPr lang="en-US" sz="2000" b="1" dirty="0" smtClean="0"/>
              <a:t>reversal</a:t>
            </a:r>
          </a:p>
          <a:p>
            <a:r>
              <a:rPr lang="en-US" sz="2000" b="1" dirty="0" smtClean="0"/>
              <a:t> catheter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772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320787"/>
            <a:ext cx="8547100" cy="5537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530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Roadsaver</a:t>
            </a:r>
            <a:r>
              <a:rPr lang="en-US" dirty="0" smtClean="0"/>
              <a:t>/Silk Road – avoids aortic arch, controlled flow reversal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1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260350"/>
            <a:ext cx="814493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zh-CN" sz="3200" b="1" dirty="0">
                <a:latin typeface="+mj-lt"/>
              </a:rPr>
              <a:t>Treatment for asymptomatic carotid artery stenosis: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zh-CN" sz="3200" b="1" dirty="0">
                <a:latin typeface="+mj-lt"/>
              </a:rPr>
              <a:t>surgery or stenting</a:t>
            </a:r>
            <a:r>
              <a:rPr lang="en-GB" altLang="zh-CN" sz="3200" b="1" dirty="0" smtClean="0">
                <a:latin typeface="+mj-lt"/>
              </a:rPr>
              <a:t>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zh-CN" sz="3200" b="1" dirty="0" smtClean="0">
                <a:latin typeface="+mj-lt"/>
              </a:rPr>
              <a:t>Randomise patients considered to be at high future stroke risk, suitable for both procedures</a:t>
            </a:r>
            <a:endParaRPr lang="en-US" altLang="zh-CN" sz="3200" b="1" dirty="0">
              <a:latin typeface="+mj-lt"/>
            </a:endParaRPr>
          </a:p>
        </p:txBody>
      </p:sp>
      <p:pic>
        <p:nvPicPr>
          <p:cNvPr id="276484" name="Picture 4" descr="ste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9" y="3725333"/>
            <a:ext cx="2836862" cy="2800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3" descr="ACST_2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-26988"/>
            <a:ext cx="10096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acst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71551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bupa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165850"/>
            <a:ext cx="14398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HTAsponsoredlogow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9474" r="3969" b="14105"/>
          <a:stretch>
            <a:fillRect/>
          </a:stretch>
        </p:blipFill>
        <p:spPr bwMode="auto">
          <a:xfrm>
            <a:off x="179388" y="6165850"/>
            <a:ext cx="14398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04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8201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zh-CN" sz="3200" dirty="0">
                <a:latin typeface="+mj-lt"/>
              </a:rPr>
              <a:t>Asymptomatic carotid artery stenosis: narrowing that has </a:t>
            </a:r>
            <a:r>
              <a:rPr lang="en-GB" altLang="zh-CN" sz="3200" u="sng" dirty="0">
                <a:latin typeface="+mj-lt"/>
              </a:rPr>
              <a:t>not yet</a:t>
            </a:r>
            <a:r>
              <a:rPr lang="en-GB" altLang="zh-CN" sz="3200" dirty="0">
                <a:latin typeface="+mj-lt"/>
              </a:rPr>
              <a:t> caused a </a:t>
            </a:r>
            <a:r>
              <a:rPr lang="en-GB" altLang="zh-CN" sz="3200" dirty="0" smtClean="0">
                <a:latin typeface="+mj-lt"/>
              </a:rPr>
              <a:t>stroke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zh-CN" sz="3200" dirty="0" smtClean="0">
                <a:latin typeface="+mj-lt"/>
              </a:rPr>
              <a:t>Might intervention prevent stroke?</a:t>
            </a:r>
            <a:endParaRPr lang="en-US" altLang="zh-CN" sz="3200" dirty="0">
              <a:latin typeface="+mj-lt"/>
            </a:endParaRPr>
          </a:p>
        </p:txBody>
      </p:sp>
      <p:pic>
        <p:nvPicPr>
          <p:cNvPr id="276484" name="Picture 4" descr="ste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85737"/>
            <a:ext cx="3876675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15900"/>
            <a:ext cx="7239000" cy="642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420" y="450368"/>
            <a:ext cx="3468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ACST-2 </a:t>
            </a:r>
          </a:p>
          <a:p>
            <a:r>
              <a:rPr lang="en-US" sz="2800" b="1" dirty="0" smtClean="0"/>
              <a:t>A very European Trial</a:t>
            </a:r>
          </a:p>
          <a:p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55514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</a:t>
            </a:r>
            <a:r>
              <a:rPr lang="en-US" dirty="0" err="1" smtClean="0"/>
              <a:t>Centres</a:t>
            </a:r>
            <a:r>
              <a:rPr lang="en-US" dirty="0" smtClean="0"/>
              <a:t> in ACST-2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9373" r="-49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23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2663"/>
            <a:ext cx="3709151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2015  Recruitment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14/62 </a:t>
            </a:r>
            <a:r>
              <a:rPr lang="en-US" sz="2800" dirty="0" err="1" smtClean="0"/>
              <a:t>randomising</a:t>
            </a:r>
            <a:r>
              <a:rPr lang="en-US" sz="2800" dirty="0" smtClean="0"/>
              <a:t>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from UK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6770" r="-56770"/>
          <a:stretch>
            <a:fillRect/>
          </a:stretch>
        </p:blipFill>
        <p:spPr>
          <a:xfrm>
            <a:off x="1706399" y="287213"/>
            <a:ext cx="9098593" cy="6390024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3143348" y="2162854"/>
            <a:ext cx="9429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43348" y="3495804"/>
            <a:ext cx="9555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43348" y="4173850"/>
            <a:ext cx="993257" cy="1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43348" y="4388617"/>
            <a:ext cx="9932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43348" y="4865456"/>
            <a:ext cx="993257" cy="1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43348" y="5231131"/>
            <a:ext cx="9932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43348" y="6237117"/>
            <a:ext cx="9932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339303" y="2828334"/>
            <a:ext cx="804697" cy="1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339303" y="3207587"/>
            <a:ext cx="8046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339303" y="3683422"/>
            <a:ext cx="804697" cy="1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339303" y="6209959"/>
            <a:ext cx="779550" cy="1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5705" y="4918902"/>
            <a:ext cx="27705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Overall, 17% ACST-2 patients are from UK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143348" y="2855492"/>
            <a:ext cx="9429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43348" y="3029531"/>
            <a:ext cx="942965" cy="13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43348" y="1835926"/>
            <a:ext cx="9555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54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31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ACST-2</a:t>
            </a:r>
            <a:br>
              <a:rPr lang="en-US" b="1" dirty="0" smtClean="0"/>
            </a:br>
            <a:r>
              <a:rPr lang="en-US" b="1" dirty="0" smtClean="0"/>
              <a:t>Recruitment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March 2016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19958"/>
              </p:ext>
            </p:extLst>
          </p:nvPr>
        </p:nvGraphicFramePr>
        <p:xfrm>
          <a:off x="3451479" y="274638"/>
          <a:ext cx="4670924" cy="757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600700" imgH="8077200" progId="Word.Document.12">
                  <p:embed/>
                </p:oleObj>
              </mc:Choice>
              <mc:Fallback>
                <p:oleObj name="Document" r:id="rId3" imgW="5600700" imgH="807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1479" y="274638"/>
                        <a:ext cx="4670924" cy="757205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32-Point Star 4"/>
          <p:cNvSpPr/>
          <p:nvPr/>
        </p:nvSpPr>
        <p:spPr>
          <a:xfrm>
            <a:off x="496200" y="4297921"/>
            <a:ext cx="2481739" cy="2022056"/>
          </a:xfrm>
          <a:prstGeom prst="star3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 dirty="0" smtClean="0">
                <a:solidFill>
                  <a:prstClr val="black"/>
                </a:solidFill>
              </a:rPr>
              <a:t>2116</a:t>
            </a:r>
          </a:p>
          <a:p>
            <a:pPr algn="ctr" defTabSz="457200"/>
            <a:r>
              <a:rPr lang="en-US" sz="3600" b="1" dirty="0" smtClean="0">
                <a:solidFill>
                  <a:prstClr val="black"/>
                </a:solidFill>
              </a:rPr>
              <a:t>today</a:t>
            </a:r>
          </a:p>
          <a:p>
            <a:pPr algn="ctr" defTabSz="457200"/>
            <a:endParaRPr lang="en-US" sz="16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05" y="-744"/>
            <a:ext cx="8904928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ACST-2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79" y="1219840"/>
            <a:ext cx="8540877" cy="562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Sex, Age, Co-morbidities: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Men 							</a:t>
            </a:r>
            <a:r>
              <a:rPr lang="en-US" dirty="0" smtClean="0"/>
              <a:t>		70</a:t>
            </a:r>
            <a:r>
              <a:rPr lang="en-US" dirty="0" smtClean="0"/>
              <a:t>%</a:t>
            </a:r>
          </a:p>
          <a:p>
            <a:pPr marL="0" indent="0">
              <a:buNone/>
            </a:pPr>
            <a:r>
              <a:rPr lang="en-US" dirty="0" smtClean="0"/>
              <a:t>Median age					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69 </a:t>
            </a:r>
            <a:r>
              <a:rPr lang="en-US" b="1" dirty="0" smtClean="0">
                <a:solidFill>
                  <a:srgbClr val="FF0000"/>
                </a:solidFill>
              </a:rPr>
              <a:t>years</a:t>
            </a:r>
          </a:p>
          <a:p>
            <a:pPr marL="0" indent="0">
              <a:buNone/>
            </a:pPr>
            <a:r>
              <a:rPr lang="en-US" dirty="0" err="1" smtClean="0"/>
              <a:t>Ischaemic</a:t>
            </a:r>
            <a:r>
              <a:rPr lang="en-US" dirty="0" smtClean="0"/>
              <a:t> heart disease 	</a:t>
            </a:r>
            <a:r>
              <a:rPr lang="en-US" dirty="0" smtClean="0"/>
              <a:t>	37</a:t>
            </a:r>
            <a:r>
              <a:rPr lang="en-US" dirty="0" smtClean="0"/>
              <a:t>%</a:t>
            </a:r>
          </a:p>
          <a:p>
            <a:pPr marL="0" indent="0">
              <a:buNone/>
            </a:pPr>
            <a:r>
              <a:rPr lang="en-US" dirty="0" smtClean="0"/>
              <a:t>Diabetic 						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</a:p>
          <a:p>
            <a:pPr marL="0" indent="0">
              <a:buNone/>
            </a:pPr>
            <a:r>
              <a:rPr lang="en-US" dirty="0" smtClean="0"/>
              <a:t>Renal impairment 			</a:t>
            </a:r>
            <a:r>
              <a:rPr lang="en-US" dirty="0" smtClean="0"/>
              <a:t>	  9</a:t>
            </a:r>
            <a:r>
              <a:rPr lang="en-US" dirty="0" smtClean="0"/>
              <a:t>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8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05" y="39438"/>
            <a:ext cx="8874327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ACST-2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182438"/>
            <a:ext cx="8640960" cy="56755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Stroke risk factors:</a:t>
            </a:r>
          </a:p>
          <a:p>
            <a:pPr marL="0" indent="0">
              <a:buNone/>
            </a:pPr>
            <a:r>
              <a:rPr lang="en-US" dirty="0" smtClean="0"/>
              <a:t>Atrial Fibrillation 						</a:t>
            </a:r>
            <a:r>
              <a:rPr lang="en-US" dirty="0" smtClean="0"/>
              <a:t>			6</a:t>
            </a:r>
            <a:r>
              <a:rPr lang="en-US" dirty="0" smtClean="0"/>
              <a:t>%</a:t>
            </a:r>
          </a:p>
          <a:p>
            <a:pPr marL="0" indent="0">
              <a:buNone/>
            </a:pPr>
            <a:r>
              <a:rPr lang="en-US" dirty="0" smtClean="0"/>
              <a:t>Age &gt;75 </a:t>
            </a:r>
            <a:r>
              <a:rPr lang="en-US" dirty="0" err="1" smtClean="0"/>
              <a:t>yrs</a:t>
            </a:r>
            <a:r>
              <a:rPr lang="en-US" dirty="0" smtClean="0"/>
              <a:t>          						</a:t>
            </a:r>
            <a:r>
              <a:rPr lang="en-US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26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</a:p>
          <a:p>
            <a:pPr marL="0" indent="0">
              <a:buNone/>
            </a:pPr>
            <a:r>
              <a:rPr lang="en-US" dirty="0" smtClean="0"/>
              <a:t>Previous stroke symptoms or infarct		</a:t>
            </a:r>
            <a:r>
              <a:rPr lang="en-US" b="1" dirty="0" smtClean="0">
                <a:solidFill>
                  <a:srgbClr val="FF0000"/>
                </a:solidFill>
              </a:rPr>
              <a:t>43%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Medical Treatments at entry: </a:t>
            </a:r>
          </a:p>
          <a:p>
            <a:pPr marL="0" indent="0">
              <a:buNone/>
            </a:pPr>
            <a:r>
              <a:rPr lang="en-US" dirty="0" smtClean="0"/>
              <a:t>BP drugs               						</a:t>
            </a:r>
            <a:r>
              <a:rPr lang="en-US" dirty="0" smtClean="0"/>
              <a:t>			84</a:t>
            </a:r>
            <a:r>
              <a:rPr lang="en-US" dirty="0" smtClean="0"/>
              <a:t>% </a:t>
            </a:r>
          </a:p>
          <a:p>
            <a:pPr marL="0" indent="0">
              <a:buNone/>
            </a:pPr>
            <a:r>
              <a:rPr lang="en-US" dirty="0" smtClean="0"/>
              <a:t>Lipid-lowering     						</a:t>
            </a:r>
            <a:r>
              <a:rPr lang="en-US" dirty="0" smtClean="0"/>
              <a:t>			80</a:t>
            </a:r>
            <a:r>
              <a:rPr lang="en-US" dirty="0" smtClean="0"/>
              <a:t>%</a:t>
            </a:r>
          </a:p>
          <a:p>
            <a:pPr marL="0" indent="0">
              <a:buNone/>
            </a:pPr>
            <a:r>
              <a:rPr lang="en-US" dirty="0" smtClean="0"/>
              <a:t>Anti-thrombotic 						</a:t>
            </a:r>
            <a:r>
              <a:rPr lang="en-US" dirty="0" smtClean="0"/>
              <a:t>			86</a:t>
            </a:r>
            <a:r>
              <a:rPr lang="en-US" dirty="0" smtClean="0"/>
              <a:t>%</a:t>
            </a:r>
          </a:p>
          <a:p>
            <a:pPr marL="457200" indent="-457200">
              <a:spcBef>
                <a:spcPct val="50000"/>
              </a:spcBef>
            </a:pPr>
            <a:r>
              <a:rPr lang="en-GB" altLang="zh-CN" dirty="0">
                <a:latin typeface="Calibri" pitchFamily="34" charset="0"/>
                <a:cs typeface="宋体"/>
              </a:rPr>
              <a:t>good compliance with drug therapy after joining </a:t>
            </a:r>
          </a:p>
          <a:p>
            <a:pPr marL="457200" indent="-457200">
              <a:spcBef>
                <a:spcPct val="50000"/>
              </a:spcBef>
            </a:pPr>
            <a:r>
              <a:rPr lang="en-GB" altLang="zh-CN" dirty="0">
                <a:latin typeface="Calibri" pitchFamily="34" charset="0"/>
                <a:cs typeface="宋体"/>
              </a:rPr>
              <a:t>direct patient feedback every year                              </a:t>
            </a:r>
            <a:r>
              <a:rPr lang="en-GB" altLang="zh-CN" dirty="0" smtClean="0">
                <a:latin typeface="Calibri" pitchFamily="34" charset="0"/>
                <a:cs typeface="宋体"/>
              </a:rPr>
              <a:t>                                   </a:t>
            </a:r>
            <a:r>
              <a:rPr lang="en-US" altLang="zh-CN" dirty="0" smtClean="0">
                <a:latin typeface="Calibri" pitchFamily="34" charset="0"/>
                <a:cs typeface="宋体"/>
              </a:rPr>
              <a:t>(</a:t>
            </a:r>
            <a:r>
              <a:rPr lang="en-US" altLang="zh-CN" dirty="0">
                <a:latin typeface="Calibri" pitchFamily="34" charset="0"/>
                <a:cs typeface="宋体"/>
              </a:rPr>
              <a:t>includes </a:t>
            </a:r>
            <a:r>
              <a:rPr lang="en-GB" altLang="zh-CN" dirty="0">
                <a:latin typeface="Calibri" pitchFamily="34" charset="0"/>
                <a:cs typeface="宋体"/>
              </a:rPr>
              <a:t>drug names and </a:t>
            </a:r>
            <a:r>
              <a:rPr lang="en-GB" altLang="zh-CN" dirty="0" smtClean="0">
                <a:latin typeface="Calibri" pitchFamily="34" charset="0"/>
                <a:cs typeface="宋体"/>
              </a:rPr>
              <a:t>doses)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32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Drug therapy at </a:t>
            </a:r>
            <a:br>
              <a:rPr lang="en-US" b="1" dirty="0" smtClean="0"/>
            </a:br>
            <a:r>
              <a:rPr lang="en-US" b="1" dirty="0" smtClean="0"/>
              <a:t>1 month follow up (2015)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Antithrombotic (aspirin, </a:t>
            </a:r>
            <a:r>
              <a:rPr lang="en-US" dirty="0" err="1" smtClean="0"/>
              <a:t>asasantin</a:t>
            </a:r>
            <a:r>
              <a:rPr lang="en-US" dirty="0" smtClean="0"/>
              <a:t>, </a:t>
            </a:r>
            <a:r>
              <a:rPr lang="en-US" dirty="0" err="1" smtClean="0"/>
              <a:t>clopidogrel</a:t>
            </a:r>
            <a:r>
              <a:rPr lang="en-US" dirty="0" smtClean="0"/>
              <a:t>, single, dual APT, warfarin, NOAC) 	         </a:t>
            </a:r>
            <a:r>
              <a:rPr lang="en-US" b="1" dirty="0" smtClean="0"/>
              <a:t>99.5%</a:t>
            </a:r>
          </a:p>
          <a:p>
            <a:pPr marL="0" indent="0">
              <a:buNone/>
            </a:pPr>
            <a:r>
              <a:rPr lang="en-US" dirty="0" smtClean="0"/>
              <a:t>BP Medications (1-3 named drugs, none) 	</a:t>
            </a:r>
            <a:r>
              <a:rPr lang="en-US" b="1" dirty="0" smtClean="0"/>
              <a:t>87%</a:t>
            </a:r>
          </a:p>
          <a:p>
            <a:pPr marL="0" indent="0">
              <a:buNone/>
            </a:pPr>
            <a:r>
              <a:rPr lang="en-US" dirty="0" smtClean="0"/>
              <a:t>Lipid-lowering (specific drugs/doses) 		</a:t>
            </a:r>
            <a:r>
              <a:rPr lang="en-US" b="1" dirty="0" smtClean="0"/>
              <a:t>88%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511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Drug therapy at </a:t>
            </a:r>
            <a:br>
              <a:rPr lang="en-US" b="1" dirty="0" smtClean="0"/>
            </a:br>
            <a:r>
              <a:rPr lang="en-US" b="1" dirty="0" smtClean="0"/>
              <a:t> Annual follow up (2015)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Antithrombotic (aspirin, </a:t>
            </a:r>
            <a:r>
              <a:rPr lang="en-US" dirty="0" err="1" smtClean="0"/>
              <a:t>asasantin</a:t>
            </a:r>
            <a:r>
              <a:rPr lang="en-US" dirty="0" smtClean="0"/>
              <a:t>, </a:t>
            </a:r>
            <a:r>
              <a:rPr lang="en-US" dirty="0" err="1" smtClean="0"/>
              <a:t>clopidogrel</a:t>
            </a:r>
            <a:r>
              <a:rPr lang="en-US" dirty="0" smtClean="0"/>
              <a:t>, single, dual APT, warfarin, NOAC) 		</a:t>
            </a:r>
            <a:r>
              <a:rPr lang="en-US" dirty="0" smtClean="0"/>
              <a:t>	</a:t>
            </a:r>
            <a:r>
              <a:rPr lang="en-US" b="1" dirty="0" smtClean="0"/>
              <a:t>95</a:t>
            </a:r>
            <a:r>
              <a:rPr lang="en-US" b="1" dirty="0" smtClean="0"/>
              <a:t>%</a:t>
            </a:r>
          </a:p>
          <a:p>
            <a:pPr marL="0" indent="0">
              <a:buNone/>
            </a:pPr>
            <a:r>
              <a:rPr lang="en-US" dirty="0" smtClean="0"/>
              <a:t>BP Medications (1-3 named drugs, none) 	</a:t>
            </a:r>
            <a:r>
              <a:rPr lang="en-US" b="1" dirty="0" smtClean="0"/>
              <a:t>83%</a:t>
            </a:r>
          </a:p>
          <a:p>
            <a:pPr marL="0" indent="0">
              <a:buNone/>
            </a:pPr>
            <a:r>
              <a:rPr lang="en-US" dirty="0" smtClean="0"/>
              <a:t>Lipid-lowering (specific drugs/doses) 		</a:t>
            </a:r>
            <a:r>
              <a:rPr lang="en-US" b="1" dirty="0" smtClean="0"/>
              <a:t>84%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671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738499"/>
              </p:ext>
            </p:extLst>
          </p:nvPr>
        </p:nvGraphicFramePr>
        <p:xfrm>
          <a:off x="63962" y="-114930"/>
          <a:ext cx="9096972" cy="7272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0127"/>
                <a:gridCol w="3027778"/>
                <a:gridCol w="2269067"/>
              </a:tblGrid>
              <a:tr h="414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u="sng" strike="noStrike" dirty="0" smtClean="0">
                          <a:effectLst/>
                        </a:rPr>
                        <a:t> ACST-2 Stents  </a:t>
                      </a:r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b="1" u="sng" strike="noStrike" dirty="0" smtClean="0">
                          <a:effectLst/>
                        </a:rPr>
                        <a:t>Cerebral Protection</a:t>
                      </a:r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strike="noStrike" dirty="0" smtClean="0">
                        <a:effectLst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u="sng" strike="noStrike" dirty="0" smtClean="0">
                          <a:effectLst/>
                        </a:rPr>
                        <a:t>Devices </a:t>
                      </a:r>
                      <a:r>
                        <a:rPr lang="en-GB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(86%)</a:t>
                      </a:r>
                      <a:endParaRPr lang="en-GB" sz="2800" b="1" i="0" u="sng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ctr"/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5445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 smtClean="0">
                          <a:effectLst/>
                        </a:rPr>
                        <a:t>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Wallstent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smtClean="0">
                          <a:effectLst/>
                        </a:rPr>
                        <a:t>                           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 err="1" smtClean="0">
                          <a:effectLst/>
                        </a:rPr>
                        <a:t>Emboshield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>
                          <a:effectLst/>
                        </a:rPr>
                        <a:t>Filter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70381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Cristallo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Ideale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Abbott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Xact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 err="1" smtClean="0">
                          <a:effectLst/>
                        </a:rPr>
                        <a:t>Filterwire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>
                          <a:effectLst/>
                        </a:rPr>
                        <a:t>Filter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70574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Cordis</a:t>
                      </a:r>
                      <a:r>
                        <a:rPr lang="en-GB" sz="2400" u="none" strike="noStrike" dirty="0" smtClean="0">
                          <a:effectLst/>
                        </a:rPr>
                        <a:t> Precise 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Mo. Ma</a:t>
                      </a:r>
                      <a:r>
                        <a:rPr lang="en-GB" sz="2400" u="none" strike="noStrike" baseline="0" dirty="0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Spider </a:t>
                      </a:r>
                      <a:endParaRPr lang="en-US" sz="1800" u="none" strike="noStrike" dirty="0" smtClean="0">
                        <a:effectLst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Prox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Filter</a:t>
                      </a: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70574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Ev3 Protégé® RX </a:t>
                      </a:r>
                      <a:endParaRPr lang="en-GB" sz="2000" u="none" strike="noStrike" dirty="0" smtClean="0">
                        <a:effectLst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 smtClean="0">
                          <a:effectLst/>
                        </a:rPr>
                        <a:t>       </a:t>
                      </a:r>
                      <a:r>
                        <a:rPr lang="en-GB" sz="2400" u="none" strike="noStrike" dirty="0" smtClean="0">
                          <a:effectLst/>
                        </a:rPr>
                        <a:t>Abbott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Acculink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Accunet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AngioGuard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Filter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Filter</a:t>
                      </a: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70381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Boston Adapt </a:t>
                      </a:r>
                      <a:endParaRPr lang="en-GB" sz="2000" u="none" strike="noStrike" dirty="0" smtClean="0">
                        <a:effectLst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Sinus 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Gore Flow Reversal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Prox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occ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70574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ViVEXX</a:t>
                      </a:r>
                      <a:endParaRPr lang="en-GB" sz="2000" u="none" strike="noStrike" baseline="0" dirty="0" smtClean="0">
                        <a:effectLst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Twin One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Distal balloon</a:t>
                      </a: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70574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baseline="0" dirty="0" smtClean="0">
                          <a:solidFill>
                            <a:srgbClr val="008000"/>
                          </a:solidFill>
                          <a:effectLst/>
                        </a:rPr>
                        <a:t>      </a:t>
                      </a:r>
                      <a:r>
                        <a:rPr lang="en-GB" sz="2400" u="none" strike="noStrike" baseline="0" dirty="0" err="1" smtClean="0">
                          <a:solidFill>
                            <a:srgbClr val="008000"/>
                          </a:solidFill>
                          <a:effectLst/>
                        </a:rPr>
                        <a:t>Roadsaver</a:t>
                      </a:r>
                      <a:endParaRPr lang="en-GB" sz="2400" b="0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      Inspire</a:t>
                      </a:r>
                      <a:endParaRPr lang="en-GB" sz="2000" u="none" strike="noStrike" dirty="0" smtClean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FiberNet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Viatrac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Filter</a:t>
                      </a: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  <a:tr h="885927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baseline="0" dirty="0" smtClean="0">
                          <a:effectLst/>
                        </a:rPr>
                        <a:t>      </a:t>
                      </a:r>
                      <a:r>
                        <a:rPr lang="en-GB" sz="2400" u="none" strike="noStrike" baseline="0" dirty="0" err="1" smtClean="0">
                          <a:effectLst/>
                        </a:rPr>
                        <a:t>Zilver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,  </a:t>
                      </a:r>
                      <a:r>
                        <a:rPr lang="en-GB" sz="2400" u="none" strike="noStrike" baseline="0" dirty="0" err="1" smtClean="0">
                          <a:effectLst/>
                        </a:rPr>
                        <a:t>Mer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u="none" strike="noStrike" baseline="0" dirty="0" smtClean="0">
                        <a:effectLst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u="none" strike="noStrike" baseline="0" dirty="0" smtClean="0">
                        <a:effectLst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Wirion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632200" y="443859"/>
            <a:ext cx="25400" cy="6501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-42662" y="840481"/>
            <a:ext cx="484632" cy="57563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9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931099"/>
              </p:ext>
            </p:extLst>
          </p:nvPr>
        </p:nvGraphicFramePr>
        <p:xfrm>
          <a:off x="47029" y="96732"/>
          <a:ext cx="9096972" cy="7039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0127"/>
                <a:gridCol w="3245124"/>
                <a:gridCol w="2051721"/>
              </a:tblGrid>
              <a:tr h="422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u="sng" strike="noStrike" dirty="0" smtClean="0">
                          <a:effectLst/>
                        </a:rPr>
                        <a:t> ACST-2 Stents  </a:t>
                      </a:r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4" marR="4654" marT="46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b="1" u="sng" strike="noStrike" dirty="0" smtClean="0">
                          <a:effectLst/>
                        </a:rPr>
                        <a:t> Protection Devices</a:t>
                      </a:r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</a:tr>
              <a:tr h="7197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 smtClean="0">
                          <a:effectLst/>
                        </a:rPr>
                        <a:t>  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Wallstent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000" i="0" u="none" strike="noStrike" baseline="0" dirty="0" smtClean="0">
                          <a:effectLst/>
                        </a:rPr>
                        <a:t>(1.08mm</a:t>
                      </a:r>
                      <a:r>
                        <a:rPr lang="en-GB" sz="2000" i="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)</a:t>
                      </a:r>
                      <a:r>
                        <a:rPr lang="en-GB" sz="2400" u="none" strike="noStrike" dirty="0" smtClean="0">
                          <a:effectLst/>
                        </a:rPr>
                        <a:t>                           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4" marR="4654" marT="46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 err="1" smtClean="0">
                          <a:effectLst/>
                        </a:rPr>
                        <a:t>Emboshield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endParaRPr lang="en-GB" sz="2000" u="none" strike="noStrike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Filterwire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 smtClean="0">
                          <a:effectLst/>
                        </a:rPr>
                        <a:t>Filter</a:t>
                      </a:r>
                    </a:p>
                    <a:p>
                      <a:pPr algn="l" rtl="0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chemeClr val="bg2"/>
                    </a:solidFill>
                  </a:tcPr>
                </a:tc>
              </a:tr>
              <a:tr h="178971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Xact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1800" u="none" strike="noStrike" dirty="0" smtClean="0">
                          <a:effectLst/>
                        </a:rPr>
                        <a:t>(2.54mm</a:t>
                      </a:r>
                      <a:r>
                        <a:rPr lang="en-GB" sz="18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18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  Boston Adapt </a:t>
                      </a:r>
                      <a:r>
                        <a:rPr lang="en-GB" sz="1600" u="none" strike="noStrike" dirty="0" smtClean="0">
                          <a:effectLst/>
                        </a:rPr>
                        <a:t>(</a:t>
                      </a:r>
                      <a:r>
                        <a:rPr lang="en-GB" sz="2000" u="none" strike="noStrike" dirty="0" smtClean="0">
                          <a:effectLst/>
                        </a:rPr>
                        <a:t>4.4mm</a:t>
                      </a:r>
                      <a:r>
                        <a:rPr lang="en-GB" sz="20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1600" u="none" strike="noStrike" dirty="0" smtClean="0">
                          <a:effectLst/>
                        </a:rPr>
                        <a:t>)</a:t>
                      </a:r>
                    </a:p>
                  </a:txBody>
                  <a:tcPr marL="4654" marR="4654" marT="46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Accunet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AngioGuard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endParaRPr lang="en-GB" sz="1800" u="none" strike="noStrike" dirty="0" smtClean="0">
                        <a:effectLst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Spider 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Fibernet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Viatrac</a:t>
                      </a:r>
                      <a:r>
                        <a:rPr lang="en-GB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Filter</a:t>
                      </a:r>
                    </a:p>
                    <a:p>
                      <a:pPr algn="l" rtl="0" fontAlgn="ctr"/>
                      <a:r>
                        <a:rPr lang="en-GB" sz="2400" u="none" strike="noStrike" dirty="0" smtClean="0">
                          <a:effectLst/>
                        </a:rPr>
                        <a:t>Filter</a:t>
                      </a:r>
                    </a:p>
                    <a:p>
                      <a:pPr algn="l" rtl="0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Filter</a:t>
                      </a:r>
                    </a:p>
                    <a:p>
                      <a:pPr algn="l" rtl="0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chemeClr val="bg2"/>
                    </a:solidFill>
                  </a:tcPr>
                </a:tc>
              </a:tr>
              <a:tr h="765491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  Precise </a:t>
                      </a:r>
                      <a:r>
                        <a:rPr lang="en-GB" sz="2000" u="none" strike="noStrike" dirty="0" smtClean="0">
                          <a:effectLst/>
                        </a:rPr>
                        <a:t>(5.89mm</a:t>
                      </a:r>
                      <a:r>
                        <a:rPr lang="en-GB" sz="20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20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ViVEXX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(closed,?mm</a:t>
                      </a:r>
                      <a:r>
                        <a:rPr lang="en-GB" sz="20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)</a:t>
                      </a:r>
                    </a:p>
                  </a:txBody>
                  <a:tcPr marL="4654" marR="4654" marT="46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Mo. Ma</a:t>
                      </a:r>
                      <a:r>
                        <a:rPr lang="en-GB" sz="2400" u="none" strike="noStrike" baseline="0" dirty="0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endParaRPr lang="en-GB" sz="2400" u="none" strike="noStrike" dirty="0" smtClean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60026" marR="6670" marT="6670" marB="0" anchor="ctr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0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Prox</a:t>
                      </a:r>
                      <a:r>
                        <a:rPr lang="en-GB" sz="24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2400" b="0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occ</a:t>
                      </a:r>
                      <a:endParaRPr lang="en-GB" sz="2400" b="0" i="0" u="none" strike="noStrike" dirty="0" smtClean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60026" marR="6670" marT="6670" marB="0" anchor="ctr">
                    <a:solidFill>
                      <a:srgbClr val="FAC090"/>
                    </a:solidFill>
                  </a:tcPr>
                </a:tc>
              </a:tr>
              <a:tr h="719790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  Protégé® RX </a:t>
                      </a:r>
                      <a:r>
                        <a:rPr lang="en-GB" sz="2000" u="none" strike="noStrike" dirty="0" smtClean="0">
                          <a:effectLst/>
                        </a:rPr>
                        <a:t>(10.71mm</a:t>
                      </a:r>
                      <a:r>
                        <a:rPr lang="en-GB" sz="20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2000" u="none" strike="noStrike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smtClean="0">
                          <a:effectLst/>
                        </a:rPr>
                        <a:t> 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Acculink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1800" u="none" strike="noStrike" dirty="0" smtClean="0">
                          <a:effectLst/>
                        </a:rPr>
                        <a:t>(</a:t>
                      </a:r>
                      <a:r>
                        <a:rPr lang="en-GB" sz="2000" u="none" strike="noStrike" dirty="0" smtClean="0">
                          <a:effectLst/>
                        </a:rPr>
                        <a:t>11.48mm</a:t>
                      </a:r>
                      <a:r>
                        <a:rPr lang="en-GB" sz="20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GB" sz="1800" u="none" strike="noStrike" dirty="0" smtClean="0">
                          <a:effectLst/>
                        </a:rPr>
                        <a:t>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Gore Flow Reversal </a:t>
                      </a:r>
                      <a:endParaRPr lang="en-GB" sz="2000" b="0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 marL="60026" marR="6670" marT="6670" marB="0" anchor="ctr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solidFill>
                            <a:srgbClr val="008000"/>
                          </a:solidFill>
                          <a:effectLst/>
                        </a:rPr>
                        <a:t>Prox</a:t>
                      </a: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n-GB" sz="2400" u="none" strike="noStrike" dirty="0" err="1" smtClean="0">
                          <a:solidFill>
                            <a:srgbClr val="008000"/>
                          </a:solidFill>
                          <a:effectLst/>
                        </a:rPr>
                        <a:t>occ</a:t>
                      </a:r>
                      <a:endParaRPr lang="en-GB" sz="2400" b="0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u="none" strike="noStrike" dirty="0" smtClean="0">
                        <a:effectLst/>
                      </a:endParaRPr>
                    </a:p>
                  </a:txBody>
                  <a:tcPr marL="60026" marR="6670" marT="6670" marB="0" anchor="ctr">
                    <a:solidFill>
                      <a:srgbClr val="FAC090"/>
                    </a:solidFill>
                  </a:tcPr>
                </a:tc>
              </a:tr>
              <a:tr h="1074467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Cristallo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Ideale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 smtClean="0">
                          <a:effectLst/>
                        </a:rPr>
                        <a:t>(Hybrid)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Sinus 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(Hybrid)</a:t>
                      </a:r>
                      <a:r>
                        <a:rPr lang="en-GB" sz="2400" u="none" strike="noStrike" dirty="0" smtClean="0">
                          <a:effectLst/>
                        </a:rPr>
                        <a:t>  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Twin One 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Distal balloon</a:t>
                      </a:r>
                    </a:p>
                  </a:txBody>
                  <a:tcPr marL="60026" marR="6670" marT="6670" marB="0" anchor="ctr">
                    <a:noFill/>
                  </a:tcPr>
                </a:tc>
              </a:tr>
              <a:tr h="68815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baseline="0" dirty="0" smtClean="0">
                          <a:solidFill>
                            <a:srgbClr val="008000"/>
                          </a:solidFill>
                          <a:effectLst/>
                        </a:rPr>
                        <a:t>        </a:t>
                      </a:r>
                      <a:r>
                        <a:rPr lang="en-GB" sz="2400" u="none" strike="noStrike" baseline="0" dirty="0" err="1" smtClean="0">
                          <a:solidFill>
                            <a:srgbClr val="008000"/>
                          </a:solidFill>
                          <a:effectLst/>
                        </a:rPr>
                        <a:t>Roadsaver</a:t>
                      </a:r>
                      <a:r>
                        <a:rPr lang="en-GB" sz="1800" u="none" strike="noStrike" baseline="0" dirty="0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n-GB" sz="2000" u="none" strike="noStrike" baseline="0" dirty="0" smtClean="0">
                          <a:solidFill>
                            <a:srgbClr val="008000"/>
                          </a:solidFill>
                          <a:effectLst/>
                        </a:rPr>
                        <a:t>(membrane)</a:t>
                      </a:r>
                      <a:r>
                        <a:rPr lang="en-GB" sz="20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  </a:t>
                      </a:r>
                      <a:endParaRPr lang="en-GB" sz="2000" b="0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        Inspire</a:t>
                      </a:r>
                      <a:r>
                        <a:rPr lang="en-GB" sz="20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 (membrane)</a:t>
                      </a:r>
                    </a:p>
                  </a:txBody>
                  <a:tcPr marL="4654" marR="4654" marT="465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</a:tr>
              <a:tr h="71782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baseline="0" dirty="0" smtClean="0">
                          <a:effectLst/>
                        </a:rPr>
                        <a:t>        </a:t>
                      </a:r>
                      <a:r>
                        <a:rPr lang="en-GB" sz="2400" u="none" strike="noStrike" baseline="0" dirty="0" err="1" smtClean="0">
                          <a:effectLst/>
                        </a:rPr>
                        <a:t>Zilver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,  </a:t>
                      </a:r>
                      <a:r>
                        <a:rPr lang="en-GB" sz="2400" u="none" strike="noStrike" baseline="0" dirty="0" err="1" smtClean="0">
                          <a:effectLst/>
                        </a:rPr>
                        <a:t>Mer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u="none" strike="noStrike" dirty="0" smtClean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4654" marR="4654" marT="46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6" marR="6670" marT="667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27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760" y="1196975"/>
            <a:ext cx="8487040" cy="56610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endParaRPr lang="en-US" altLang="zh-CN" b="1" dirty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b="1" dirty="0" smtClean="0">
                <a:latin typeface="Arial" charset="0"/>
                <a:ea typeface="宋体" charset="0"/>
                <a:cs typeface="宋体" charset="0"/>
              </a:rPr>
              <a:t>3120 patients, severe stenosis eligible for CEA</a:t>
            </a:r>
          </a:p>
          <a:p>
            <a:pPr algn="ctr" eaLnBrk="1" hangingPunct="1">
              <a:buFontTx/>
              <a:buNone/>
            </a:pPr>
            <a:r>
              <a:rPr lang="en-US" altLang="zh-CN" b="1" dirty="0" smtClean="0">
                <a:latin typeface="Arial" charset="0"/>
                <a:ea typeface="宋体" charset="0"/>
                <a:cs typeface="宋体" charset="0"/>
              </a:rPr>
              <a:t>randomized to:</a:t>
            </a:r>
            <a:endParaRPr lang="en-US" altLang="zh-CN" b="1" dirty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endParaRPr lang="en-US" altLang="zh-CN" b="1" dirty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b="1" dirty="0">
                <a:latin typeface="Arial" charset="0"/>
                <a:ea typeface="宋体" charset="0"/>
                <a:cs typeface="宋体" charset="0"/>
              </a:rPr>
              <a:t>Immediate CEA  </a:t>
            </a:r>
            <a:endParaRPr lang="en-US" altLang="zh-CN" b="1" dirty="0" smtClean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endParaRPr lang="en-US" altLang="zh-CN" b="1" u="sng" dirty="0" smtClean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b="1" u="sng" dirty="0" err="1" smtClean="0">
                <a:latin typeface="Arial" charset="0"/>
                <a:ea typeface="宋体" charset="0"/>
                <a:cs typeface="宋体" charset="0"/>
              </a:rPr>
              <a:t>vs</a:t>
            </a:r>
            <a:r>
              <a:rPr lang="en-US" altLang="zh-CN" b="1" dirty="0" smtClean="0">
                <a:latin typeface="Arial" charset="0"/>
                <a:ea typeface="宋体" charset="0"/>
                <a:cs typeface="宋体" charset="0"/>
              </a:rPr>
              <a:t>  </a:t>
            </a:r>
          </a:p>
          <a:p>
            <a:pPr algn="ctr" eaLnBrk="1" hangingPunct="1">
              <a:buFontTx/>
              <a:buNone/>
            </a:pPr>
            <a:endParaRPr lang="en-US" altLang="zh-CN" b="1" dirty="0" smtClean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b="1" dirty="0" smtClean="0">
                <a:latin typeface="Arial" charset="0"/>
                <a:ea typeface="宋体" charset="0"/>
                <a:cs typeface="宋体" charset="0"/>
              </a:rPr>
              <a:t>‘control’</a:t>
            </a:r>
            <a:endParaRPr lang="en-US" altLang="zh-CN" b="1" dirty="0">
              <a:latin typeface="Arial" charset="0"/>
              <a:ea typeface="宋体" charset="0"/>
              <a:cs typeface="宋体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b="1" dirty="0">
                <a:latin typeface="Arial" charset="0"/>
                <a:ea typeface="宋体" charset="0"/>
                <a:cs typeface="宋体" charset="0"/>
              </a:rPr>
              <a:t>(no CEA unless symptoms occur)</a:t>
            </a:r>
          </a:p>
          <a:p>
            <a:pPr algn="ctr" eaLnBrk="1" hangingPunct="1">
              <a:buFontTx/>
              <a:buNone/>
            </a:pPr>
            <a:r>
              <a:rPr lang="en-US" altLang="zh-CN" b="1" dirty="0">
                <a:latin typeface="Arial" charset="0"/>
                <a:ea typeface="宋体" charset="0"/>
                <a:cs typeface="宋体" charset="0"/>
              </a:rPr>
              <a:t>     </a:t>
            </a:r>
          </a:p>
        </p:txBody>
      </p:sp>
      <p:pic>
        <p:nvPicPr>
          <p:cNvPr id="7171" name="Picture 2" descr="jpeglog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7191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7788" y="908050"/>
            <a:ext cx="720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zh-CN" sz="1500" b="1"/>
              <a:t>ACST-1</a:t>
            </a:r>
          </a:p>
        </p:txBody>
      </p:sp>
    </p:spTree>
    <p:extLst>
      <p:ext uri="{BB962C8B-B14F-4D97-AF65-F5344CB8AC3E}">
        <p14:creationId xmlns:p14="http://schemas.microsoft.com/office/powerpoint/2010/main" val="310781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2692" y="880038"/>
            <a:ext cx="8562892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3600" b="1" dirty="0"/>
              <a:t>ACST-</a:t>
            </a:r>
            <a:r>
              <a:rPr lang="en-GB" sz="3600" b="1" dirty="0" smtClean="0"/>
              <a:t>2: Blinded Procedural hazards 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> 1500 patients (≤ </a:t>
            </a:r>
            <a:r>
              <a:rPr lang="en-GB" sz="3600" b="1" dirty="0"/>
              <a:t>30 </a:t>
            </a:r>
            <a:r>
              <a:rPr lang="en-GB" sz="3600" b="1" dirty="0" smtClean="0"/>
              <a:t>days)  </a:t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2800" dirty="0" smtClean="0"/>
              <a:t>Disabling/fatal stroke or fatal MI</a:t>
            </a:r>
            <a:br>
              <a:rPr lang="en-GB" sz="2800" dirty="0" smtClean="0"/>
            </a:br>
            <a:r>
              <a:rPr lang="en-GB" sz="2800" dirty="0" smtClean="0"/>
              <a:t> much </a:t>
            </a:r>
            <a:r>
              <a:rPr lang="en-GB" sz="2800" dirty="0"/>
              <a:t>lower than in symptomatic </a:t>
            </a:r>
            <a:r>
              <a:rPr lang="en-GB" sz="2800" dirty="0" smtClean="0"/>
              <a:t>trials</a:t>
            </a:r>
            <a:endParaRPr lang="en-GB" sz="2800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4294967295"/>
          </p:nvPr>
        </p:nvSpPr>
        <p:spPr>
          <a:xfrm>
            <a:off x="0" y="2773458"/>
            <a:ext cx="9144000" cy="4525962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 fontAlgn="b">
              <a:buNone/>
            </a:pPr>
            <a:endParaRPr lang="en-GB" dirty="0" smtClean="0"/>
          </a:p>
          <a:p>
            <a:pPr marL="0" indent="0" algn="ctr" fontAlgn="b">
              <a:buNone/>
            </a:pPr>
            <a:r>
              <a:rPr lang="en-GB" sz="2800" dirty="0" smtClean="0"/>
              <a:t>Despite increasing age and risk factors for stroke,         </a:t>
            </a:r>
          </a:p>
          <a:p>
            <a:pPr marL="0" indent="0" algn="ctr" fontAlgn="b">
              <a:buNone/>
            </a:pPr>
            <a:r>
              <a:rPr lang="en-GB" sz="2800" dirty="0"/>
              <a:t>i</a:t>
            </a:r>
            <a:r>
              <a:rPr lang="en-GB" sz="2800" dirty="0" smtClean="0"/>
              <a:t>nterventional </a:t>
            </a:r>
            <a:r>
              <a:rPr lang="en-GB" sz="2800" dirty="0"/>
              <a:t>h</a:t>
            </a:r>
            <a:r>
              <a:rPr lang="en-GB" sz="2800" dirty="0" smtClean="0"/>
              <a:t>azards in ACST-2 are lower</a:t>
            </a:r>
            <a:r>
              <a:rPr lang="en-GB" sz="2800" dirty="0"/>
              <a:t> </a:t>
            </a:r>
            <a:r>
              <a:rPr lang="en-GB" sz="2800" dirty="0" smtClean="0"/>
              <a:t>than ACST-1:</a:t>
            </a:r>
            <a:endParaRPr lang="en-GB" sz="2800" dirty="0" smtClean="0">
              <a:solidFill>
                <a:srgbClr val="0000FF"/>
              </a:solidFill>
            </a:endParaRPr>
          </a:p>
          <a:p>
            <a:pPr marL="0" indent="0" fontAlgn="b">
              <a:buNone/>
            </a:pPr>
            <a:r>
              <a:rPr lang="en-GB" b="1" dirty="0" smtClean="0">
                <a:solidFill>
                  <a:srgbClr val="0000FF"/>
                </a:solidFill>
              </a:rPr>
              <a:t>		</a:t>
            </a:r>
          </a:p>
          <a:p>
            <a:pPr marL="0" indent="0" fontAlgn="b">
              <a:buNone/>
            </a:pPr>
            <a:r>
              <a:rPr lang="en-GB" b="1" dirty="0">
                <a:solidFill>
                  <a:srgbClr val="0000FF"/>
                </a:solidFill>
              </a:rPr>
              <a:t>	</a:t>
            </a:r>
            <a:r>
              <a:rPr lang="en-GB" b="1" dirty="0" smtClean="0">
                <a:solidFill>
                  <a:srgbClr val="0000FF"/>
                </a:solidFill>
              </a:rPr>
              <a:t>	ACST</a:t>
            </a:r>
            <a:r>
              <a:rPr lang="en-GB" b="1" dirty="0">
                <a:solidFill>
                  <a:srgbClr val="0000FF"/>
                </a:solidFill>
              </a:rPr>
              <a:t>-1 </a:t>
            </a:r>
            <a:r>
              <a:rPr lang="en-GB" b="1" dirty="0" smtClean="0">
                <a:solidFill>
                  <a:srgbClr val="0000FF"/>
                </a:solidFill>
              </a:rPr>
              <a:t>			      (</a:t>
            </a:r>
            <a:r>
              <a:rPr lang="en-GB" b="1" dirty="0">
                <a:solidFill>
                  <a:srgbClr val="0000FF"/>
                </a:solidFill>
              </a:rPr>
              <a:t>CEA) </a:t>
            </a:r>
            <a:r>
              <a:rPr lang="en-GB" b="1" dirty="0" smtClean="0">
                <a:solidFill>
                  <a:srgbClr val="0000FF"/>
                </a:solidFill>
              </a:rPr>
              <a:t>					1.7%</a:t>
            </a:r>
            <a:endParaRPr lang="en-GB" b="1" dirty="0">
              <a:solidFill>
                <a:srgbClr val="0000FF"/>
              </a:solidFill>
            </a:endParaRPr>
          </a:p>
          <a:p>
            <a:pPr marL="0" indent="0" fontAlgn="b">
              <a:buNone/>
            </a:pPr>
            <a:r>
              <a:rPr lang="en-GB" b="1" dirty="0" smtClean="0">
                <a:solidFill>
                  <a:srgbClr val="0000FF"/>
                </a:solidFill>
              </a:rPr>
              <a:t>		ACST</a:t>
            </a:r>
            <a:r>
              <a:rPr lang="en-GB" b="1" dirty="0">
                <a:solidFill>
                  <a:srgbClr val="0000FF"/>
                </a:solidFill>
              </a:rPr>
              <a:t>-2 </a:t>
            </a:r>
            <a:r>
              <a:rPr lang="en-GB" b="1" dirty="0" smtClean="0">
                <a:solidFill>
                  <a:srgbClr val="0000FF"/>
                </a:solidFill>
              </a:rPr>
              <a:t>			(CEA and CAS)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smtClean="0">
                <a:solidFill>
                  <a:srgbClr val="0000FF"/>
                </a:solidFill>
              </a:rPr>
              <a:t>			1.0</a:t>
            </a:r>
            <a:r>
              <a:rPr lang="en-GB" b="1" dirty="0">
                <a:solidFill>
                  <a:srgbClr val="0000FF"/>
                </a:solidFill>
              </a:rPr>
              <a:t>%</a:t>
            </a:r>
          </a:p>
          <a:p>
            <a:pPr marL="0" indent="0" algn="ctr" fontAlgn="b">
              <a:buNone/>
            </a:pPr>
            <a:r>
              <a:rPr lang="en-GB" b="1" dirty="0" smtClean="0">
                <a:solidFill>
                  <a:srgbClr val="0000FF"/>
                </a:solidFill>
              </a:rPr>
              <a:t>‘blinded’ </a:t>
            </a:r>
            <a:endParaRPr lang="en-GB" b="1" dirty="0" smtClean="0"/>
          </a:p>
          <a:p>
            <a:pPr marL="0" indent="0" algn="ctr" eaLnBrk="1" fontAlgn="b" hangingPunct="1"/>
            <a:endParaRPr lang="en-GB" b="1" dirty="0" smtClean="0"/>
          </a:p>
          <a:p>
            <a:pPr marL="0" indent="0" eaLnBrk="1" hangingPunct="1">
              <a:buFontTx/>
              <a:buNone/>
            </a:pPr>
            <a:endParaRPr lang="en-GB" sz="1800" dirty="0" smtClean="0"/>
          </a:p>
          <a:p>
            <a:pPr marL="0" indent="0" eaLnBrk="1" hangingPunct="1">
              <a:buFontTx/>
              <a:buNone/>
            </a:pPr>
            <a:endParaRPr lang="en-GB" dirty="0" smtClean="0"/>
          </a:p>
        </p:txBody>
      </p:sp>
      <p:sp>
        <p:nvSpPr>
          <p:cNvPr id="38915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10110C2-F34E-4664-995E-FD0C44CD2D6F}" type="slidenum">
              <a:rPr lang="en-GB" sz="1200">
                <a:solidFill>
                  <a:srgbClr val="898989"/>
                </a:solidFill>
                <a:latin typeface="Calibri" pitchFamily="34" charset="0"/>
                <a:ea typeface="MS PGothic"/>
                <a:cs typeface="MS PGothic"/>
              </a:rPr>
              <a:pPr algn="r"/>
              <a:t>30</a:t>
            </a:fld>
            <a:endParaRPr lang="en-GB" sz="1200">
              <a:solidFill>
                <a:srgbClr val="898989"/>
              </a:solidFill>
              <a:latin typeface="Calibri" pitchFamily="34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10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44" y="40093"/>
            <a:ext cx="8994080" cy="5579033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en-US" sz="2400" b="1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NICE(2011) recommend </a:t>
            </a:r>
            <a:r>
              <a:rPr lang="en-US" sz="2400" b="1" spc="150" dirty="0" err="1" smtClean="0">
                <a:ln w="11430"/>
                <a:solidFill>
                  <a:srgbClr val="000000"/>
                </a:solidFill>
                <a:effectLst/>
                <a:latin typeface="+mj-lt"/>
              </a:rPr>
              <a:t>randomisation</a:t>
            </a:r>
            <a:r>
              <a:rPr lang="en-US" sz="2400" b="1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 in ACST-2</a:t>
            </a:r>
          </a:p>
          <a:p>
            <a:pPr marL="0" indent="0" algn="ctr">
              <a:buNone/>
            </a:pPr>
            <a:endParaRPr lang="en-US" sz="2400" spc="150" dirty="0" smtClean="0">
              <a:ln w="11430"/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UK Stroke and International Guidelines use this evidence –  			     large vascular trials (</a:t>
            </a:r>
            <a:r>
              <a:rPr lang="en-US" sz="2200" i="1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many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 patients, </a:t>
            </a:r>
            <a:r>
              <a:rPr lang="en-US" sz="2200" i="1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long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 follow up)</a:t>
            </a:r>
          </a:p>
          <a:p>
            <a:pPr marL="0" indent="0">
              <a:buNone/>
            </a:pPr>
            <a:endParaRPr lang="en-US" sz="2200" spc="150" dirty="0" smtClean="0">
              <a:ln w="11430"/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2200" spc="150" dirty="0" err="1" smtClean="0">
                <a:ln w="11430"/>
                <a:solidFill>
                  <a:srgbClr val="000000"/>
                </a:solidFill>
                <a:effectLst/>
                <a:latin typeface="+mj-lt"/>
              </a:rPr>
              <a:t>Randomised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 Trials </a:t>
            </a:r>
            <a:r>
              <a:rPr lang="en-US" sz="2200" spc="150" dirty="0">
                <a:ln w="11430"/>
                <a:solidFill>
                  <a:srgbClr val="000000"/>
                </a:solidFill>
                <a:effectLst/>
                <a:latin typeface="+mj-lt"/>
              </a:rPr>
              <a:t>need to be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large…… and work together to answer</a:t>
            </a:r>
            <a:r>
              <a:rPr lang="en-US" sz="2200" spc="150" dirty="0">
                <a:ln w="11430"/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clinically important questions (who needs intervention, which intervention, how effective are statins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latin typeface="+mj-lt"/>
              </a:rPr>
              <a:t>for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 tight carotid stenosis, how low a BP is safe…)</a:t>
            </a:r>
          </a:p>
          <a:p>
            <a:pPr marL="0" indent="0">
              <a:buNone/>
            </a:pPr>
            <a:endParaRPr lang="en-US" sz="2200" spc="150" dirty="0" smtClean="0">
              <a:ln w="11430"/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ACST-2 is successfully enrolling patients, many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latin typeface="+mj-lt"/>
              </a:rPr>
              <a:t>have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 higher stroke risk because of previous symptoms and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latin typeface="+mj-lt"/>
              </a:rPr>
              <a:t>cerebral infarcts; this trial with others can help </a:t>
            </a: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answer important questions </a:t>
            </a:r>
          </a:p>
          <a:p>
            <a:pPr marL="0" indent="0">
              <a:buNone/>
            </a:pPr>
            <a:r>
              <a:rPr lang="en-US" sz="2200" spc="150" dirty="0" smtClean="0">
                <a:ln w="11430"/>
                <a:solidFill>
                  <a:srgbClr val="000000"/>
                </a:solidFill>
                <a:latin typeface="+mj-lt"/>
              </a:rPr>
              <a:t>    </a:t>
            </a:r>
            <a:endParaRPr lang="en-US" sz="2200" spc="150" dirty="0">
              <a:ln w="11430"/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200" spc="150" dirty="0" smtClean="0">
                <a:ln w="11430"/>
                <a:solidFill>
                  <a:srgbClr val="000000"/>
                </a:solidFill>
                <a:effectLst/>
                <a:latin typeface="+mj-lt"/>
              </a:rPr>
              <a:t>		ECST-2, ACST-2, ACT 1, CREST 2, SPACE 2…..modern trials,       			working together to provide the evidence</a:t>
            </a:r>
          </a:p>
          <a:p>
            <a:pPr marL="0" indent="0">
              <a:buNone/>
            </a:pPr>
            <a:endParaRPr lang="en-US" sz="2200" spc="150" dirty="0" smtClean="0">
              <a:ln w="11430"/>
              <a:solidFill>
                <a:srgbClr val="000000"/>
              </a:solidFill>
              <a:effectLst/>
              <a:latin typeface="+mj-lt"/>
            </a:endParaRPr>
          </a:p>
          <a:p>
            <a:pPr marL="0" indent="0" algn="ctr">
              <a:buNone/>
            </a:pPr>
            <a:endParaRPr lang="en-US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707" y="5692589"/>
            <a:ext cx="1415408" cy="1173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7" y="5361392"/>
            <a:ext cx="941331" cy="15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0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263"/>
            <a:ext cx="7620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066800" y="4600575"/>
            <a:ext cx="6976534" cy="2062103"/>
          </a:xfrm>
          <a:prstGeom prst="rect">
            <a:avLst/>
          </a:prstGeom>
          <a:solidFill>
            <a:srgbClr val="5EACAE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latin typeface="+mn-lt"/>
              </a:rPr>
              <a:t>‘Asymptomatic’ - a misnomer? </a:t>
            </a:r>
          </a:p>
          <a:p>
            <a:pPr algn="ctr"/>
            <a:r>
              <a:rPr lang="en-GB" sz="3200" dirty="0" smtClean="0">
                <a:latin typeface="+mn-lt"/>
              </a:rPr>
              <a:t>41% ACST-1 patients had h/o </a:t>
            </a:r>
            <a:r>
              <a:rPr lang="en-GB" sz="3200" dirty="0">
                <a:latin typeface="+mn-lt"/>
              </a:rPr>
              <a:t>stroke-type </a:t>
            </a:r>
            <a:r>
              <a:rPr lang="en-GB" sz="3200" dirty="0" smtClean="0">
                <a:latin typeface="+mn-lt"/>
              </a:rPr>
              <a:t>symptoms or </a:t>
            </a:r>
            <a:r>
              <a:rPr lang="en-GB" sz="3200" dirty="0">
                <a:latin typeface="+mn-lt"/>
              </a:rPr>
              <a:t>CT brain </a:t>
            </a:r>
            <a:r>
              <a:rPr lang="en-GB" sz="3200" dirty="0" smtClean="0">
                <a:latin typeface="+mn-lt"/>
              </a:rPr>
              <a:t>infarcts, they were at higher stroke risk ~ 3% </a:t>
            </a:r>
            <a:r>
              <a:rPr lang="en-GB" sz="3200" dirty="0" err="1" smtClean="0">
                <a:latin typeface="+mn-lt"/>
              </a:rPr>
              <a:t>yr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918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9050"/>
            <a:ext cx="9144000" cy="1439863"/>
          </a:xfrm>
          <a:prstGeom prst="rect">
            <a:avLst/>
          </a:prstGeom>
          <a:solidFill>
            <a:srgbClr val="17366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schemeClr val="bg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847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</a:rPr>
              <a:t/>
            </a:r>
            <a:b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</a:rPr>
            </a:br>
            <a:r>
              <a:rPr lang="en-GB" sz="3600" b="1" dirty="0" smtClean="0"/>
              <a:t>ACST-1: CEA </a:t>
            </a:r>
            <a:r>
              <a:rPr lang="en-GB" sz="3600" b="1" dirty="0"/>
              <a:t>reduces </a:t>
            </a:r>
            <a:r>
              <a:rPr lang="en-GB" sz="3600" b="1" dirty="0" smtClean="0"/>
              <a:t>10-year stroke risk by 6-7%</a:t>
            </a:r>
            <a:r>
              <a:rPr lang="en-GB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/>
            </a:r>
            <a:b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</a:br>
            <a:endParaRPr lang="en-GB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pic>
        <p:nvPicPr>
          <p:cNvPr id="37892" name="Picture 2" descr="Fig4c_SC_L75_StrokeF_SCurv.emf"/>
          <p:cNvPicPr>
            <a:picLocks noGrp="1" noChangeAspect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6481"/>
            <a:ext cx="4672080" cy="5294160"/>
          </a:xfrm>
        </p:spPr>
      </p:pic>
      <p:pic>
        <p:nvPicPr>
          <p:cNvPr id="37893" name="Picture 2" descr="Fig4a_SC_L75_StrokeM_SCurv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68" y="1585398"/>
            <a:ext cx="4672080" cy="52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87313" y="134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sz="1800"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>
            <a:off x="-828675" y="50133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1475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8688"/>
            <a:ext cx="9144000" cy="5813425"/>
          </a:xfrm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7384"/>
            <a:ext cx="9144000" cy="148431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</a:rPr>
              <a:t>  </a:t>
            </a:r>
            <a:r>
              <a:rPr lang="en-GB" sz="3200" b="1" dirty="0"/>
              <a:t>S</a:t>
            </a:r>
            <a:r>
              <a:rPr lang="en-GB" sz="3200" b="1" dirty="0" smtClean="0"/>
              <a:t>tatins – lower overall stroke risk, but CEA provides </a:t>
            </a:r>
            <a:r>
              <a:rPr lang="en-GB" sz="3200" b="1" u="sng" dirty="0" smtClean="0"/>
              <a:t>additional</a:t>
            </a:r>
            <a:r>
              <a:rPr lang="en-GB" sz="3200" b="1" dirty="0" smtClean="0"/>
              <a:t> 6% absolute benefit</a:t>
            </a:r>
          </a:p>
        </p:txBody>
      </p:sp>
    </p:spTree>
    <p:extLst>
      <p:ext uri="{BB962C8B-B14F-4D97-AF65-F5344CB8AC3E}">
        <p14:creationId xmlns:p14="http://schemas.microsoft.com/office/powerpoint/2010/main" val="22721614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3924300" y="32131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1800" b="1">
                <a:latin typeface="Calibri" pitchFamily="34" charset="0"/>
                <a:ea typeface="宋体" charset="-122"/>
              </a:rPr>
              <a:t>ACST-1</a:t>
            </a:r>
          </a:p>
        </p:txBody>
      </p:sp>
      <p:pic>
        <p:nvPicPr>
          <p:cNvPr id="430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673258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 descr="jpeglogo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" r="23300" b="3166"/>
          <a:stretch/>
        </p:blipFill>
        <p:spPr bwMode="auto">
          <a:xfrm>
            <a:off x="5076000" y="1341438"/>
            <a:ext cx="4176000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-468560" y="0"/>
            <a:ext cx="9721080" cy="13414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n-GB" sz="3600" b="1" dirty="0">
                <a:solidFill>
                  <a:schemeClr val="bg2"/>
                </a:solidFill>
                <a:latin typeface="Calibri" pitchFamily="34" charset="0"/>
                <a:ea typeface="宋体" charset="-122"/>
              </a:rPr>
              <a:t> </a:t>
            </a:r>
            <a:r>
              <a:rPr lang="en-GB" sz="3600" b="1" dirty="0">
                <a:latin typeface="Calibri" pitchFamily="34" charset="0"/>
                <a:ea typeface="宋体" charset="-122"/>
              </a:rPr>
              <a:t>      </a:t>
            </a:r>
            <a:r>
              <a:rPr lang="en-GB" sz="4000" b="1" dirty="0" smtClean="0">
                <a:latin typeface="Calibri" pitchFamily="34" charset="0"/>
                <a:ea typeface="宋体" charset="-122"/>
              </a:rPr>
              <a:t>In</a:t>
            </a:r>
            <a:r>
              <a:rPr lang="en-GB" sz="3600" b="1" dirty="0" smtClean="0">
                <a:latin typeface="Calibri" pitchFamily="34" charset="0"/>
                <a:ea typeface="宋体" charset="-122"/>
              </a:rPr>
              <a:t> </a:t>
            </a:r>
            <a:r>
              <a:rPr lang="en-GB" sz="4000" b="1" dirty="0" smtClean="0">
                <a:ea typeface="宋体" charset="-122"/>
              </a:rPr>
              <a:t>ACST</a:t>
            </a:r>
            <a:r>
              <a:rPr lang="en-GB" sz="4000" b="1" dirty="0">
                <a:ea typeface="宋体" charset="-122"/>
              </a:rPr>
              <a:t>-1 – peri-operative </a:t>
            </a:r>
            <a:r>
              <a:rPr lang="en-GB" sz="4000" b="1" dirty="0" smtClean="0">
                <a:ea typeface="宋体" charset="-122"/>
              </a:rPr>
              <a:t>risk</a:t>
            </a:r>
            <a:r>
              <a:rPr lang="en-GB" sz="4000" b="1" u="sng" dirty="0" smtClean="0">
                <a:ea typeface="宋体" charset="-122"/>
              </a:rPr>
              <a:t> </a:t>
            </a:r>
          </a:p>
          <a:p>
            <a:pPr algn="ctr" eaLnBrk="0" hangingPunct="0"/>
            <a:r>
              <a:rPr lang="en-GB" sz="4000" b="1" dirty="0">
                <a:ea typeface="宋体" charset="-122"/>
              </a:rPr>
              <a:t> </a:t>
            </a:r>
            <a:r>
              <a:rPr lang="en-GB" sz="4000" b="1" dirty="0" smtClean="0">
                <a:ea typeface="宋体" charset="-122"/>
              </a:rPr>
              <a:t>     is reduced </a:t>
            </a:r>
            <a:r>
              <a:rPr lang="en-GB" sz="4000" b="1" dirty="0">
                <a:ea typeface="宋体" charset="-122"/>
              </a:rPr>
              <a:t>by statin therapy</a:t>
            </a:r>
          </a:p>
        </p:txBody>
      </p:sp>
      <p:sp>
        <p:nvSpPr>
          <p:cNvPr id="43016" name="Oval 16"/>
          <p:cNvSpPr>
            <a:spLocks noChangeArrowheads="1"/>
          </p:cNvSpPr>
          <p:nvPr/>
        </p:nvSpPr>
        <p:spPr bwMode="auto">
          <a:xfrm>
            <a:off x="1209675" y="4365625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Calibri" pitchFamily="34" charset="0"/>
              <a:ea typeface="宋体" charset="-122"/>
            </a:endParaRPr>
          </a:p>
        </p:txBody>
      </p:sp>
      <p:sp>
        <p:nvSpPr>
          <p:cNvPr id="43017" name="Text Box 17"/>
          <p:cNvSpPr txBox="1">
            <a:spLocks noChangeArrowheads="1"/>
          </p:cNvSpPr>
          <p:nvPr/>
        </p:nvSpPr>
        <p:spPr bwMode="auto">
          <a:xfrm>
            <a:off x="163513" y="4556125"/>
            <a:ext cx="804862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b="1" dirty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4.3%</a:t>
            </a:r>
          </a:p>
        </p:txBody>
      </p:sp>
      <p:sp>
        <p:nvSpPr>
          <p:cNvPr id="43018" name="Oval 18"/>
          <p:cNvSpPr>
            <a:spLocks noChangeArrowheads="1"/>
          </p:cNvSpPr>
          <p:nvPr/>
        </p:nvSpPr>
        <p:spPr bwMode="auto">
          <a:xfrm>
            <a:off x="5651500" y="4437063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latin typeface="Calibri" pitchFamily="34" charset="0"/>
              <a:ea typeface="宋体" charset="-122"/>
            </a:endParaRPr>
          </a:p>
        </p:txBody>
      </p:sp>
      <p:sp>
        <p:nvSpPr>
          <p:cNvPr id="43019" name="Text Box 19"/>
          <p:cNvSpPr txBox="1">
            <a:spLocks noChangeArrowheads="1"/>
          </p:cNvSpPr>
          <p:nvPr/>
        </p:nvSpPr>
        <p:spPr bwMode="auto">
          <a:xfrm>
            <a:off x="4643438" y="4600575"/>
            <a:ext cx="804862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b="1" dirty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2.2%</a:t>
            </a:r>
          </a:p>
        </p:txBody>
      </p:sp>
    </p:spTree>
    <p:extLst>
      <p:ext uri="{BB962C8B-B14F-4D97-AF65-F5344CB8AC3E}">
        <p14:creationId xmlns:p14="http://schemas.microsoft.com/office/powerpoint/2010/main" val="1944113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44" y="274638"/>
            <a:ext cx="8889238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Since ACST-1: Falling risks from CEA and CAS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Reduced procedural risk for CEA (Statins)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Reduced procedural risks for CAS…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2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44" y="274638"/>
            <a:ext cx="8889238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Falling risks from CEA and CAS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Reduced procedural risk for CEA (Statins)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Reduced procedural risks for CAS…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0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641</Words>
  <Application>Microsoft Macintosh PowerPoint</Application>
  <PresentationFormat>On-screen Show (4:3)</PresentationFormat>
  <Paragraphs>198</Paragraphs>
  <Slides>31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Microsoft Word Document</vt:lpstr>
      <vt:lpstr>ACST-2 Carotid Stenting vs Surgery</vt:lpstr>
      <vt:lpstr>PowerPoint Presentation</vt:lpstr>
      <vt:lpstr>PowerPoint Presentation</vt:lpstr>
      <vt:lpstr>PowerPoint Presentation</vt:lpstr>
      <vt:lpstr> ACST-1: CEA reduces 10-year stroke risk by 6-7%  </vt:lpstr>
      <vt:lpstr>  Statins – lower overall stroke risk, but CEA provides additional 6% absolute benefit</vt:lpstr>
      <vt:lpstr>PowerPoint Presentation</vt:lpstr>
      <vt:lpstr>Since ACST-1: Falling risks from CEA and CAS</vt:lpstr>
      <vt:lpstr>Falling risks from CEA and CAS</vt:lpstr>
      <vt:lpstr>PowerPoint Presentation</vt:lpstr>
      <vt:lpstr>Open and closed-cell stents</vt:lpstr>
      <vt:lpstr>PowerPoint Presentation</vt:lpstr>
      <vt:lpstr>Wallstent closed-cell</vt:lpstr>
      <vt:lpstr>Cristallo Ideale (Hybrid)</vt:lpstr>
      <vt:lpstr>PowerPoint Presentation</vt:lpstr>
      <vt:lpstr>PowerPoint Presentation</vt:lpstr>
      <vt:lpstr>PowerPoint Presentation</vt:lpstr>
      <vt:lpstr>Roadsaver/Silk Road – avoids aortic arch, controlled flow reversal</vt:lpstr>
      <vt:lpstr>PowerPoint Presentation</vt:lpstr>
      <vt:lpstr>PowerPoint Presentation</vt:lpstr>
      <vt:lpstr>UK Centres in ACST-2</vt:lpstr>
      <vt:lpstr>2015  Recruitment  14/62 randomising centres from UK</vt:lpstr>
      <vt:lpstr>ACST-2 Recruitment  March 2016</vt:lpstr>
      <vt:lpstr>ACST-2</vt:lpstr>
      <vt:lpstr>ACST-2</vt:lpstr>
      <vt:lpstr>Drug therapy at  1 month follow up (2015)</vt:lpstr>
      <vt:lpstr> Drug therapy at   Annual follow up (2015)</vt:lpstr>
      <vt:lpstr>PowerPoint Presentation</vt:lpstr>
      <vt:lpstr>PowerPoint Presentation</vt:lpstr>
      <vt:lpstr>ACST-2: Blinded Procedural hazards   1500 patients (≤ 30 days)    Disabling/fatal stroke or fatal MI  much lower than in symptomatic trials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ACST-2 Carotid Stenting vs Surgery</dc:title>
  <dc:creator>Alison Halliday</dc:creator>
  <cp:lastModifiedBy>Alison Halliday</cp:lastModifiedBy>
  <cp:revision>5</cp:revision>
  <dcterms:created xsi:type="dcterms:W3CDTF">2016-03-10T23:05:00Z</dcterms:created>
  <dcterms:modified xsi:type="dcterms:W3CDTF">2016-03-11T00:28:47Z</dcterms:modified>
</cp:coreProperties>
</file>