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9" r:id="rId2"/>
    <p:sldId id="260" r:id="rId3"/>
    <p:sldId id="367" r:id="rId4"/>
    <p:sldId id="368" r:id="rId5"/>
    <p:sldId id="370" r:id="rId6"/>
    <p:sldId id="268" r:id="rId7"/>
    <p:sldId id="267" r:id="rId8"/>
    <p:sldId id="369" r:id="rId9"/>
    <p:sldId id="277" r:id="rId10"/>
    <p:sldId id="273" r:id="rId11"/>
    <p:sldId id="280" r:id="rId12"/>
    <p:sldId id="435" r:id="rId13"/>
    <p:sldId id="281" r:id="rId14"/>
    <p:sldId id="284" r:id="rId15"/>
    <p:sldId id="375" r:id="rId16"/>
    <p:sldId id="296" r:id="rId17"/>
    <p:sldId id="298" r:id="rId18"/>
    <p:sldId id="301" r:id="rId19"/>
    <p:sldId id="307" r:id="rId20"/>
    <p:sldId id="376" r:id="rId21"/>
    <p:sldId id="378" r:id="rId22"/>
    <p:sldId id="379" r:id="rId23"/>
    <p:sldId id="380" r:id="rId24"/>
    <p:sldId id="314" r:id="rId25"/>
    <p:sldId id="377" r:id="rId26"/>
    <p:sldId id="438" r:id="rId27"/>
    <p:sldId id="315" r:id="rId28"/>
    <p:sldId id="322" r:id="rId29"/>
    <p:sldId id="381" r:id="rId30"/>
    <p:sldId id="382" r:id="rId31"/>
    <p:sldId id="418" r:id="rId32"/>
    <p:sldId id="383" r:id="rId33"/>
    <p:sldId id="384" r:id="rId34"/>
    <p:sldId id="432" r:id="rId35"/>
    <p:sldId id="389" r:id="rId36"/>
    <p:sldId id="390" r:id="rId37"/>
    <p:sldId id="391" r:id="rId38"/>
    <p:sldId id="392" r:id="rId39"/>
    <p:sldId id="393" r:id="rId40"/>
    <p:sldId id="426" r:id="rId41"/>
    <p:sldId id="453" r:id="rId42"/>
    <p:sldId id="454" r:id="rId43"/>
    <p:sldId id="455" r:id="rId44"/>
    <p:sldId id="401" r:id="rId45"/>
    <p:sldId id="402" r:id="rId46"/>
    <p:sldId id="403" r:id="rId47"/>
    <p:sldId id="431" r:id="rId48"/>
    <p:sldId id="420" r:id="rId49"/>
    <p:sldId id="439" r:id="rId50"/>
    <p:sldId id="440" r:id="rId51"/>
    <p:sldId id="441" r:id="rId52"/>
    <p:sldId id="442" r:id="rId53"/>
    <p:sldId id="443" r:id="rId54"/>
    <p:sldId id="444" r:id="rId55"/>
    <p:sldId id="446" r:id="rId56"/>
    <p:sldId id="447" r:id="rId57"/>
    <p:sldId id="448" r:id="rId58"/>
    <p:sldId id="449" r:id="rId59"/>
    <p:sldId id="452" r:id="rId60"/>
    <p:sldId id="28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951"/>
    <a:srgbClr val="DC39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5" d="100"/>
          <a:sy n="75" d="100"/>
        </p:scale>
        <p:origin x="-2064" y="-680"/>
      </p:cViewPr>
      <p:guideLst>
        <p:guide orient="horz" pos="2160"/>
        <p:guide pos="2880"/>
      </p:guideLst>
    </p:cSldViewPr>
  </p:slideViewPr>
  <p:notesTextViewPr>
    <p:cViewPr>
      <p:scale>
        <a:sx n="1" d="1"/>
        <a:sy n="1" d="1"/>
      </p:scale>
      <p:origin x="0" y="0"/>
    </p:cViewPr>
  </p:notesTextViewPr>
  <p:sorterViewPr>
    <p:cViewPr>
      <p:scale>
        <a:sx n="75" d="100"/>
        <a:sy n="75" d="100"/>
      </p:scale>
      <p:origin x="0" y="40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39706291553742"/>
          <c:y val="0.0840849024306744"/>
          <c:w val="0.901350467983955"/>
          <c:h val="0.737673945758438"/>
        </c:manualLayout>
      </c:layout>
      <c:lineChart>
        <c:grouping val="standard"/>
        <c:varyColors val="0"/>
        <c:ser>
          <c:idx val="0"/>
          <c:order val="0"/>
          <c:tx>
            <c:strRef>
              <c:f>Cumulative!$B$1</c:f>
              <c:strCache>
                <c:ptCount val="1"/>
                <c:pt idx="0">
                  <c:v>total</c:v>
                </c:pt>
              </c:strCache>
            </c:strRef>
          </c:tx>
          <c:spPr>
            <a:ln w="50800"/>
          </c:spPr>
          <c:marker>
            <c:symbol val="none"/>
          </c:marker>
          <c:cat>
            <c:strRef>
              <c:f>Cumulative!$A$2:$A$97</c:f>
              <c:strCache>
                <c:ptCount val="89"/>
                <c:pt idx="0">
                  <c:v>2008 Feb</c:v>
                </c:pt>
                <c:pt idx="1">
                  <c:v>Mar</c:v>
                </c:pt>
                <c:pt idx="2">
                  <c:v>Apr</c:v>
                </c:pt>
                <c:pt idx="3">
                  <c:v>May </c:v>
                </c:pt>
                <c:pt idx="4">
                  <c:v>Jun </c:v>
                </c:pt>
                <c:pt idx="5">
                  <c:v>Jul</c:v>
                </c:pt>
                <c:pt idx="6">
                  <c:v>2008 Aug</c:v>
                </c:pt>
                <c:pt idx="7">
                  <c:v>Sep</c:v>
                </c:pt>
                <c:pt idx="8">
                  <c:v>Oct</c:v>
                </c:pt>
                <c:pt idx="9">
                  <c:v>Nov</c:v>
                </c:pt>
                <c:pt idx="10">
                  <c:v>Dec</c:v>
                </c:pt>
                <c:pt idx="11">
                  <c:v>2009 Jan</c:v>
                </c:pt>
                <c:pt idx="12">
                  <c:v>Mar</c:v>
                </c:pt>
                <c:pt idx="13">
                  <c:v>Apr</c:v>
                </c:pt>
                <c:pt idx="14">
                  <c:v>May</c:v>
                </c:pt>
                <c:pt idx="15">
                  <c:v>Jun</c:v>
                </c:pt>
                <c:pt idx="16">
                  <c:v>Jul</c:v>
                </c:pt>
                <c:pt idx="17">
                  <c:v>2009 Aug</c:v>
                </c:pt>
                <c:pt idx="18">
                  <c:v>Sep</c:v>
                </c:pt>
                <c:pt idx="19">
                  <c:v>Oct</c:v>
                </c:pt>
                <c:pt idx="20">
                  <c:v>Nov</c:v>
                </c:pt>
                <c:pt idx="21">
                  <c:v>Dec</c:v>
                </c:pt>
                <c:pt idx="22">
                  <c:v>2010 Jan</c:v>
                </c:pt>
                <c:pt idx="23">
                  <c:v>Mar</c:v>
                </c:pt>
                <c:pt idx="24">
                  <c:v>Apr</c:v>
                </c:pt>
                <c:pt idx="25">
                  <c:v>May</c:v>
                </c:pt>
                <c:pt idx="26">
                  <c:v>Jun</c:v>
                </c:pt>
                <c:pt idx="27">
                  <c:v>Jul</c:v>
                </c:pt>
                <c:pt idx="28">
                  <c:v>2010 Aug</c:v>
                </c:pt>
                <c:pt idx="29">
                  <c:v>Sep</c:v>
                </c:pt>
                <c:pt idx="30">
                  <c:v>Oct</c:v>
                </c:pt>
                <c:pt idx="31">
                  <c:v>Nov</c:v>
                </c:pt>
                <c:pt idx="32">
                  <c:v>Dec</c:v>
                </c:pt>
                <c:pt idx="33">
                  <c:v>2011 Jan</c:v>
                </c:pt>
                <c:pt idx="34">
                  <c:v>Mar</c:v>
                </c:pt>
                <c:pt idx="35">
                  <c:v>Apr</c:v>
                </c:pt>
                <c:pt idx="36">
                  <c:v>May</c:v>
                </c:pt>
                <c:pt idx="37">
                  <c:v>Jun</c:v>
                </c:pt>
                <c:pt idx="38">
                  <c:v>Jul</c:v>
                </c:pt>
                <c:pt idx="39">
                  <c:v>2011 Aug</c:v>
                </c:pt>
                <c:pt idx="40">
                  <c:v>Sep</c:v>
                </c:pt>
                <c:pt idx="41">
                  <c:v>Oct</c:v>
                </c:pt>
                <c:pt idx="42">
                  <c:v>Nov</c:v>
                </c:pt>
                <c:pt idx="43">
                  <c:v>Dec</c:v>
                </c:pt>
                <c:pt idx="44">
                  <c:v>2012 Jan</c:v>
                </c:pt>
                <c:pt idx="45">
                  <c:v>Mar</c:v>
                </c:pt>
                <c:pt idx="46">
                  <c:v>Apr</c:v>
                </c:pt>
                <c:pt idx="47">
                  <c:v>May</c:v>
                </c:pt>
                <c:pt idx="48">
                  <c:v>Jun</c:v>
                </c:pt>
                <c:pt idx="49">
                  <c:v>Jul</c:v>
                </c:pt>
                <c:pt idx="50">
                  <c:v>2012 Aug</c:v>
                </c:pt>
                <c:pt idx="51">
                  <c:v>Sep</c:v>
                </c:pt>
                <c:pt idx="52">
                  <c:v>Oct</c:v>
                </c:pt>
                <c:pt idx="53">
                  <c:v>Nov</c:v>
                </c:pt>
                <c:pt idx="54">
                  <c:v>Dec</c:v>
                </c:pt>
                <c:pt idx="55">
                  <c:v>2013 Jan</c:v>
                </c:pt>
                <c:pt idx="56">
                  <c:v>Mar</c:v>
                </c:pt>
                <c:pt idx="57">
                  <c:v>Apr</c:v>
                </c:pt>
                <c:pt idx="58">
                  <c:v>May</c:v>
                </c:pt>
                <c:pt idx="59">
                  <c:v>Jun</c:v>
                </c:pt>
                <c:pt idx="60">
                  <c:v>Jul </c:v>
                </c:pt>
                <c:pt idx="61">
                  <c:v>2013 Aug</c:v>
                </c:pt>
                <c:pt idx="62">
                  <c:v>Sep</c:v>
                </c:pt>
                <c:pt idx="63">
                  <c:v>Oct</c:v>
                </c:pt>
                <c:pt idx="64">
                  <c:v>Nov</c:v>
                </c:pt>
                <c:pt idx="65">
                  <c:v>Dec</c:v>
                </c:pt>
                <c:pt idx="66">
                  <c:v>2014 Jan</c:v>
                </c:pt>
                <c:pt idx="67">
                  <c:v>Mar</c:v>
                </c:pt>
                <c:pt idx="68">
                  <c:v>Apr</c:v>
                </c:pt>
                <c:pt idx="69">
                  <c:v>May</c:v>
                </c:pt>
                <c:pt idx="70">
                  <c:v>Jun</c:v>
                </c:pt>
                <c:pt idx="71">
                  <c:v>Jul</c:v>
                </c:pt>
                <c:pt idx="72">
                  <c:v>2014 Aug</c:v>
                </c:pt>
                <c:pt idx="73">
                  <c:v>Sep</c:v>
                </c:pt>
                <c:pt idx="74">
                  <c:v>Oct</c:v>
                </c:pt>
                <c:pt idx="75">
                  <c:v>Nov</c:v>
                </c:pt>
                <c:pt idx="76">
                  <c:v>Dec</c:v>
                </c:pt>
                <c:pt idx="77">
                  <c:v>2015 Jan</c:v>
                </c:pt>
                <c:pt idx="78">
                  <c:v>Mar</c:v>
                </c:pt>
                <c:pt idx="79">
                  <c:v>Apr</c:v>
                </c:pt>
                <c:pt idx="80">
                  <c:v>May</c:v>
                </c:pt>
                <c:pt idx="81">
                  <c:v>Jun</c:v>
                </c:pt>
                <c:pt idx="82">
                  <c:v>Jul</c:v>
                </c:pt>
                <c:pt idx="83">
                  <c:v>2015 Aug</c:v>
                </c:pt>
                <c:pt idx="84">
                  <c:v>Sep</c:v>
                </c:pt>
                <c:pt idx="85">
                  <c:v>Oct</c:v>
                </c:pt>
                <c:pt idx="86">
                  <c:v>Nov</c:v>
                </c:pt>
                <c:pt idx="87">
                  <c:v>Dec</c:v>
                </c:pt>
                <c:pt idx="88">
                  <c:v>2016 Jan</c:v>
                </c:pt>
              </c:strCache>
            </c:strRef>
          </c:cat>
          <c:val>
            <c:numRef>
              <c:f>Cumulative!$B$2:$B$98</c:f>
              <c:numCache>
                <c:formatCode>General</c:formatCode>
                <c:ptCount val="89"/>
                <c:pt idx="0">
                  <c:v>5.0</c:v>
                </c:pt>
                <c:pt idx="1">
                  <c:v>13.0</c:v>
                </c:pt>
                <c:pt idx="2">
                  <c:v>17.0</c:v>
                </c:pt>
                <c:pt idx="3">
                  <c:v>24.0</c:v>
                </c:pt>
                <c:pt idx="4">
                  <c:v>25.0</c:v>
                </c:pt>
                <c:pt idx="5">
                  <c:v>30.0</c:v>
                </c:pt>
                <c:pt idx="6">
                  <c:v>33.0</c:v>
                </c:pt>
                <c:pt idx="7">
                  <c:v>40.0</c:v>
                </c:pt>
                <c:pt idx="8">
                  <c:v>46.0</c:v>
                </c:pt>
                <c:pt idx="9">
                  <c:v>53.0</c:v>
                </c:pt>
                <c:pt idx="10">
                  <c:v>61.0</c:v>
                </c:pt>
                <c:pt idx="11">
                  <c:v>69.0</c:v>
                </c:pt>
                <c:pt idx="12">
                  <c:v>101.0</c:v>
                </c:pt>
                <c:pt idx="13">
                  <c:v>110.0</c:v>
                </c:pt>
                <c:pt idx="14">
                  <c:v>120.0</c:v>
                </c:pt>
                <c:pt idx="15">
                  <c:v>131.0</c:v>
                </c:pt>
                <c:pt idx="16">
                  <c:v>140.0</c:v>
                </c:pt>
                <c:pt idx="17">
                  <c:v>155.0</c:v>
                </c:pt>
                <c:pt idx="18">
                  <c:v>161.0</c:v>
                </c:pt>
                <c:pt idx="19">
                  <c:v>174.0</c:v>
                </c:pt>
                <c:pt idx="20">
                  <c:v>185.0</c:v>
                </c:pt>
                <c:pt idx="21">
                  <c:v>192.0</c:v>
                </c:pt>
                <c:pt idx="22">
                  <c:v>215.0</c:v>
                </c:pt>
                <c:pt idx="23">
                  <c:v>276.0</c:v>
                </c:pt>
                <c:pt idx="24">
                  <c:v>310.0</c:v>
                </c:pt>
                <c:pt idx="25">
                  <c:v>333.0</c:v>
                </c:pt>
                <c:pt idx="26">
                  <c:v>359.0</c:v>
                </c:pt>
                <c:pt idx="27">
                  <c:v>388.0</c:v>
                </c:pt>
                <c:pt idx="28">
                  <c:v>406.0</c:v>
                </c:pt>
                <c:pt idx="29">
                  <c:v>423.0</c:v>
                </c:pt>
                <c:pt idx="30">
                  <c:v>450.0</c:v>
                </c:pt>
                <c:pt idx="31">
                  <c:v>468.0</c:v>
                </c:pt>
                <c:pt idx="32">
                  <c:v>480.0</c:v>
                </c:pt>
                <c:pt idx="33">
                  <c:v>504.0</c:v>
                </c:pt>
                <c:pt idx="34">
                  <c:v>553.0</c:v>
                </c:pt>
                <c:pt idx="35">
                  <c:v>580.0</c:v>
                </c:pt>
                <c:pt idx="36">
                  <c:v>610.0</c:v>
                </c:pt>
                <c:pt idx="37">
                  <c:v>641.0</c:v>
                </c:pt>
                <c:pt idx="38">
                  <c:v>668.0</c:v>
                </c:pt>
                <c:pt idx="39">
                  <c:v>682.0</c:v>
                </c:pt>
                <c:pt idx="40">
                  <c:v>707.0</c:v>
                </c:pt>
                <c:pt idx="41">
                  <c:v>738.0</c:v>
                </c:pt>
                <c:pt idx="42">
                  <c:v>763.0</c:v>
                </c:pt>
                <c:pt idx="43">
                  <c:v>795.0</c:v>
                </c:pt>
                <c:pt idx="44">
                  <c:v>830.0</c:v>
                </c:pt>
                <c:pt idx="45">
                  <c:v>882.0</c:v>
                </c:pt>
                <c:pt idx="46">
                  <c:v>907.0</c:v>
                </c:pt>
                <c:pt idx="47">
                  <c:v>925.0</c:v>
                </c:pt>
                <c:pt idx="48">
                  <c:v>942.0</c:v>
                </c:pt>
                <c:pt idx="49">
                  <c:v>957.0</c:v>
                </c:pt>
                <c:pt idx="50">
                  <c:v>974.0</c:v>
                </c:pt>
                <c:pt idx="51">
                  <c:v>995.0</c:v>
                </c:pt>
                <c:pt idx="52">
                  <c:v>1021.0</c:v>
                </c:pt>
                <c:pt idx="53">
                  <c:v>1055.0</c:v>
                </c:pt>
                <c:pt idx="54">
                  <c:v>1076.0</c:v>
                </c:pt>
                <c:pt idx="55">
                  <c:v>1105.0</c:v>
                </c:pt>
                <c:pt idx="56">
                  <c:v>1168.0</c:v>
                </c:pt>
                <c:pt idx="57">
                  <c:v>1181.0</c:v>
                </c:pt>
                <c:pt idx="58">
                  <c:v>1198.0</c:v>
                </c:pt>
                <c:pt idx="59">
                  <c:v>1221.0</c:v>
                </c:pt>
                <c:pt idx="60">
                  <c:v>1232.0</c:v>
                </c:pt>
                <c:pt idx="61">
                  <c:v>1247.0</c:v>
                </c:pt>
                <c:pt idx="62">
                  <c:v>1264.0</c:v>
                </c:pt>
                <c:pt idx="63">
                  <c:v>1286.0</c:v>
                </c:pt>
                <c:pt idx="64">
                  <c:v>1311.0</c:v>
                </c:pt>
                <c:pt idx="65">
                  <c:v>1328.0</c:v>
                </c:pt>
                <c:pt idx="66">
                  <c:v>1346.0</c:v>
                </c:pt>
                <c:pt idx="67">
                  <c:v>1412.0</c:v>
                </c:pt>
                <c:pt idx="68">
                  <c:v>1447.0</c:v>
                </c:pt>
                <c:pt idx="69">
                  <c:v>1476.0</c:v>
                </c:pt>
                <c:pt idx="70">
                  <c:v>1501.0</c:v>
                </c:pt>
                <c:pt idx="71">
                  <c:v>1531.0</c:v>
                </c:pt>
                <c:pt idx="72">
                  <c:v>1555.0</c:v>
                </c:pt>
                <c:pt idx="73">
                  <c:v>1592.0</c:v>
                </c:pt>
                <c:pt idx="74">
                  <c:v>1631.0</c:v>
                </c:pt>
                <c:pt idx="75">
                  <c:v>1658.0</c:v>
                </c:pt>
                <c:pt idx="76">
                  <c:v>1675.0</c:v>
                </c:pt>
                <c:pt idx="77">
                  <c:v>1700.0</c:v>
                </c:pt>
                <c:pt idx="78">
                  <c:v>1771.0</c:v>
                </c:pt>
                <c:pt idx="79">
                  <c:v>1808.0</c:v>
                </c:pt>
                <c:pt idx="80">
                  <c:v>1842.0</c:v>
                </c:pt>
                <c:pt idx="81">
                  <c:v>1868.0</c:v>
                </c:pt>
                <c:pt idx="82">
                  <c:v>1889.0</c:v>
                </c:pt>
                <c:pt idx="83">
                  <c:v>1912.0</c:v>
                </c:pt>
                <c:pt idx="84">
                  <c:v>1940.0</c:v>
                </c:pt>
                <c:pt idx="85">
                  <c:v>1990.0</c:v>
                </c:pt>
                <c:pt idx="86">
                  <c:v>2023.0</c:v>
                </c:pt>
                <c:pt idx="87">
                  <c:v>2044.0</c:v>
                </c:pt>
                <c:pt idx="88">
                  <c:v>2068.0</c:v>
                </c:pt>
              </c:numCache>
            </c:numRef>
          </c:val>
          <c:smooth val="0"/>
        </c:ser>
        <c:dLbls>
          <c:showLegendKey val="0"/>
          <c:showVal val="0"/>
          <c:showCatName val="0"/>
          <c:showSerName val="0"/>
          <c:showPercent val="0"/>
          <c:showBubbleSize val="0"/>
        </c:dLbls>
        <c:marker val="1"/>
        <c:smooth val="0"/>
        <c:axId val="-2139681304"/>
        <c:axId val="-2139843576"/>
      </c:lineChart>
      <c:catAx>
        <c:axId val="-2139681304"/>
        <c:scaling>
          <c:orientation val="minMax"/>
        </c:scaling>
        <c:delete val="0"/>
        <c:axPos val="b"/>
        <c:majorTickMark val="out"/>
        <c:minorTickMark val="none"/>
        <c:tickLblPos val="nextTo"/>
        <c:crossAx val="-2139843576"/>
        <c:crosses val="autoZero"/>
        <c:auto val="1"/>
        <c:lblAlgn val="ctr"/>
        <c:lblOffset val="100"/>
        <c:noMultiLvlLbl val="0"/>
      </c:catAx>
      <c:valAx>
        <c:axId val="-2139843576"/>
        <c:scaling>
          <c:orientation val="minMax"/>
        </c:scaling>
        <c:delete val="0"/>
        <c:axPos val="l"/>
        <c:numFmt formatCode="General" sourceLinked="1"/>
        <c:majorTickMark val="out"/>
        <c:minorTickMark val="none"/>
        <c:tickLblPos val="nextTo"/>
        <c:crossAx val="-2139681304"/>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21D540-BE75-4EF5-ADF6-ABA8CF4D69FC}" type="datetimeFigureOut">
              <a:rPr lang="en-GB" smtClean="0"/>
              <a:t>14/03/16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34080C-7408-428F-91AF-7D2F246B201F}" type="slidenum">
              <a:rPr lang="en-GB" smtClean="0"/>
              <a:t>‹#›</a:t>
            </a:fld>
            <a:endParaRPr lang="en-GB"/>
          </a:p>
        </p:txBody>
      </p:sp>
    </p:spTree>
    <p:extLst>
      <p:ext uri="{BB962C8B-B14F-4D97-AF65-F5344CB8AC3E}">
        <p14:creationId xmlns:p14="http://schemas.microsoft.com/office/powerpoint/2010/main" val="19488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7412" name="Slide Number Placeholder 3"/>
          <p:cNvSpPr txBox="1">
            <a:spLocks noGrp="1"/>
          </p:cNvSpPr>
          <p:nvPr/>
        </p:nvSpPr>
        <p:spPr bwMode="auto">
          <a:xfrm>
            <a:off x="3884613" y="8684713"/>
            <a:ext cx="2971800" cy="457797"/>
          </a:xfrm>
          <a:prstGeom prst="rect">
            <a:avLst/>
          </a:prstGeom>
          <a:noFill/>
          <a:ln>
            <a:miter lim="800000"/>
            <a:headEnd/>
            <a:tailEnd/>
          </a:ln>
        </p:spPr>
        <p:txBody>
          <a:bodyPr anchor="b"/>
          <a:lstStyle/>
          <a:p>
            <a:pPr algn="r">
              <a:defRPr/>
            </a:pPr>
            <a:fld id="{A52734EE-7EF9-4676-A39D-739917C8565D}" type="slidenum">
              <a:rPr lang="en-GB" sz="1200">
                <a:latin typeface="+mn-lt"/>
                <a:cs typeface="+mn-cs"/>
              </a:rPr>
              <a:pPr algn="r">
                <a:defRPr/>
              </a:pPr>
              <a:t>12</a:t>
            </a:fld>
            <a:endParaRPr lang="en-GB" sz="1200">
              <a:latin typeface="+mn-l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ABC0644-1D08-467A-9C28-FFF80C74846A}" type="slidenum">
              <a:rPr lang="en-US" altLang="en-US">
                <a:latin typeface="Times" pitchFamily="18" charset="0"/>
              </a:rPr>
              <a:pPr/>
              <a:t>55</a:t>
            </a:fld>
            <a:endParaRPr lang="en-US" altLang="en-US">
              <a:latin typeface="Times" pitchFamily="18" charset="0"/>
            </a:endParaRPr>
          </a:p>
        </p:txBody>
      </p:sp>
      <p:sp>
        <p:nvSpPr>
          <p:cNvPr id="135171" name="Rectangle 2"/>
          <p:cNvSpPr>
            <a:spLocks noGrp="1" noRot="1" noChangeAspect="1" noChangeArrowheads="1" noTextEdit="1"/>
          </p:cNvSpPr>
          <p:nvPr>
            <p:ph type="sldImg"/>
          </p:nvPr>
        </p:nvSpPr>
        <p:spPr>
          <a:xfrm>
            <a:off x="1143000" y="685800"/>
            <a:ext cx="4572000" cy="342900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AU" altLang="en-US" sz="1100" b="1" smtClean="0">
                <a:latin typeface="Arial" pitchFamily="34" charset="0"/>
                <a:cs typeface="Arial" pitchFamily="34" charset="0"/>
              </a:rPr>
              <a:t>Survival to age 70 and beyond: effect of smoking in male British doctors</a:t>
            </a:r>
          </a:p>
          <a:p>
            <a:pPr eaLnBrk="1" hangingPunct="1">
              <a:lnSpc>
                <a:spcPct val="90000"/>
              </a:lnSpc>
            </a:pPr>
            <a:r>
              <a:rPr lang="en-GB" altLang="en-US" sz="1100" smtClean="0">
                <a:latin typeface="Arial" pitchFamily="34" charset="0"/>
                <a:cs typeface="Times New Roman" pitchFamily="18" charset="0"/>
              </a:rPr>
              <a:t>Here are Richard Doll’s main findings for smoking and death in British doctors.</a:t>
            </a:r>
          </a:p>
          <a:p>
            <a:pPr eaLnBrk="1" hangingPunct="1">
              <a:lnSpc>
                <a:spcPct val="90000"/>
              </a:lnSpc>
            </a:pPr>
            <a:r>
              <a:rPr lang="en-GB" altLang="en-US" sz="1100" smtClean="0">
                <a:latin typeface="Arial" pitchFamily="34" charset="0"/>
                <a:cs typeface="Times New Roman" pitchFamily="18" charset="0"/>
              </a:rPr>
              <a:t>This graph shows the chances of a 35-year-old surviving to age 70 and beyond. </a:t>
            </a:r>
            <a:endParaRPr lang="en-US" altLang="en-US" sz="1100" smtClean="0">
              <a:latin typeface="Arial" pitchFamily="34" charset="0"/>
              <a:cs typeface="Times New Roman" pitchFamily="18" charset="0"/>
            </a:endParaRPr>
          </a:p>
          <a:p>
            <a:pPr eaLnBrk="1" hangingPunct="1">
              <a:lnSpc>
                <a:spcPct val="90000"/>
              </a:lnSpc>
            </a:pPr>
            <a:r>
              <a:rPr lang="en-GB" altLang="en-US" sz="1100" b="1" smtClean="0">
                <a:latin typeface="Arial" pitchFamily="34" charset="0"/>
                <a:cs typeface="Times New Roman" pitchFamily="18" charset="0"/>
              </a:rPr>
              <a:t>[CLICK]</a:t>
            </a:r>
            <a:endParaRPr lang="en-US" altLang="en-US" sz="1100" b="1" smtClean="0">
              <a:latin typeface="Arial" pitchFamily="34" charset="0"/>
              <a:cs typeface="Times New Roman" pitchFamily="18" charset="0"/>
            </a:endParaRPr>
          </a:p>
          <a:p>
            <a:pPr eaLnBrk="1" hangingPunct="1">
              <a:lnSpc>
                <a:spcPct val="90000"/>
              </a:lnSpc>
            </a:pPr>
            <a:r>
              <a:rPr lang="en-GB" altLang="en-US" sz="1100" smtClean="0">
                <a:latin typeface="Arial" pitchFamily="34" charset="0"/>
                <a:cs typeface="Times New Roman" pitchFamily="18" charset="0"/>
              </a:rPr>
              <a:t>Here are the </a:t>
            </a:r>
            <a:r>
              <a:rPr lang="en-GB" altLang="en-US" sz="1100" u="sng" smtClean="0">
                <a:latin typeface="Arial" pitchFamily="34" charset="0"/>
                <a:cs typeface="Times New Roman" pitchFamily="18" charset="0"/>
              </a:rPr>
              <a:t>non</a:t>
            </a:r>
            <a:r>
              <a:rPr lang="en-GB" altLang="en-US" sz="1100" smtClean="0">
                <a:latin typeface="Arial" pitchFamily="34" charset="0"/>
                <a:cs typeface="Times New Roman" pitchFamily="18" charset="0"/>
              </a:rPr>
              <a:t>-smokers. </a:t>
            </a:r>
            <a:r>
              <a:rPr lang="en-GB" altLang="en-US" sz="1100" u="sng" smtClean="0">
                <a:latin typeface="Arial" pitchFamily="34" charset="0"/>
                <a:cs typeface="Times New Roman" pitchFamily="18" charset="0"/>
              </a:rPr>
              <a:t>81%</a:t>
            </a:r>
            <a:r>
              <a:rPr lang="en-GB" altLang="en-US" sz="1100" smtClean="0">
                <a:latin typeface="Arial" pitchFamily="34" charset="0"/>
                <a:cs typeface="Times New Roman" pitchFamily="18" charset="0"/>
              </a:rPr>
              <a:t> were still alive at age 70; that means that only </a:t>
            </a:r>
            <a:r>
              <a:rPr lang="en-GB" altLang="en-US" sz="1100" u="sng" smtClean="0">
                <a:latin typeface="Arial" pitchFamily="34" charset="0"/>
                <a:cs typeface="Times New Roman" pitchFamily="18" charset="0"/>
              </a:rPr>
              <a:t>19%</a:t>
            </a:r>
            <a:r>
              <a:rPr lang="en-GB" altLang="en-US" sz="1100" smtClean="0">
                <a:latin typeface="Arial" pitchFamily="34" charset="0"/>
                <a:cs typeface="Times New Roman" pitchFamily="18" charset="0"/>
              </a:rPr>
              <a:t> had died in middle age.</a:t>
            </a:r>
            <a:endParaRPr lang="en-US" altLang="en-US" sz="1100" smtClean="0">
              <a:latin typeface="Arial" pitchFamily="34" charset="0"/>
              <a:cs typeface="Times New Roman" pitchFamily="18" charset="0"/>
            </a:endParaRPr>
          </a:p>
          <a:p>
            <a:pPr eaLnBrk="1" hangingPunct="1">
              <a:lnSpc>
                <a:spcPct val="90000"/>
              </a:lnSpc>
            </a:pPr>
            <a:r>
              <a:rPr lang="en-GB" altLang="en-US" sz="1100" b="1" smtClean="0">
                <a:latin typeface="Arial" pitchFamily="34" charset="0"/>
                <a:cs typeface="Times New Roman" pitchFamily="18" charset="0"/>
              </a:rPr>
              <a:t>[CLICK]</a:t>
            </a:r>
            <a:endParaRPr lang="en-US" altLang="en-US" sz="1100" b="1" smtClean="0">
              <a:latin typeface="Arial" pitchFamily="34" charset="0"/>
              <a:cs typeface="Times New Roman" pitchFamily="18" charset="0"/>
            </a:endParaRPr>
          </a:p>
          <a:p>
            <a:pPr eaLnBrk="1" hangingPunct="1">
              <a:lnSpc>
                <a:spcPct val="90000"/>
              </a:lnSpc>
            </a:pPr>
            <a:r>
              <a:rPr lang="en-GB" altLang="en-US" sz="1100" smtClean="0">
                <a:latin typeface="Arial" pitchFamily="34" charset="0"/>
                <a:cs typeface="Times New Roman" pitchFamily="18" charset="0"/>
              </a:rPr>
              <a:t>Now here are the </a:t>
            </a:r>
            <a:r>
              <a:rPr lang="en-GB" altLang="en-US" sz="1100" u="sng" smtClean="0">
                <a:latin typeface="Arial" pitchFamily="34" charset="0"/>
                <a:cs typeface="Times New Roman" pitchFamily="18" charset="0"/>
              </a:rPr>
              <a:t>cigarette</a:t>
            </a:r>
            <a:r>
              <a:rPr lang="en-GB" altLang="en-US" sz="1100" smtClean="0">
                <a:latin typeface="Arial" pitchFamily="34" charset="0"/>
                <a:cs typeface="Times New Roman" pitchFamily="18" charset="0"/>
              </a:rPr>
              <a:t> smokers. Only </a:t>
            </a:r>
            <a:r>
              <a:rPr lang="en-GB" altLang="en-US" sz="1100" u="sng" smtClean="0">
                <a:latin typeface="Arial" pitchFamily="34" charset="0"/>
                <a:cs typeface="Times New Roman" pitchFamily="18" charset="0"/>
              </a:rPr>
              <a:t>58%</a:t>
            </a:r>
            <a:r>
              <a:rPr lang="en-GB" altLang="en-US" sz="1100" smtClean="0">
                <a:latin typeface="Arial" pitchFamily="34" charset="0"/>
                <a:cs typeface="Times New Roman" pitchFamily="18" charset="0"/>
              </a:rPr>
              <a:t> were still alive at 70; that means </a:t>
            </a:r>
            <a:r>
              <a:rPr lang="en-GB" altLang="en-US" sz="1100" u="sng" smtClean="0">
                <a:latin typeface="Arial" pitchFamily="34" charset="0"/>
                <a:cs typeface="Times New Roman" pitchFamily="18" charset="0"/>
              </a:rPr>
              <a:t>42%</a:t>
            </a:r>
            <a:r>
              <a:rPr lang="en-GB" altLang="en-US" sz="1100" smtClean="0">
                <a:latin typeface="Arial" pitchFamily="34" charset="0"/>
                <a:cs typeface="Times New Roman" pitchFamily="18" charset="0"/>
              </a:rPr>
              <a:t> had died in middle age.</a:t>
            </a:r>
            <a:endParaRPr lang="en-US" altLang="en-US" sz="1100" smtClean="0">
              <a:latin typeface="Arial" pitchFamily="34" charset="0"/>
              <a:cs typeface="Times New Roman" pitchFamily="18" charset="0"/>
            </a:endParaRPr>
          </a:p>
          <a:p>
            <a:pPr eaLnBrk="1" hangingPunct="1">
              <a:lnSpc>
                <a:spcPct val="90000"/>
              </a:lnSpc>
            </a:pPr>
            <a:r>
              <a:rPr lang="en-GB" altLang="en-US" sz="1100" smtClean="0">
                <a:latin typeface="Arial" pitchFamily="34" charset="0"/>
                <a:cs typeface="Times New Roman" pitchFamily="18" charset="0"/>
              </a:rPr>
              <a:t>This difference of 23% (between 81% survival in the non-smokers and 58% survival in the smokers) arose because about </a:t>
            </a:r>
            <a:r>
              <a:rPr lang="en-GB" altLang="en-US" sz="1100" u="sng" smtClean="0">
                <a:latin typeface="Arial" pitchFamily="34" charset="0"/>
                <a:cs typeface="Times New Roman" pitchFamily="18" charset="0"/>
              </a:rPr>
              <a:t>a quarter</a:t>
            </a:r>
            <a:r>
              <a:rPr lang="en-GB" altLang="en-US" sz="1100" smtClean="0">
                <a:latin typeface="Arial" pitchFamily="34" charset="0"/>
                <a:cs typeface="Times New Roman" pitchFamily="18" charset="0"/>
              </a:rPr>
              <a:t> of all the smokers had been killed by tobacco when they were still in </a:t>
            </a:r>
            <a:r>
              <a:rPr lang="en-GB" altLang="en-US" sz="1100" u="sng" smtClean="0">
                <a:latin typeface="Arial" pitchFamily="34" charset="0"/>
                <a:cs typeface="Times New Roman" pitchFamily="18" charset="0"/>
              </a:rPr>
              <a:t>middle</a:t>
            </a:r>
            <a:r>
              <a:rPr lang="en-GB" altLang="en-US" sz="1100" smtClean="0">
                <a:latin typeface="Arial" pitchFamily="34" charset="0"/>
                <a:cs typeface="Times New Roman" pitchFamily="18" charset="0"/>
              </a:rPr>
              <a:t> age (</a:t>
            </a:r>
            <a:r>
              <a:rPr lang="en-GB" altLang="en-US" sz="1100" i="1" smtClean="0">
                <a:latin typeface="Arial" pitchFamily="34" charset="0"/>
                <a:cs typeface="Times New Roman" pitchFamily="18" charset="0"/>
              </a:rPr>
              <a:t>35-69</a:t>
            </a:r>
            <a:r>
              <a:rPr lang="en-GB" altLang="en-US" sz="1100" smtClean="0">
                <a:latin typeface="Arial" pitchFamily="34" charset="0"/>
                <a:cs typeface="Times New Roman" pitchFamily="18" charset="0"/>
              </a:rPr>
              <a:t>), mainly from diseases such as lung cancer, heart attack and chronic lung disease.</a:t>
            </a:r>
            <a:endParaRPr lang="en-US" altLang="en-US" sz="1100" smtClean="0">
              <a:latin typeface="Arial" pitchFamily="34" charset="0"/>
              <a:cs typeface="Times New Roman" pitchFamily="18" charset="0"/>
            </a:endParaRPr>
          </a:p>
          <a:p>
            <a:pPr eaLnBrk="1" hangingPunct="1">
              <a:lnSpc>
                <a:spcPct val="90000"/>
              </a:lnSpc>
            </a:pPr>
            <a:r>
              <a:rPr lang="en-GB" altLang="en-US" sz="1100" b="1" smtClean="0">
                <a:latin typeface="Arial" pitchFamily="34" charset="0"/>
                <a:cs typeface="Times New Roman" pitchFamily="18" charset="0"/>
              </a:rPr>
              <a:t>[CLICK]</a:t>
            </a:r>
            <a:endParaRPr lang="en-US" altLang="en-US" sz="1100" b="1" smtClean="0">
              <a:latin typeface="Arial" pitchFamily="34" charset="0"/>
              <a:cs typeface="Times New Roman" pitchFamily="18" charset="0"/>
            </a:endParaRPr>
          </a:p>
          <a:p>
            <a:pPr eaLnBrk="1" hangingPunct="1">
              <a:lnSpc>
                <a:spcPct val="90000"/>
              </a:lnSpc>
            </a:pPr>
            <a:r>
              <a:rPr lang="en-GB" altLang="en-US" sz="1100" smtClean="0">
                <a:latin typeface="Arial" pitchFamily="34" charset="0"/>
                <a:cs typeface="Times New Roman" pitchFamily="18" charset="0"/>
              </a:rPr>
              <a:t>Of course, everybody will die sooner or later: it’s just that, on average, the smokers died </a:t>
            </a:r>
            <a:r>
              <a:rPr lang="en-GB" altLang="en-US" sz="1100" u="sng" smtClean="0">
                <a:latin typeface="Arial" pitchFamily="34" charset="0"/>
                <a:cs typeface="Times New Roman" pitchFamily="18" charset="0"/>
              </a:rPr>
              <a:t>10 years</a:t>
            </a:r>
            <a:r>
              <a:rPr lang="en-GB" altLang="en-US" sz="1100" smtClean="0">
                <a:latin typeface="Arial" pitchFamily="34" charset="0"/>
                <a:cs typeface="Times New Roman" pitchFamily="18" charset="0"/>
              </a:rPr>
              <a:t> sooner.  81% of the smokers were alive at </a:t>
            </a:r>
            <a:r>
              <a:rPr lang="en-GB" altLang="en-US" sz="1100" u="sng" smtClean="0">
                <a:latin typeface="Arial" pitchFamily="34" charset="0"/>
                <a:cs typeface="Times New Roman" pitchFamily="18" charset="0"/>
              </a:rPr>
              <a:t>60</a:t>
            </a:r>
            <a:r>
              <a:rPr lang="en-GB" altLang="en-US" sz="1100" smtClean="0">
                <a:latin typeface="Arial" pitchFamily="34" charset="0"/>
                <a:cs typeface="Times New Roman" pitchFamily="18" charset="0"/>
              </a:rPr>
              <a:t>, while 81% of the non-smokers were still alive at </a:t>
            </a:r>
            <a:r>
              <a:rPr lang="en-GB" altLang="en-US" sz="1100" u="sng" smtClean="0">
                <a:latin typeface="Arial" pitchFamily="34" charset="0"/>
                <a:cs typeface="Times New Roman" pitchFamily="18" charset="0"/>
              </a:rPr>
              <a:t>70</a:t>
            </a:r>
            <a:r>
              <a:rPr lang="en-GB" altLang="en-US" sz="1100" smtClean="0">
                <a:latin typeface="Arial" pitchFamily="34" charset="0"/>
                <a:cs typeface="Times New Roman" pitchFamily="18" charset="0"/>
              </a:rPr>
              <a:t>.</a:t>
            </a:r>
          </a:p>
          <a:p>
            <a:pPr eaLnBrk="1" hangingPunct="1">
              <a:lnSpc>
                <a:spcPct val="90000"/>
              </a:lnSpc>
            </a:pPr>
            <a:r>
              <a:rPr lang="en-GB" altLang="en-US" sz="1100" b="1" smtClean="0">
                <a:latin typeface="Arial" pitchFamily="34" charset="0"/>
                <a:cs typeface="Times New Roman" pitchFamily="18" charset="0"/>
              </a:rPr>
              <a:t>[CLICK]</a:t>
            </a:r>
          </a:p>
          <a:p>
            <a:pPr eaLnBrk="1" hangingPunct="1">
              <a:lnSpc>
                <a:spcPct val="90000"/>
              </a:lnSpc>
            </a:pPr>
            <a:r>
              <a:rPr lang="en-GB" altLang="en-US" sz="1100" smtClean="0">
                <a:latin typeface="Arial" pitchFamily="34" charset="0"/>
                <a:cs typeface="Times New Roman" pitchFamily="18" charset="0"/>
              </a:rPr>
              <a:t>Likewise, 58% of the smokers were alive at </a:t>
            </a:r>
            <a:r>
              <a:rPr lang="en-GB" altLang="en-US" sz="1100" u="sng" smtClean="0">
                <a:latin typeface="Arial" pitchFamily="34" charset="0"/>
                <a:cs typeface="Times New Roman" pitchFamily="18" charset="0"/>
              </a:rPr>
              <a:t>70</a:t>
            </a:r>
            <a:r>
              <a:rPr lang="en-GB" altLang="en-US" sz="1100" smtClean="0">
                <a:latin typeface="Arial" pitchFamily="34" charset="0"/>
                <a:cs typeface="Times New Roman" pitchFamily="18" charset="0"/>
              </a:rPr>
              <a:t>, while 59% of the non-smokers were still alive at </a:t>
            </a:r>
            <a:r>
              <a:rPr lang="en-GB" altLang="en-US" sz="1100" u="sng" smtClean="0">
                <a:latin typeface="Arial" pitchFamily="34" charset="0"/>
                <a:cs typeface="Times New Roman" pitchFamily="18" charset="0"/>
              </a:rPr>
              <a:t>80</a:t>
            </a:r>
            <a:r>
              <a:rPr lang="en-GB" altLang="en-US" sz="1100" smtClean="0">
                <a:latin typeface="Arial" pitchFamily="34" charset="0"/>
                <a:cs typeface="Times New Roman" pitchFamily="18" charset="0"/>
              </a:rPr>
              <a:t>.</a:t>
            </a:r>
            <a:endParaRPr lang="en-US" altLang="en-US" sz="1100" smtClean="0">
              <a:latin typeface="Arial" pitchFamily="34" charset="0"/>
              <a:cs typeface="Times New Roman" pitchFamily="18" charset="0"/>
            </a:endParaRPr>
          </a:p>
          <a:p>
            <a:pPr eaLnBrk="1" hangingPunct="1">
              <a:lnSpc>
                <a:spcPct val="90000"/>
              </a:lnSpc>
            </a:pPr>
            <a:r>
              <a:rPr lang="en-GB" altLang="en-US" sz="1100" smtClean="0">
                <a:latin typeface="Arial" pitchFamily="34" charset="0"/>
                <a:cs typeface="Times New Roman" pitchFamily="18" charset="0"/>
              </a:rPr>
              <a:t>Of course this 10-year shift is just the average.  </a:t>
            </a:r>
            <a:r>
              <a:rPr lang="en-GB" altLang="en-US" sz="1100" u="sng" smtClean="0">
                <a:latin typeface="Arial" pitchFamily="34" charset="0"/>
                <a:cs typeface="Times New Roman" pitchFamily="18" charset="0"/>
              </a:rPr>
              <a:t>Some</a:t>
            </a:r>
            <a:r>
              <a:rPr lang="en-GB" altLang="en-US" sz="1100" smtClean="0">
                <a:latin typeface="Arial" pitchFamily="34" charset="0"/>
                <a:cs typeface="Times New Roman" pitchFamily="18" charset="0"/>
              </a:rPr>
              <a:t> smokers are </a:t>
            </a:r>
            <a:r>
              <a:rPr lang="en-GB" altLang="en-US" sz="1100" u="sng" smtClean="0">
                <a:latin typeface="Arial" pitchFamily="34" charset="0"/>
                <a:cs typeface="Times New Roman" pitchFamily="18" charset="0"/>
              </a:rPr>
              <a:t>not</a:t>
            </a:r>
            <a:r>
              <a:rPr lang="en-GB" altLang="en-US" sz="1100" smtClean="0">
                <a:latin typeface="Arial" pitchFamily="34" charset="0"/>
                <a:cs typeface="Times New Roman" pitchFamily="18" charset="0"/>
              </a:rPr>
              <a:t> killed by tobacco, while many others lose 10, 20, 30 or more good years.</a:t>
            </a:r>
          </a:p>
          <a:p>
            <a:pPr eaLnBrk="1" hangingPunct="1">
              <a:lnSpc>
                <a:spcPct val="90000"/>
              </a:lnSpc>
            </a:pPr>
            <a:r>
              <a:rPr lang="en-GB" altLang="en-US" sz="1100" smtClean="0">
                <a:latin typeface="Arial" pitchFamily="34" charset="0"/>
                <a:cs typeface="Times New Roman" pitchFamily="18" charset="0"/>
              </a:rPr>
              <a:t>And, next, the effects of </a:t>
            </a:r>
            <a:r>
              <a:rPr lang="en-GB" altLang="en-US" sz="1100" u="sng" smtClean="0">
                <a:latin typeface="Arial" pitchFamily="34" charset="0"/>
                <a:cs typeface="Times New Roman" pitchFamily="18" charset="0"/>
              </a:rPr>
              <a:t>stopping</a:t>
            </a:r>
            <a:r>
              <a:rPr lang="en-GB" altLang="en-US" sz="1100" smtClean="0">
                <a:latin typeface="Arial" pitchFamily="34" charset="0"/>
                <a:cs typeface="Times New Roman" pitchFamily="18" charset="0"/>
              </a:rPr>
              <a:t> smoking…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7E3CBEB-807B-4C1F-BA1A-6A53FB438234}" type="slidenum">
              <a:rPr lang="en-US" altLang="en-US">
                <a:latin typeface="Times" pitchFamily="18" charset="0"/>
              </a:rPr>
              <a:pPr/>
              <a:t>56</a:t>
            </a:fld>
            <a:endParaRPr lang="en-US" altLang="en-US">
              <a:latin typeface="Times" pitchFamily="18" charset="0"/>
            </a:endParaRPr>
          </a:p>
        </p:txBody>
      </p:sp>
      <p:sp>
        <p:nvSpPr>
          <p:cNvPr id="137219" name="Rectangle 2"/>
          <p:cNvSpPr>
            <a:spLocks noGrp="1" noRot="1" noChangeAspect="1" noChangeArrowheads="1" noTextEdit="1"/>
          </p:cNvSpPr>
          <p:nvPr>
            <p:ph type="sldImg"/>
          </p:nvPr>
        </p:nvSpPr>
        <p:spPr>
          <a:xfrm>
            <a:off x="1143000" y="685800"/>
            <a:ext cx="4572000" cy="3429000"/>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AU" altLang="en-US" sz="1100" b="1" smtClean="0">
                <a:latin typeface="Arial" pitchFamily="34" charset="0"/>
                <a:cs typeface="Arial" pitchFamily="34" charset="0"/>
              </a:rPr>
              <a:t>Effect of </a:t>
            </a:r>
            <a:r>
              <a:rPr lang="en-AU" altLang="en-US" sz="1100" b="1" u="sng" smtClean="0">
                <a:latin typeface="Arial" pitchFamily="34" charset="0"/>
                <a:cs typeface="Arial" pitchFamily="34" charset="0"/>
              </a:rPr>
              <a:t>stopping</a:t>
            </a:r>
            <a:r>
              <a:rPr lang="en-AU" altLang="en-US" sz="1100" b="1" smtClean="0">
                <a:latin typeface="Arial" pitchFamily="34" charset="0"/>
                <a:cs typeface="Arial" pitchFamily="34" charset="0"/>
              </a:rPr>
              <a:t> smoking at about age 40</a:t>
            </a:r>
          </a:p>
          <a:p>
            <a:pPr eaLnBrk="1" hangingPunct="1">
              <a:lnSpc>
                <a:spcPct val="90000"/>
              </a:lnSpc>
            </a:pPr>
            <a:r>
              <a:rPr lang="en-AU" altLang="en-US" sz="1100" smtClean="0">
                <a:solidFill>
                  <a:srgbClr val="000000"/>
                </a:solidFill>
                <a:latin typeface="Arial" pitchFamily="34" charset="0"/>
                <a:cs typeface="Times New Roman" pitchFamily="18" charset="0"/>
              </a:rPr>
              <a:t>The </a:t>
            </a:r>
            <a:r>
              <a:rPr lang="en-AU" altLang="en-US" sz="1100" u="sng" smtClean="0">
                <a:solidFill>
                  <a:srgbClr val="000000"/>
                </a:solidFill>
                <a:latin typeface="Arial" pitchFamily="34" charset="0"/>
                <a:cs typeface="Times New Roman" pitchFamily="18" charset="0"/>
              </a:rPr>
              <a:t>other</a:t>
            </a:r>
            <a:r>
              <a:rPr lang="en-AU" altLang="en-US" sz="1100" smtClean="0">
                <a:solidFill>
                  <a:srgbClr val="000000"/>
                </a:solidFill>
                <a:latin typeface="Arial" pitchFamily="34" charset="0"/>
                <a:cs typeface="Times New Roman" pitchFamily="18" charset="0"/>
              </a:rPr>
              <a:t> main finding from Richard Doll’s study was that </a:t>
            </a:r>
            <a:r>
              <a:rPr lang="en-AU" altLang="en-US" sz="1100" u="sng" smtClean="0">
                <a:solidFill>
                  <a:srgbClr val="000000"/>
                </a:solidFill>
                <a:latin typeface="Arial" pitchFamily="34" charset="0"/>
                <a:cs typeface="Times New Roman" pitchFamily="18" charset="0"/>
              </a:rPr>
              <a:t>stopping</a:t>
            </a:r>
            <a:r>
              <a:rPr lang="en-AU" altLang="en-US" sz="1100" smtClean="0">
                <a:solidFill>
                  <a:srgbClr val="000000"/>
                </a:solidFill>
                <a:latin typeface="Arial" pitchFamily="34" charset="0"/>
                <a:cs typeface="Times New Roman" pitchFamily="18" charset="0"/>
              </a:rPr>
              <a:t> smoking worked remarkably well.</a:t>
            </a:r>
            <a:endParaRPr lang="en-US" altLang="en-US" sz="1100" smtClean="0">
              <a:solidFill>
                <a:srgbClr val="000000"/>
              </a:solidFill>
              <a:latin typeface="Arial" pitchFamily="34" charset="0"/>
              <a:cs typeface="Times New Roman" pitchFamily="18" charset="0"/>
            </a:endParaRPr>
          </a:p>
          <a:p>
            <a:pPr eaLnBrk="1" hangingPunct="1">
              <a:lnSpc>
                <a:spcPct val="90000"/>
              </a:lnSpc>
            </a:pPr>
            <a:r>
              <a:rPr lang="en-AU" altLang="en-US" sz="1100" smtClean="0">
                <a:solidFill>
                  <a:srgbClr val="000000"/>
                </a:solidFill>
                <a:latin typeface="Arial" pitchFamily="34" charset="0"/>
                <a:cs typeface="Times New Roman" pitchFamily="18" charset="0"/>
              </a:rPr>
              <a:t>Even in early middle age </a:t>
            </a:r>
            <a:r>
              <a:rPr lang="en-GB" altLang="en-US" sz="1100" i="1" smtClean="0">
                <a:solidFill>
                  <a:srgbClr val="000000"/>
                </a:solidFill>
                <a:latin typeface="Arial" pitchFamily="34" charset="0"/>
                <a:cs typeface="Times New Roman" pitchFamily="18" charset="0"/>
              </a:rPr>
              <a:t>(for example, about age 40)</a:t>
            </a:r>
            <a:r>
              <a:rPr lang="en-GB" altLang="en-US" sz="1100" smtClean="0">
                <a:latin typeface="Arial" pitchFamily="34" charset="0"/>
                <a:cs typeface="Times New Roman" pitchFamily="18" charset="0"/>
              </a:rPr>
              <a:t> </a:t>
            </a:r>
            <a:r>
              <a:rPr lang="en-AU" altLang="en-US" sz="1100" smtClean="0">
                <a:solidFill>
                  <a:srgbClr val="000000"/>
                </a:solidFill>
                <a:latin typeface="Arial" pitchFamily="34" charset="0"/>
                <a:cs typeface="Times New Roman" pitchFamily="18" charset="0"/>
              </a:rPr>
              <a:t>, those who stopped before they had incurable lung cancer or some </a:t>
            </a:r>
            <a:r>
              <a:rPr lang="en-AU" altLang="en-US" sz="1100" u="sng" smtClean="0">
                <a:solidFill>
                  <a:srgbClr val="000000"/>
                </a:solidFill>
                <a:latin typeface="Arial" pitchFamily="34" charset="0"/>
                <a:cs typeface="Times New Roman" pitchFamily="18" charset="0"/>
              </a:rPr>
              <a:t>other</a:t>
            </a:r>
            <a:r>
              <a:rPr lang="en-AU" altLang="en-US" sz="1100" smtClean="0">
                <a:solidFill>
                  <a:srgbClr val="000000"/>
                </a:solidFill>
                <a:latin typeface="Arial" pitchFamily="34" charset="0"/>
                <a:cs typeface="Times New Roman" pitchFamily="18" charset="0"/>
              </a:rPr>
              <a:t> fatal disease avoided most of their risk of being killed by tobacco, and </a:t>
            </a:r>
            <a:r>
              <a:rPr lang="en-AU" altLang="en-US" sz="1100" u="sng" smtClean="0">
                <a:solidFill>
                  <a:srgbClr val="000000"/>
                </a:solidFill>
                <a:latin typeface="Arial" pitchFamily="34" charset="0"/>
                <a:cs typeface="Times New Roman" pitchFamily="18" charset="0"/>
              </a:rPr>
              <a:t>stopping before</a:t>
            </a:r>
            <a:r>
              <a:rPr lang="en-AU" altLang="en-US" sz="1100" smtClean="0">
                <a:solidFill>
                  <a:srgbClr val="000000"/>
                </a:solidFill>
                <a:latin typeface="Arial" pitchFamily="34" charset="0"/>
                <a:cs typeface="Times New Roman" pitchFamily="18" charset="0"/>
              </a:rPr>
              <a:t> middle age was even </a:t>
            </a:r>
            <a:r>
              <a:rPr lang="en-AU" altLang="en-US" sz="1100" u="sng" smtClean="0">
                <a:solidFill>
                  <a:srgbClr val="000000"/>
                </a:solidFill>
                <a:latin typeface="Arial" pitchFamily="34" charset="0"/>
                <a:cs typeface="Times New Roman" pitchFamily="18" charset="0"/>
              </a:rPr>
              <a:t>better</a:t>
            </a:r>
            <a:r>
              <a:rPr lang="en-AU" altLang="en-US" sz="1100" smtClean="0">
                <a:solidFill>
                  <a:srgbClr val="000000"/>
                </a:solidFill>
                <a:latin typeface="Arial" pitchFamily="34" charset="0"/>
                <a:cs typeface="Times New Roman" pitchFamily="18" charset="0"/>
              </a:rPr>
              <a:t>.</a:t>
            </a:r>
          </a:p>
          <a:p>
            <a:pPr eaLnBrk="1" hangingPunct="1">
              <a:lnSpc>
                <a:spcPct val="90000"/>
              </a:lnSpc>
            </a:pPr>
            <a:r>
              <a:rPr lang="en-AU" altLang="en-US" sz="1100" smtClean="0">
                <a:solidFill>
                  <a:srgbClr val="000000"/>
                </a:solidFill>
                <a:latin typeface="Arial" pitchFamily="34" charset="0"/>
                <a:cs typeface="Times New Roman" pitchFamily="18" charset="0"/>
              </a:rPr>
              <a:t>These are the results for those who stopped at about 40 years of age.</a:t>
            </a:r>
            <a:endParaRPr lang="en-US" altLang="en-US" sz="1100" smtClean="0">
              <a:solidFill>
                <a:srgbClr val="000000"/>
              </a:solidFill>
              <a:latin typeface="Arial" pitchFamily="34" charset="0"/>
              <a:cs typeface="Times New Roman" pitchFamily="18" charset="0"/>
            </a:endParaRPr>
          </a:p>
          <a:p>
            <a:pPr eaLnBrk="1" hangingPunct="1">
              <a:lnSpc>
                <a:spcPct val="90000"/>
              </a:lnSpc>
            </a:pPr>
            <a:r>
              <a:rPr lang="en-AU" altLang="en-US" sz="1100" b="1" smtClean="0">
                <a:solidFill>
                  <a:srgbClr val="000000"/>
                </a:solidFill>
                <a:latin typeface="Arial" pitchFamily="34" charset="0"/>
                <a:cs typeface="Times New Roman" pitchFamily="18" charset="0"/>
              </a:rPr>
              <a:t>[CLICK]</a:t>
            </a:r>
            <a:endParaRPr lang="en-US" altLang="en-US" sz="1100" b="1" smtClean="0">
              <a:solidFill>
                <a:srgbClr val="000000"/>
              </a:solidFill>
              <a:latin typeface="Arial" pitchFamily="34" charset="0"/>
              <a:cs typeface="Times New Roman" pitchFamily="18" charset="0"/>
            </a:endParaRPr>
          </a:p>
          <a:p>
            <a:pPr eaLnBrk="1" hangingPunct="1">
              <a:lnSpc>
                <a:spcPct val="90000"/>
              </a:lnSpc>
            </a:pPr>
            <a:r>
              <a:rPr lang="en-AU" altLang="en-US" sz="1100" smtClean="0">
                <a:solidFill>
                  <a:srgbClr val="000000"/>
                </a:solidFill>
                <a:latin typeface="Arial" pitchFamily="34" charset="0"/>
                <a:cs typeface="Times New Roman" pitchFamily="18" charset="0"/>
              </a:rPr>
              <a:t>Here are the non-smokers …</a:t>
            </a:r>
            <a:endParaRPr lang="en-US" altLang="en-US" sz="1100" smtClean="0">
              <a:solidFill>
                <a:srgbClr val="000000"/>
              </a:solidFill>
              <a:latin typeface="Arial" pitchFamily="34" charset="0"/>
              <a:cs typeface="Times New Roman" pitchFamily="18" charset="0"/>
            </a:endParaRPr>
          </a:p>
          <a:p>
            <a:pPr eaLnBrk="1" hangingPunct="1">
              <a:lnSpc>
                <a:spcPct val="90000"/>
              </a:lnSpc>
            </a:pPr>
            <a:r>
              <a:rPr lang="en-AU" altLang="en-US" sz="1100" b="1" smtClean="0">
                <a:solidFill>
                  <a:srgbClr val="000000"/>
                </a:solidFill>
                <a:latin typeface="Arial" pitchFamily="34" charset="0"/>
                <a:cs typeface="Times New Roman" pitchFamily="18" charset="0"/>
              </a:rPr>
              <a:t>[CLICK]</a:t>
            </a:r>
            <a:endParaRPr lang="en-US" altLang="en-US" sz="1100" b="1" smtClean="0">
              <a:solidFill>
                <a:srgbClr val="000000"/>
              </a:solidFill>
              <a:latin typeface="Arial" pitchFamily="34" charset="0"/>
              <a:cs typeface="Times New Roman" pitchFamily="18" charset="0"/>
            </a:endParaRPr>
          </a:p>
          <a:p>
            <a:pPr eaLnBrk="1" hangingPunct="1">
              <a:lnSpc>
                <a:spcPct val="90000"/>
              </a:lnSpc>
            </a:pPr>
            <a:r>
              <a:rPr lang="en-AU" altLang="en-US" sz="1100" smtClean="0">
                <a:solidFill>
                  <a:srgbClr val="000000"/>
                </a:solidFill>
                <a:latin typeface="Arial" pitchFamily="34" charset="0"/>
                <a:cs typeface="Times New Roman" pitchFamily="18" charset="0"/>
              </a:rPr>
              <a:t>And here are the smokers, losing about 10 years on average …</a:t>
            </a:r>
            <a:endParaRPr lang="en-US" altLang="en-US" sz="1100" smtClean="0">
              <a:solidFill>
                <a:srgbClr val="000000"/>
              </a:solidFill>
              <a:latin typeface="Arial" pitchFamily="34" charset="0"/>
              <a:cs typeface="Times New Roman" pitchFamily="18" charset="0"/>
            </a:endParaRPr>
          </a:p>
          <a:p>
            <a:pPr eaLnBrk="1" hangingPunct="1">
              <a:lnSpc>
                <a:spcPct val="90000"/>
              </a:lnSpc>
            </a:pPr>
            <a:r>
              <a:rPr lang="en-AU" altLang="en-US" sz="1100" b="1" smtClean="0">
                <a:solidFill>
                  <a:srgbClr val="000000"/>
                </a:solidFill>
                <a:latin typeface="Arial" pitchFamily="34" charset="0"/>
                <a:cs typeface="Times New Roman" pitchFamily="18" charset="0"/>
              </a:rPr>
              <a:t>[CLICK]</a:t>
            </a:r>
            <a:endParaRPr lang="en-US" altLang="en-US" sz="1100" b="1" smtClean="0">
              <a:solidFill>
                <a:srgbClr val="000000"/>
              </a:solidFill>
              <a:latin typeface="Arial" pitchFamily="34" charset="0"/>
              <a:cs typeface="Times New Roman" pitchFamily="18" charset="0"/>
            </a:endParaRPr>
          </a:p>
          <a:p>
            <a:pPr eaLnBrk="1" hangingPunct="1">
              <a:lnSpc>
                <a:spcPct val="90000"/>
              </a:lnSpc>
            </a:pPr>
            <a:r>
              <a:rPr lang="en-AU" altLang="en-US" sz="1100" smtClean="0">
                <a:solidFill>
                  <a:srgbClr val="000000"/>
                </a:solidFill>
                <a:latin typeface="Arial" pitchFamily="34" charset="0"/>
                <a:cs typeface="Times New Roman" pitchFamily="18" charset="0"/>
              </a:rPr>
              <a:t>And </a:t>
            </a:r>
            <a:r>
              <a:rPr lang="en-AU" altLang="en-US" sz="1100" u="sng" smtClean="0">
                <a:solidFill>
                  <a:srgbClr val="000000"/>
                </a:solidFill>
                <a:latin typeface="Arial" pitchFamily="34" charset="0"/>
                <a:cs typeface="Times New Roman" pitchFamily="18" charset="0"/>
              </a:rPr>
              <a:t>here</a:t>
            </a:r>
            <a:r>
              <a:rPr lang="en-AU" altLang="en-US" sz="1100" smtClean="0">
                <a:solidFill>
                  <a:srgbClr val="000000"/>
                </a:solidFill>
                <a:latin typeface="Arial" pitchFamily="34" charset="0"/>
                <a:cs typeface="Times New Roman" pitchFamily="18" charset="0"/>
              </a:rPr>
              <a:t> are the people who stopped smoking at about age </a:t>
            </a:r>
            <a:r>
              <a:rPr lang="en-AU" altLang="en-US" sz="1100" u="sng" smtClean="0">
                <a:solidFill>
                  <a:srgbClr val="000000"/>
                </a:solidFill>
                <a:latin typeface="Arial" pitchFamily="34" charset="0"/>
                <a:cs typeface="Times New Roman" pitchFamily="18" charset="0"/>
              </a:rPr>
              <a:t>40</a:t>
            </a:r>
            <a:r>
              <a:rPr lang="en-AU" altLang="en-US" sz="1100" smtClean="0">
                <a:solidFill>
                  <a:srgbClr val="000000"/>
                </a:solidFill>
                <a:latin typeface="Arial" pitchFamily="34" charset="0"/>
                <a:cs typeface="Times New Roman" pitchFamily="18" charset="0"/>
              </a:rPr>
              <a:t>.</a:t>
            </a:r>
          </a:p>
          <a:p>
            <a:pPr eaLnBrk="1" hangingPunct="1">
              <a:lnSpc>
                <a:spcPct val="90000"/>
              </a:lnSpc>
            </a:pPr>
            <a:r>
              <a:rPr lang="en-AU" altLang="en-US" sz="1100" smtClean="0">
                <a:solidFill>
                  <a:srgbClr val="000000"/>
                </a:solidFill>
                <a:latin typeface="Arial" pitchFamily="34" charset="0"/>
                <a:cs typeface="Times New Roman" pitchFamily="18" charset="0"/>
              </a:rPr>
              <a:t>Instead of losing </a:t>
            </a:r>
            <a:r>
              <a:rPr lang="en-AU" altLang="en-US" sz="1100" u="sng" smtClean="0">
                <a:solidFill>
                  <a:srgbClr val="000000"/>
                </a:solidFill>
                <a:latin typeface="Arial" pitchFamily="34" charset="0"/>
                <a:cs typeface="Times New Roman" pitchFamily="18" charset="0"/>
              </a:rPr>
              <a:t>10</a:t>
            </a:r>
            <a:r>
              <a:rPr lang="en-AU" altLang="en-US" sz="1100" smtClean="0">
                <a:solidFill>
                  <a:srgbClr val="000000"/>
                </a:solidFill>
                <a:latin typeface="Arial" pitchFamily="34" charset="0"/>
                <a:cs typeface="Times New Roman" pitchFamily="18" charset="0"/>
              </a:rPr>
              <a:t> years, they lost only about </a:t>
            </a:r>
            <a:r>
              <a:rPr lang="en-AU" altLang="en-US" sz="1100" u="sng" smtClean="0">
                <a:solidFill>
                  <a:srgbClr val="000000"/>
                </a:solidFill>
                <a:latin typeface="Arial" pitchFamily="34" charset="0"/>
                <a:cs typeface="Times New Roman" pitchFamily="18" charset="0"/>
              </a:rPr>
              <a:t>1</a:t>
            </a:r>
            <a:r>
              <a:rPr lang="en-AU" altLang="en-US" sz="1100" smtClean="0">
                <a:solidFill>
                  <a:srgbClr val="000000"/>
                </a:solidFill>
                <a:latin typeface="Arial" pitchFamily="34" charset="0"/>
                <a:cs typeface="Times New Roman" pitchFamily="18" charset="0"/>
              </a:rPr>
              <a:t> year.</a:t>
            </a:r>
          </a:p>
          <a:p>
            <a:pPr eaLnBrk="1" hangingPunct="1">
              <a:lnSpc>
                <a:spcPct val="90000"/>
              </a:lnSpc>
            </a:pPr>
            <a:r>
              <a:rPr lang="en-AU" altLang="en-US" sz="1100" b="1" smtClean="0">
                <a:solidFill>
                  <a:srgbClr val="000000"/>
                </a:solidFill>
                <a:latin typeface="Arial" pitchFamily="34" charset="0"/>
                <a:cs typeface="Times New Roman" pitchFamily="18" charset="0"/>
              </a:rPr>
              <a:t>[CLICK]</a:t>
            </a:r>
          </a:p>
          <a:p>
            <a:pPr eaLnBrk="1" hangingPunct="1">
              <a:lnSpc>
                <a:spcPct val="90000"/>
              </a:lnSpc>
            </a:pPr>
            <a:r>
              <a:rPr lang="en-AU" altLang="en-US" sz="1100" smtClean="0">
                <a:solidFill>
                  <a:srgbClr val="000000"/>
                </a:solidFill>
                <a:latin typeface="Arial" pitchFamily="34" charset="0"/>
                <a:cs typeface="Times New Roman" pitchFamily="18" charset="0"/>
              </a:rPr>
              <a:t>So, by stopping at 40 they gained about </a:t>
            </a:r>
            <a:r>
              <a:rPr lang="en-AU" altLang="en-US" sz="1100" u="sng" smtClean="0">
                <a:solidFill>
                  <a:srgbClr val="000000"/>
                </a:solidFill>
                <a:latin typeface="Arial" pitchFamily="34" charset="0"/>
                <a:cs typeface="Times New Roman" pitchFamily="18" charset="0"/>
              </a:rPr>
              <a:t>9 years</a:t>
            </a:r>
            <a:r>
              <a:rPr lang="en-AU" altLang="en-US" sz="1100" smtClean="0">
                <a:solidFill>
                  <a:srgbClr val="000000"/>
                </a:solidFill>
                <a:latin typeface="Arial" pitchFamily="34" charset="0"/>
                <a:cs typeface="Times New Roman" pitchFamily="18" charset="0"/>
              </a:rPr>
              <a:t> of life, on average.</a:t>
            </a:r>
          </a:p>
          <a:p>
            <a:pPr eaLnBrk="1" hangingPunct="1">
              <a:lnSpc>
                <a:spcPct val="90000"/>
              </a:lnSpc>
            </a:pPr>
            <a:r>
              <a:rPr lang="en-AU" altLang="en-US" sz="1100" smtClean="0">
                <a:solidFill>
                  <a:srgbClr val="000000"/>
                </a:solidFill>
                <a:latin typeface="Arial" pitchFamily="34" charset="0"/>
                <a:cs typeface="Times New Roman" pitchFamily="18" charset="0"/>
              </a:rPr>
              <a:t>Partly because of this study many smokers stopped, and the UK death rates from smoking decreased sharply.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3FBF126-3017-44D2-ACBA-FAFD79533600}" type="slidenum">
              <a:rPr lang="en-US" altLang="en-US">
                <a:latin typeface="Times" pitchFamily="18" charset="0"/>
              </a:rPr>
              <a:pPr/>
              <a:t>13</a:t>
            </a:fld>
            <a:endParaRPr lang="en-US" altLang="en-US">
              <a:latin typeface="Times" pitchFamily="18" charset="0"/>
            </a:endParaRPr>
          </a:p>
        </p:txBody>
      </p:sp>
      <p:sp>
        <p:nvSpPr>
          <p:cNvPr id="119811" name="Rectangle 2"/>
          <p:cNvSpPr>
            <a:spLocks noGrp="1" noRot="1" noChangeAspect="1" noChangeArrowheads="1" noTextEdit="1"/>
          </p:cNvSpPr>
          <p:nvPr>
            <p:ph type="sldImg"/>
          </p:nvPr>
        </p:nvSpPr>
        <p:spPr>
          <a:xfrm>
            <a:off x="1143000" y="685800"/>
            <a:ext cx="4572000" cy="3429000"/>
          </a:xfrm>
          <a:ln/>
        </p:spPr>
      </p:sp>
      <p:sp>
        <p:nvSpPr>
          <p:cNvPr id="119812"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933AC48-6F9E-4073-BA44-1DD9FCFD2D81}" type="slidenum">
              <a:rPr lang="en-US" altLang="en-US">
                <a:latin typeface="Times" pitchFamily="18" charset="0"/>
              </a:rPr>
              <a:pPr/>
              <a:t>19</a:t>
            </a:fld>
            <a:endParaRPr lang="en-US" altLang="en-US">
              <a:latin typeface="Times" pitchFamily="18" charset="0"/>
            </a:endParaRPr>
          </a:p>
        </p:txBody>
      </p:sp>
      <p:sp>
        <p:nvSpPr>
          <p:cNvPr id="121859" name="Rectangle 2"/>
          <p:cNvSpPr>
            <a:spLocks noGrp="1" noRot="1" noChangeAspect="1" noChangeArrowheads="1" noTextEdit="1"/>
          </p:cNvSpPr>
          <p:nvPr>
            <p:ph type="sldImg"/>
          </p:nvPr>
        </p:nvSpPr>
        <p:spPr>
          <a:xfrm>
            <a:off x="1152525" y="692150"/>
            <a:ext cx="4552950" cy="3416300"/>
          </a:xfrm>
          <a:ln w="12700" cap="flat">
            <a:solidFill>
              <a:schemeClr val="tx1"/>
            </a:solidFill>
          </a:ln>
        </p:spPr>
      </p:sp>
      <p:sp>
        <p:nvSpPr>
          <p:cNvPr id="121860" name="Rectangle 3"/>
          <p:cNvSpPr>
            <a:spLocks noGrp="1" noChangeArrowheads="1"/>
          </p:cNvSpPr>
          <p:nvPr>
            <p:ph type="body" idx="1"/>
          </p:nvPr>
        </p:nvSpPr>
        <p:spPr>
          <a:xfrm>
            <a:off x="914400" y="4347634"/>
            <a:ext cx="5029200" cy="3848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3" tIns="44443" rIns="90473" bIns="44443"/>
          <a:lstStyle/>
          <a:p>
            <a:pPr eaLnBrk="1" hangingPunct="1"/>
            <a:r>
              <a:rPr lang="en-GB" altLang="en-US" smtClean="0">
                <a:cs typeface="Arial" pitchFamily="34" charset="0"/>
              </a:rPr>
              <a:t>Dafydd Thomas – history of ACST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zh-CN">
              <a:latin typeface="Times New Roman" charset="0"/>
              <a:ea typeface="宋体" charset="0"/>
              <a:cs typeface="宋体" charset="0"/>
            </a:endParaRPr>
          </a:p>
        </p:txBody>
      </p:sp>
      <p:sp>
        <p:nvSpPr>
          <p:cNvPr id="20484" name="Slide Number Placeholder 3"/>
          <p:cNvSpPr txBox="1">
            <a:spLocks noGrp="1"/>
          </p:cNvSpPr>
          <p:nvPr/>
        </p:nvSpPr>
        <p:spPr bwMode="auto">
          <a:xfrm>
            <a:off x="3885985" y="8687390"/>
            <a:ext cx="2972016" cy="4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73" tIns="44137" rIns="88273" bIns="44137" anchor="b"/>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r" eaLnBrk="1" hangingPunct="1"/>
            <a:fld id="{6F7B7750-44C4-D04F-9848-347837DAD3B7}" type="slidenum">
              <a:rPr lang="zh-CN" altLang="en-GB" sz="1200">
                <a:latin typeface="Times New Roman" charset="0"/>
              </a:rPr>
              <a:pPr algn="r" eaLnBrk="1" hangingPunct="1"/>
              <a:t>20</a:t>
            </a:fld>
            <a:endParaRPr lang="en-GB" altLang="zh-CN" sz="120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C72A53E-5639-E547-8FA8-80D7A18E0E7B}" type="slidenum">
              <a:rPr lang="en-US"/>
              <a:pPr/>
              <a:t>31</a:t>
            </a:fld>
            <a:endParaRPr lang="en-US"/>
          </a:p>
        </p:txBody>
      </p:sp>
      <p:sp>
        <p:nvSpPr>
          <p:cNvPr id="38914" name="Slide Image Placeholder 1"/>
          <p:cNvSpPr>
            <a:spLocks noGrp="1" noRot="1" noChangeAspect="1" noTextEdit="1"/>
          </p:cNvSpPr>
          <p:nvPr>
            <p:ph type="sldImg"/>
          </p:nvPr>
        </p:nvSpPr>
        <p:spPr>
          <a:xfrm>
            <a:off x="1143000" y="687388"/>
            <a:ext cx="4572000" cy="3429000"/>
          </a:xfrm>
          <a:ln/>
          <a:extLst>
            <a:ext uri="{FAA26D3D-D897-4be2-8F04-BA451C77F1D7}">
              <ma14:placeholderFlag xmlns:ma14="http://schemas.microsoft.com/office/mac/drawingml/2011/main" val="1"/>
            </a:ext>
          </a:extLst>
        </p:spPr>
      </p:sp>
      <p:sp>
        <p:nvSpPr>
          <p:cNvPr id="38915" name="Notes Placeholder 2"/>
          <p:cNvSpPr>
            <a:spLocks noGrp="1"/>
          </p:cNvSpPr>
          <p:nvPr>
            <p:ph type="body" idx="1"/>
          </p:nvPr>
        </p:nvSpPr>
        <p:spPr>
          <a:xfrm>
            <a:off x="914400" y="4343400"/>
            <a:ext cx="5029200" cy="4114800"/>
          </a:xfrm>
        </p:spPr>
        <p:txBody>
          <a:bodyPr lIns="92272" tIns="46136" rIns="92272" bIns="46136"/>
          <a:lstStyle/>
          <a:p>
            <a:endParaRPr lang="en-US"/>
          </a:p>
        </p:txBody>
      </p:sp>
      <p:sp>
        <p:nvSpPr>
          <p:cNvPr id="4" name="Slide Number Placeholder 3"/>
          <p:cNvSpPr txBox="1">
            <a:spLocks noGrp="1"/>
          </p:cNvSpPr>
          <p:nvPr/>
        </p:nvSpPr>
        <p:spPr bwMode="auto">
          <a:xfrm>
            <a:off x="3886200" y="8688388"/>
            <a:ext cx="2971800" cy="455612"/>
          </a:xfrm>
          <a:prstGeom prst="rect">
            <a:avLst/>
          </a:prstGeom>
          <a:noFill/>
          <a:ln>
            <a:miter lim="800000"/>
            <a:headEnd/>
            <a:tailEnd/>
          </a:ln>
        </p:spPr>
        <p:txBody>
          <a:bodyPr lIns="92272" tIns="46136" rIns="92272" bIns="46136"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79589660-1671-DC41-9D5E-4259842D554E}" type="slidenum">
              <a:rPr lang="zh-CN" altLang="en-GB" sz="1200">
                <a:solidFill>
                  <a:srgbClr val="000000"/>
                </a:solidFill>
                <a:latin typeface="Times New Roman" charset="0"/>
                <a:cs typeface="宋体" charset="0"/>
              </a:rPr>
              <a:pPr algn="r"/>
              <a:t>31</a:t>
            </a:fld>
            <a:endParaRPr lang="en-GB" altLang="zh-CN" sz="1200">
              <a:solidFill>
                <a:srgbClr val="000000"/>
              </a:solidFill>
              <a:latin typeface="Times New Roman" charset="0"/>
              <a:cs typeface="宋体" charset="0"/>
            </a:endParaRPr>
          </a:p>
        </p:txBody>
      </p:sp>
    </p:spTree>
    <p:extLst>
      <p:ext uri="{BB962C8B-B14F-4D97-AF65-F5344CB8AC3E}">
        <p14:creationId xmlns:p14="http://schemas.microsoft.com/office/powerpoint/2010/main" val="103581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EA85F-7C56-4D8B-A0AB-0384E393923A}"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785945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CEA85F-7C56-4D8B-A0AB-0384E393923A}"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785945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5BD0142-8146-4692-9775-186375D47CBA}" type="slidenum">
              <a:rPr lang="en-US" altLang="en-US">
                <a:latin typeface="Times" pitchFamily="18" charset="0"/>
              </a:rPr>
              <a:pPr/>
              <a:t>50</a:t>
            </a:fld>
            <a:endParaRPr lang="en-US" altLang="en-US">
              <a:latin typeface="Times" pitchFamily="18" charset="0"/>
            </a:endParaRPr>
          </a:p>
        </p:txBody>
      </p:sp>
      <p:sp>
        <p:nvSpPr>
          <p:cNvPr id="131075" name="Rectangle 2"/>
          <p:cNvSpPr>
            <a:spLocks noGrp="1" noRot="1" noChangeAspect="1" noChangeArrowheads="1" noTextEdit="1"/>
          </p:cNvSpPr>
          <p:nvPr>
            <p:ph type="sldImg"/>
          </p:nvPr>
        </p:nvSpPr>
        <p:spPr>
          <a:xfrm>
            <a:off x="1143000" y="685800"/>
            <a:ext cx="4572000" cy="342900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sz="1100" b="1" smtClean="0">
                <a:latin typeface="Arial" pitchFamily="34" charset="0"/>
                <a:cs typeface="Arial" pitchFamily="34" charset="0"/>
              </a:rPr>
              <a:t>The hazards of smoking</a:t>
            </a:r>
          </a:p>
          <a:p>
            <a:pPr eaLnBrk="1" hangingPunct="1"/>
            <a:r>
              <a:rPr lang="en-AU" altLang="en-US" sz="1100" smtClean="0">
                <a:latin typeface="Arial" pitchFamily="34" charset="0"/>
                <a:cs typeface="Arial" pitchFamily="34" charset="0"/>
              </a:rPr>
              <a:t>This presentation is about the hazards of smoking</a:t>
            </a:r>
          </a:p>
          <a:p>
            <a:pPr eaLnBrk="1" hangingPunct="1"/>
            <a:r>
              <a:rPr lang="en-AU" altLang="en-US" sz="1100" b="1" smtClean="0">
                <a:latin typeface="Arial" pitchFamily="34" charset="0"/>
                <a:cs typeface="Arial" pitchFamily="34" charset="0"/>
              </a:rPr>
              <a:t>[CLICK]</a:t>
            </a:r>
          </a:p>
          <a:p>
            <a:pPr eaLnBrk="1" hangingPunct="1"/>
            <a:r>
              <a:rPr lang="en-AU" altLang="en-US" sz="1100" b="1" smtClean="0">
                <a:latin typeface="Arial" pitchFamily="34" charset="0"/>
                <a:cs typeface="Arial" pitchFamily="34" charset="0"/>
              </a:rPr>
              <a:t>and the benefits of stopping</a:t>
            </a:r>
            <a:endParaRPr lang="en-US" altLang="en-US" sz="1100" b="1"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D0796F8-663A-4CC0-8B6A-1BFA85E449C1}" type="slidenum">
              <a:rPr lang="en-US" altLang="en-US">
                <a:latin typeface="Times" pitchFamily="18" charset="0"/>
              </a:rPr>
              <a:pPr/>
              <a:t>51</a:t>
            </a:fld>
            <a:endParaRPr lang="en-US" altLang="en-US">
              <a:latin typeface="Times" pitchFamily="18" charset="0"/>
            </a:endParaRPr>
          </a:p>
        </p:txBody>
      </p:sp>
      <p:sp>
        <p:nvSpPr>
          <p:cNvPr id="13209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32100" name="Rectangle 3"/>
          <p:cNvSpPr>
            <a:spLocks noGrp="1" noChangeArrowheads="1"/>
          </p:cNvSpPr>
          <p:nvPr>
            <p:ph type="body" idx="1"/>
          </p:nvPr>
        </p:nvSpPr>
        <p:spPr>
          <a:xfrm>
            <a:off x="914400" y="4343400"/>
            <a:ext cx="5029200" cy="4572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b="1" smtClean="0">
                <a:latin typeface="Arial" pitchFamily="34" charset="0"/>
                <a:cs typeface="Times New Roman" pitchFamily="18" charset="0"/>
              </a:rPr>
              <a:t>Long-term study of persistent smoking</a:t>
            </a:r>
          </a:p>
          <a:p>
            <a:pPr eaLnBrk="1" hangingPunct="1"/>
            <a:r>
              <a:rPr lang="en-GB" altLang="en-US" sz="1100" smtClean="0">
                <a:latin typeface="Arial" pitchFamily="34" charset="0"/>
                <a:cs typeface="Times New Roman" pitchFamily="18" charset="0"/>
              </a:rPr>
              <a:t>The longest-running study of smoking and death was done in the UK.  Its early results showed that smoking could cause many different diseases, and its final results (after 50 years) showed for the first time the full life-long risks of smoking.  This is because …</a:t>
            </a:r>
          </a:p>
          <a:p>
            <a:pPr eaLnBrk="1" hangingPunct="1"/>
            <a:r>
              <a:rPr lang="en-GB" altLang="en-US" sz="1100" b="1" smtClean="0">
                <a:latin typeface="Arial" pitchFamily="34" charset="0"/>
                <a:cs typeface="Times New Roman" pitchFamily="18" charset="0"/>
              </a:rPr>
              <a:t>[CLICK]</a:t>
            </a:r>
            <a:endParaRPr lang="en-GB" altLang="en-US" sz="1100" smtClean="0">
              <a:latin typeface="Arial" pitchFamily="34" charset="0"/>
              <a:cs typeface="Times New Roman" pitchFamily="18" charset="0"/>
            </a:endParaRPr>
          </a:p>
          <a:p>
            <a:pPr eaLnBrk="1" hangingPunct="1">
              <a:buFontTx/>
              <a:buChar char="•"/>
            </a:pPr>
            <a:r>
              <a:rPr lang="en-GB" altLang="en-US" sz="1100" b="1" smtClean="0">
                <a:latin typeface="Arial" pitchFamily="34" charset="0"/>
                <a:cs typeface="Times New Roman" pitchFamily="18" charset="0"/>
              </a:rPr>
              <a:t> UK </a:t>
            </a:r>
            <a:r>
              <a:rPr lang="en-GB" altLang="en-US" sz="1100" b="1" u="sng" smtClean="0">
                <a:latin typeface="Arial" pitchFamily="34" charset="0"/>
                <a:cs typeface="Times New Roman" pitchFamily="18" charset="0"/>
              </a:rPr>
              <a:t>men</a:t>
            </a:r>
            <a:r>
              <a:rPr lang="en-GB" altLang="en-US" sz="1100" b="1" smtClean="0">
                <a:latin typeface="Arial" pitchFamily="34" charset="0"/>
                <a:cs typeface="Times New Roman" pitchFamily="18" charset="0"/>
              </a:rPr>
              <a:t> born in the </a:t>
            </a:r>
            <a:r>
              <a:rPr lang="en-GB" altLang="en-US" sz="1100" b="1" u="sng" smtClean="0">
                <a:latin typeface="Arial" pitchFamily="34" charset="0"/>
                <a:cs typeface="Times New Roman" pitchFamily="18" charset="0"/>
              </a:rPr>
              <a:t>20</a:t>
            </a:r>
            <a:r>
              <a:rPr lang="en-GB" altLang="en-US" sz="1100" b="1" u="sng" baseline="30000" smtClean="0">
                <a:latin typeface="Arial" pitchFamily="34" charset="0"/>
                <a:cs typeface="Times New Roman" pitchFamily="18" charset="0"/>
              </a:rPr>
              <a:t>th</a:t>
            </a:r>
            <a:r>
              <a:rPr lang="en-GB" altLang="en-US" sz="1100" b="1" smtClean="0">
                <a:latin typeface="Arial" pitchFamily="34" charset="0"/>
                <a:cs typeface="Times New Roman" pitchFamily="18" charset="0"/>
              </a:rPr>
              <a:t> century were the first population in the world to be exposed to </a:t>
            </a:r>
            <a:r>
              <a:rPr lang="en-GB" altLang="en-US" sz="1100" b="1" u="sng" smtClean="0">
                <a:latin typeface="Arial" pitchFamily="34" charset="0"/>
                <a:cs typeface="Times New Roman" pitchFamily="18" charset="0"/>
              </a:rPr>
              <a:t>really prolonged</a:t>
            </a:r>
            <a:r>
              <a:rPr lang="en-GB" altLang="en-US" sz="1100" b="1" smtClean="0">
                <a:latin typeface="Arial" pitchFamily="34" charset="0"/>
                <a:cs typeface="Times New Roman" pitchFamily="18" charset="0"/>
              </a:rPr>
              <a:t> cigarette smoking </a:t>
            </a:r>
          </a:p>
          <a:p>
            <a:pPr eaLnBrk="1" hangingPunct="1"/>
            <a:r>
              <a:rPr lang="en-GB" altLang="en-US" sz="1100" b="1" smtClean="0">
                <a:latin typeface="Arial" pitchFamily="34" charset="0"/>
                <a:cs typeface="Times New Roman" pitchFamily="18" charset="0"/>
              </a:rPr>
              <a:t>[CLICK]</a:t>
            </a:r>
          </a:p>
          <a:p>
            <a:pPr eaLnBrk="1" hangingPunct="1">
              <a:buFontTx/>
              <a:buChar char="•"/>
            </a:pPr>
            <a:r>
              <a:rPr lang="en-GB" altLang="en-US" sz="1100" b="1" smtClean="0">
                <a:latin typeface="Arial" pitchFamily="34" charset="0"/>
                <a:cs typeface="Times New Roman" pitchFamily="18" charset="0"/>
              </a:rPr>
              <a:t> They were studied for 50 years by Richard Doll</a:t>
            </a:r>
            <a:endParaRPr lang="en-US" altLang="en-US" sz="1100" b="1" smtClean="0">
              <a:latin typeface="Arial" pitchFamily="34" charset="0"/>
              <a:cs typeface="Times New Roman" pitchFamily="18" charset="0"/>
            </a:endParaRPr>
          </a:p>
          <a:p>
            <a:pPr eaLnBrk="1" hangingPunct="1"/>
            <a:r>
              <a:rPr lang="en-GB" altLang="en-US" sz="1100" b="1" smtClean="0">
                <a:latin typeface="Arial" pitchFamily="34" charset="0"/>
                <a:cs typeface="Times New Roman" pitchFamily="18" charset="0"/>
              </a:rPr>
              <a:t>[CLICK]</a:t>
            </a:r>
          </a:p>
          <a:p>
            <a:pPr eaLnBrk="1" hangingPunct="1">
              <a:buFontTx/>
              <a:buChar char="•"/>
            </a:pPr>
            <a:r>
              <a:rPr lang="en-GB" altLang="en-US" sz="1100" b="1" smtClean="0">
                <a:latin typeface="Arial" pitchFamily="34" charset="0"/>
                <a:cs typeface="Times New Roman" pitchFamily="18" charset="0"/>
              </a:rPr>
              <a:t> Source: “Mortality in relation to smoking: 50 years’ observations on male British doctors”.  Doll R, Peto R et al.  BMJ 2004; 328: 1519-28</a:t>
            </a:r>
            <a:endParaRPr lang="en-US" altLang="en-US" sz="1100" b="1" smtClean="0">
              <a:latin typeface="Arial" pitchFamily="34" charset="0"/>
              <a:cs typeface="Times New Roman" pitchFamily="18" charset="0"/>
            </a:endParaRPr>
          </a:p>
          <a:p>
            <a:pPr eaLnBrk="1" hangingPunct="1"/>
            <a:r>
              <a:rPr lang="en-GB" altLang="en-US" sz="1100" smtClean="0">
                <a:latin typeface="Arial" pitchFamily="34" charset="0"/>
                <a:cs typeface="Times New Roman" pitchFamily="18" charset="0"/>
              </a:rPr>
              <a:t>The results were published in the British Medical Journal</a:t>
            </a:r>
            <a:r>
              <a:rPr lang="en-AU" altLang="en-US" sz="1100" smtClean="0">
                <a:latin typeface="Arial" pitchFamily="34" charset="0"/>
                <a:cs typeface="Times New Roman" pitchFamily="18" charset="0"/>
              </a:rPr>
              <a:t>.</a:t>
            </a:r>
            <a:endParaRPr lang="en-US" altLang="en-US" sz="1100" smtClean="0">
              <a:latin typeface="Arial" pitchFamily="34" charset="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49F65F3-D843-4847-9D17-6E23036E2C91}" type="datetimeFigureOut">
              <a:rPr lang="en-GB" smtClean="0"/>
              <a:t>14/03/16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2254099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9F65F3-D843-4847-9D17-6E23036E2C91}" type="datetimeFigureOut">
              <a:rPr lang="en-GB" smtClean="0"/>
              <a:t>14/03/16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197057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9F65F3-D843-4847-9D17-6E23036E2C91}" type="datetimeFigureOut">
              <a:rPr lang="en-GB" smtClean="0"/>
              <a:t>14/03/16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461179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49F65F3-D843-4847-9D17-6E23036E2C91}" type="datetimeFigureOut">
              <a:rPr lang="en-GB" smtClean="0"/>
              <a:t>14/03/16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420388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9F65F3-D843-4847-9D17-6E23036E2C91}" type="datetimeFigureOut">
              <a:rPr lang="en-GB" smtClean="0"/>
              <a:t>14/03/16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102350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49F65F3-D843-4847-9D17-6E23036E2C91}" type="datetimeFigureOut">
              <a:rPr lang="en-GB" smtClean="0"/>
              <a:t>14/03/16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4988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49F65F3-D843-4847-9D17-6E23036E2C91}" type="datetimeFigureOut">
              <a:rPr lang="en-GB" smtClean="0"/>
              <a:t>14/03/16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156456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49F65F3-D843-4847-9D17-6E23036E2C91}" type="datetimeFigureOut">
              <a:rPr lang="en-GB" smtClean="0"/>
              <a:t>14/03/16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91078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F65F3-D843-4847-9D17-6E23036E2C91}" type="datetimeFigureOut">
              <a:rPr lang="en-GB" smtClean="0"/>
              <a:t>14/03/16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79189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F65F3-D843-4847-9D17-6E23036E2C91}" type="datetimeFigureOut">
              <a:rPr lang="en-GB" smtClean="0"/>
              <a:t>14/03/16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420004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F65F3-D843-4847-9D17-6E23036E2C91}" type="datetimeFigureOut">
              <a:rPr lang="en-GB" smtClean="0"/>
              <a:t>14/03/16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E62523-3BE5-451C-892C-D75554BC579C}" type="slidenum">
              <a:rPr lang="en-GB" smtClean="0"/>
              <a:t>‹#›</a:t>
            </a:fld>
            <a:endParaRPr lang="en-GB"/>
          </a:p>
        </p:txBody>
      </p:sp>
    </p:spTree>
    <p:extLst>
      <p:ext uri="{BB962C8B-B14F-4D97-AF65-F5344CB8AC3E}">
        <p14:creationId xmlns:p14="http://schemas.microsoft.com/office/powerpoint/2010/main" val="34461434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F65F3-D843-4847-9D17-6E23036E2C91}" type="datetimeFigureOut">
              <a:rPr lang="en-GB" smtClean="0"/>
              <a:t>14/03/16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62523-3BE5-451C-892C-D75554BC579C}" type="slidenum">
              <a:rPr lang="en-GB" smtClean="0"/>
              <a:t>‹#›</a:t>
            </a:fld>
            <a:endParaRPr lang="en-GB"/>
          </a:p>
        </p:txBody>
      </p:sp>
    </p:spTree>
    <p:extLst>
      <p:ext uri="{BB962C8B-B14F-4D97-AF65-F5344CB8AC3E}">
        <p14:creationId xmlns:p14="http://schemas.microsoft.com/office/powerpoint/2010/main" val="220653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oleObject" Target="../embeddings/oleObject1.bin"/><Relationship Id="rId5"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 Id="rId3"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wmf"/></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6.wmf"/><Relationship Id="rId1" Type="http://schemas.openxmlformats.org/officeDocument/2006/relationships/slideLayout" Target="../slideLayouts/slideLayout7.xml"/><Relationship Id="rId2" Type="http://schemas.openxmlformats.org/officeDocument/2006/relationships/image" Target="../media/image2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javascript:newshowcontent('inactive','838103-fig1');" TargetMode="Externa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3.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jpeg"/><Relationship Id="rId10" Type="http://schemas.openxmlformats.org/officeDocument/2006/relationships/image" Target="../media/image62.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5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 Id="rId11" Type="http://schemas.openxmlformats.org/officeDocument/2006/relationships/image" Target="../media/image70.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96144"/>
            <a:ext cx="9144000" cy="4797152"/>
          </a:xfrm>
          <a:prstGeom prst="rect">
            <a:avLst/>
          </a:prstGeom>
        </p:spPr>
      </p:pic>
      <p:sp>
        <p:nvSpPr>
          <p:cNvPr id="3" name="Title 2"/>
          <p:cNvSpPr>
            <a:spLocks noGrp="1"/>
          </p:cNvSpPr>
          <p:nvPr>
            <p:ph type="ctrTitle"/>
          </p:nvPr>
        </p:nvSpPr>
        <p:spPr>
          <a:xfrm>
            <a:off x="0" y="5487367"/>
            <a:ext cx="9144000" cy="1470025"/>
          </a:xfrm>
          <a:solidFill>
            <a:srgbClr val="FFFFFF"/>
          </a:solidFill>
        </p:spPr>
        <p:txBody>
          <a:bodyPr>
            <a:noAutofit/>
          </a:bodyPr>
          <a:lstStyle/>
          <a:p>
            <a:r>
              <a:rPr lang="en-GB" altLang="en-US" sz="2800" dirty="0" smtClean="0"/>
              <a:t/>
            </a:r>
            <a:br>
              <a:rPr lang="en-GB" altLang="en-US" sz="2800" dirty="0" smtClean="0"/>
            </a:br>
            <a:r>
              <a:rPr lang="en-GB" altLang="en-US" sz="2800" dirty="0" smtClean="0"/>
              <a:t>Alison </a:t>
            </a:r>
            <a:r>
              <a:rPr lang="en-GB" altLang="en-US" sz="2800" dirty="0"/>
              <a:t>Halliday</a:t>
            </a:r>
            <a:br>
              <a:rPr lang="en-GB" altLang="en-US" sz="2800" dirty="0"/>
            </a:br>
            <a:r>
              <a:rPr lang="en-GB" altLang="en-US" sz="2800" dirty="0"/>
              <a:t>Professor of Vascular </a:t>
            </a:r>
            <a:r>
              <a:rPr lang="en-GB" altLang="en-US" sz="2800" dirty="0" smtClean="0"/>
              <a:t>Surgery, University </a:t>
            </a:r>
            <a:r>
              <a:rPr lang="en-GB" altLang="en-US" sz="2800" dirty="0"/>
              <a:t>of Oxford</a:t>
            </a:r>
            <a:br>
              <a:rPr lang="en-GB" altLang="en-US" sz="2800" dirty="0"/>
            </a:br>
            <a:r>
              <a:rPr lang="en-GB" altLang="en-US" sz="2800" dirty="0"/>
              <a:t>SCVS, Las Vegas, 15</a:t>
            </a:r>
            <a:r>
              <a:rPr lang="en-GB" altLang="en-US" sz="2800" baseline="30000" dirty="0"/>
              <a:t>th</a:t>
            </a:r>
            <a:r>
              <a:rPr lang="en-GB" altLang="en-US" sz="2800" dirty="0"/>
              <a:t> March 2016</a:t>
            </a:r>
            <a:br>
              <a:rPr lang="en-GB" altLang="en-US" sz="2800" dirty="0"/>
            </a:br>
            <a:endParaRPr lang="en-US" sz="2800" dirty="0"/>
          </a:p>
        </p:txBody>
      </p:sp>
      <p:sp>
        <p:nvSpPr>
          <p:cNvPr id="7" name="Rectangle 2"/>
          <p:cNvSpPr txBox="1">
            <a:spLocks noChangeArrowheads="1"/>
          </p:cNvSpPr>
          <p:nvPr/>
        </p:nvSpPr>
        <p:spPr>
          <a:xfrm>
            <a:off x="685800" y="-57249"/>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mtClean="0"/>
              <a:t>Clinical Trials in Vascular Surgery - </a:t>
            </a:r>
            <a:br>
              <a:rPr lang="en-GB" smtClean="0"/>
            </a:br>
            <a:r>
              <a:rPr lang="en-GB" smtClean="0"/>
              <a:t>the Pleasure of Uncertainty</a:t>
            </a:r>
            <a:endParaRPr lang="en-GB" altLang="en-US" dirty="0" smtClean="0"/>
          </a:p>
        </p:txBody>
      </p:sp>
    </p:spTree>
    <p:extLst>
      <p:ext uri="{BB962C8B-B14F-4D97-AF65-F5344CB8AC3E}">
        <p14:creationId xmlns:p14="http://schemas.microsoft.com/office/powerpoint/2010/main" val="31596830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13184" y="274638"/>
            <a:ext cx="8579296" cy="1143000"/>
          </a:xfrm>
        </p:spPr>
        <p:txBody>
          <a:bodyPr>
            <a:normAutofit fontScale="90000"/>
          </a:bodyPr>
          <a:lstStyle/>
          <a:p>
            <a:pPr eaLnBrk="1" hangingPunct="1"/>
            <a:r>
              <a:rPr lang="en-GB" altLang="en-US" sz="4000" dirty="0" smtClean="0"/>
              <a:t>UT Houston, Texas – Early Training in Surgery</a:t>
            </a:r>
          </a:p>
        </p:txBody>
      </p:sp>
      <p:sp>
        <p:nvSpPr>
          <p:cNvPr id="20483" name="Rectangle 3"/>
          <p:cNvSpPr>
            <a:spLocks noGrp="1" noChangeArrowheads="1"/>
          </p:cNvSpPr>
          <p:nvPr>
            <p:ph type="body" idx="1"/>
          </p:nvPr>
        </p:nvSpPr>
        <p:spPr/>
        <p:txBody>
          <a:bodyPr/>
          <a:lstStyle/>
          <a:p>
            <a:pPr marL="0" indent="0" eaLnBrk="1" hangingPunct="1">
              <a:buNone/>
            </a:pPr>
            <a:endParaRPr lang="en-GB" altLang="en-US" dirty="0" smtClean="0"/>
          </a:p>
        </p:txBody>
      </p:sp>
      <p:pic>
        <p:nvPicPr>
          <p:cNvPr id="20484" name="Picture 4" descr="C:\Documents and Settings\jchuter\My Documents\Hospital Pics\Texas Medical Cen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977" y="2365524"/>
            <a:ext cx="6192762"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392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80528" y="116632"/>
            <a:ext cx="9649072" cy="1354162"/>
          </a:xfrm>
        </p:spPr>
        <p:txBody>
          <a:bodyPr>
            <a:normAutofit/>
          </a:bodyPr>
          <a:lstStyle/>
          <a:p>
            <a:r>
              <a:rPr lang="en-GB" altLang="en-US" sz="3200" dirty="0" smtClean="0"/>
              <a:t>St Mary’s – birthplace of European Carotid Trials </a:t>
            </a:r>
            <a:br>
              <a:rPr lang="en-GB" altLang="en-US" sz="3200" dirty="0" smtClean="0"/>
            </a:br>
            <a:r>
              <a:rPr lang="en-GB" altLang="en-US" sz="3200" dirty="0" smtClean="0"/>
              <a:t>(and of Penicillin.. Alexander Fleming)</a:t>
            </a:r>
          </a:p>
        </p:txBody>
      </p:sp>
      <p:sp>
        <p:nvSpPr>
          <p:cNvPr id="31747" name="Rectangle 3"/>
          <p:cNvSpPr>
            <a:spLocks noGrp="1" noChangeArrowheads="1"/>
          </p:cNvSpPr>
          <p:nvPr>
            <p:ph type="body" idx="1"/>
          </p:nvPr>
        </p:nvSpPr>
        <p:spPr/>
        <p:txBody>
          <a:bodyPr/>
          <a:lstStyle/>
          <a:p>
            <a:pPr marL="0" indent="0" eaLnBrk="1" hangingPunct="1">
              <a:buNone/>
            </a:pPr>
            <a:endParaRPr lang="en-GB" altLang="en-US" dirty="0" smtClean="0"/>
          </a:p>
        </p:txBody>
      </p:sp>
      <p:pic>
        <p:nvPicPr>
          <p:cNvPr id="31748" name="Picture 4" descr="C:\Documents and Settings\jchuter\My Documents\Hospital Pics\St.Mar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8208912"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7448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7" descr="causes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721" y="432188"/>
            <a:ext cx="5350739" cy="629097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5911" y="1639720"/>
            <a:ext cx="2588089" cy="3046988"/>
          </a:xfrm>
          <a:prstGeom prst="rect">
            <a:avLst/>
          </a:prstGeom>
          <a:noFill/>
        </p:spPr>
        <p:txBody>
          <a:bodyPr wrap="square" rtlCol="0">
            <a:spAutoFit/>
          </a:bodyPr>
          <a:lstStyle/>
          <a:p>
            <a:r>
              <a:rPr lang="en-GB" sz="3200" dirty="0" smtClean="0"/>
              <a:t>About 20% ischaemic </a:t>
            </a:r>
          </a:p>
          <a:p>
            <a:r>
              <a:rPr lang="en-GB" sz="3200" dirty="0" smtClean="0"/>
              <a:t>Strokes are caused by </a:t>
            </a:r>
          </a:p>
          <a:p>
            <a:r>
              <a:rPr lang="en-GB" sz="3200" dirty="0" smtClean="0"/>
              <a:t>carotid stenosis</a:t>
            </a:r>
            <a:endParaRPr lang="en-GB" sz="3200" dirty="0"/>
          </a:p>
        </p:txBody>
      </p:sp>
    </p:spTree>
    <p:extLst>
      <p:ext uri="{BB962C8B-B14F-4D97-AF65-F5344CB8AC3E}">
        <p14:creationId xmlns:p14="http://schemas.microsoft.com/office/powerpoint/2010/main" val="15675040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HHGEastcot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9563" y="44624"/>
            <a:ext cx="297094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251520" y="332656"/>
            <a:ext cx="518457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sz="3200" b="1" dirty="0" smtClean="0"/>
              <a:t>St Mary’s</a:t>
            </a:r>
            <a:r>
              <a:rPr lang="en-GB" altLang="en-US" sz="3200" b="1" dirty="0" smtClean="0"/>
              <a:t> </a:t>
            </a:r>
            <a:r>
              <a:rPr lang="en-GB" altLang="en-US" sz="3200" b="1" dirty="0" smtClean="0"/>
              <a:t>… </a:t>
            </a:r>
            <a:r>
              <a:rPr lang="en-GB" altLang="en-US" sz="3200" b="1" dirty="0" smtClean="0"/>
              <a:t>Charles Rob, Felix </a:t>
            </a:r>
            <a:r>
              <a:rPr lang="en-GB" altLang="en-US" sz="3200" b="1" dirty="0" err="1" smtClean="0"/>
              <a:t>Eastcott</a:t>
            </a:r>
            <a:endParaRPr lang="en-GB" altLang="en-US" sz="3200" b="1" dirty="0" smtClean="0"/>
          </a:p>
          <a:p>
            <a:pPr eaLnBrk="1" hangingPunct="1">
              <a:spcBef>
                <a:spcPct val="50000"/>
              </a:spcBef>
            </a:pPr>
            <a:r>
              <a:rPr lang="en-GB" altLang="en-US" sz="3200" b="1" dirty="0" smtClean="0"/>
              <a:t>the </a:t>
            </a:r>
            <a:r>
              <a:rPr lang="en-GB" altLang="en-US" sz="3200" b="1" dirty="0" smtClean="0"/>
              <a:t>first reported carotid </a:t>
            </a:r>
            <a:r>
              <a:rPr lang="en-GB" altLang="en-US" sz="3200" b="1" dirty="0" smtClean="0"/>
              <a:t>artery procedure </a:t>
            </a:r>
            <a:r>
              <a:rPr lang="en-GB" altLang="en-US" sz="3200" b="1" dirty="0" smtClean="0"/>
              <a:t>to prevent stroke </a:t>
            </a:r>
            <a:endParaRPr lang="en-GB" altLang="en-US" sz="3200" b="1" dirty="0" smtClean="0"/>
          </a:p>
          <a:p>
            <a:pPr eaLnBrk="1" hangingPunct="1">
              <a:spcBef>
                <a:spcPct val="50000"/>
              </a:spcBef>
            </a:pPr>
            <a:r>
              <a:rPr lang="en-GB" altLang="en-US" sz="3200" b="1" dirty="0" smtClean="0"/>
              <a:t>(Lancet, 1954)</a:t>
            </a:r>
            <a:endParaRPr lang="en-GB" altLang="en-US" sz="3200" b="1" dirty="0"/>
          </a:p>
        </p:txBody>
      </p:sp>
      <p:pic>
        <p:nvPicPr>
          <p:cNvPr id="4" name="Picture 3"/>
          <p:cNvPicPr>
            <a:picLocks noChangeAspect="1"/>
          </p:cNvPicPr>
          <p:nvPr/>
        </p:nvPicPr>
        <p:blipFill>
          <a:blip r:embed="rId4"/>
          <a:stretch>
            <a:fillRect/>
          </a:stretch>
        </p:blipFill>
        <p:spPr>
          <a:xfrm>
            <a:off x="25400" y="3845892"/>
            <a:ext cx="9093200" cy="3111500"/>
          </a:xfrm>
          <a:prstGeom prst="rect">
            <a:avLst/>
          </a:prstGeom>
        </p:spPr>
      </p:pic>
    </p:spTree>
    <p:extLst>
      <p:ext uri="{BB962C8B-B14F-4D97-AF65-F5344CB8AC3E}">
        <p14:creationId xmlns:p14="http://schemas.microsoft.com/office/powerpoint/2010/main" val="26484359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arlesWar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66" y="2349500"/>
            <a:ext cx="345296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5"/>
          <p:cNvGraphicFramePr>
            <a:graphicFrameLocks noGrp="1" noChangeAspect="1"/>
          </p:cNvGraphicFramePr>
          <p:nvPr>
            <p:ph idx="1"/>
          </p:nvPr>
        </p:nvGraphicFramePr>
        <p:xfrm>
          <a:off x="5060289" y="2420938"/>
          <a:ext cx="3576606" cy="4248150"/>
        </p:xfrm>
        <a:graphic>
          <a:graphicData uri="http://schemas.openxmlformats.org/presentationml/2006/ole">
            <mc:AlternateContent xmlns:mc="http://schemas.openxmlformats.org/markup-compatibility/2006">
              <mc:Choice xmlns:v="urn:schemas-microsoft-com:vml" Requires="v">
                <p:oleObj spid="_x0000_s4160" name="Photo Editor Photo" r:id="rId4" imgW="1257476" imgH="1542857" progId="MSPhotoEd.3">
                  <p:embed/>
                </p:oleObj>
              </mc:Choice>
              <mc:Fallback>
                <p:oleObj name="Photo Editor Photo" r:id="rId4" imgW="1257476" imgH="154285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289" y="2420938"/>
                        <a:ext cx="3576606"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457200" y="557808"/>
            <a:ext cx="8229600" cy="1143000"/>
          </a:xfrm>
        </p:spPr>
        <p:txBody>
          <a:bodyPr>
            <a:normAutofit fontScale="90000"/>
          </a:bodyPr>
          <a:lstStyle/>
          <a:p>
            <a:r>
              <a:rPr lang="en-US" dirty="0" smtClean="0"/>
              <a:t>The European Carotid Surgery Trial</a:t>
            </a:r>
            <a:br>
              <a:rPr lang="en-US" dirty="0" smtClean="0"/>
            </a:br>
            <a:r>
              <a:rPr lang="en-US" sz="3600" dirty="0" smtClean="0"/>
              <a:t>(like NASCET, studied patients with recent stroke symptoms and carotid artery narrowing – </a:t>
            </a:r>
            <a:r>
              <a:rPr lang="en-US" sz="3600" dirty="0"/>
              <a:t>randomly </a:t>
            </a:r>
            <a:r>
              <a:rPr lang="en-US" sz="3600" dirty="0" smtClean="0"/>
              <a:t>allocated to operation or not)</a:t>
            </a:r>
            <a:endParaRPr lang="en-US" sz="3600" dirty="0"/>
          </a:p>
        </p:txBody>
      </p:sp>
    </p:spTree>
    <p:extLst>
      <p:ext uri="{BB962C8B-B14F-4D97-AF65-F5344CB8AC3E}">
        <p14:creationId xmlns:p14="http://schemas.microsoft.com/office/powerpoint/2010/main" val="9893708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23850" y="260350"/>
            <a:ext cx="88201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GB" altLang="zh-CN" sz="3200" dirty="0">
                <a:latin typeface="+mj-lt"/>
              </a:rPr>
              <a:t>Asymptomatic carotid artery stenosis: narrowing that has </a:t>
            </a:r>
            <a:r>
              <a:rPr lang="en-GB" altLang="zh-CN" sz="3200" u="sng" dirty="0">
                <a:latin typeface="+mj-lt"/>
              </a:rPr>
              <a:t>not yet</a:t>
            </a:r>
            <a:r>
              <a:rPr lang="en-GB" altLang="zh-CN" sz="3200" dirty="0">
                <a:latin typeface="+mj-lt"/>
              </a:rPr>
              <a:t> caused a </a:t>
            </a:r>
            <a:r>
              <a:rPr lang="en-GB" altLang="zh-CN" sz="3200" dirty="0" smtClean="0">
                <a:latin typeface="+mj-lt"/>
              </a:rPr>
              <a:t>stroke</a:t>
            </a:r>
          </a:p>
          <a:p>
            <a:pPr algn="ctr" eaLnBrk="1" hangingPunct="1">
              <a:spcBef>
                <a:spcPct val="50000"/>
              </a:spcBef>
            </a:pPr>
            <a:r>
              <a:rPr lang="en-GB" altLang="zh-CN" sz="3200" dirty="0" smtClean="0">
                <a:latin typeface="+mj-lt"/>
              </a:rPr>
              <a:t>Might intervention prevent stroke?</a:t>
            </a:r>
            <a:endParaRPr lang="en-US" altLang="zh-CN" sz="3200" dirty="0">
              <a:latin typeface="+mj-lt"/>
            </a:endParaRPr>
          </a:p>
        </p:txBody>
      </p:sp>
      <p:pic>
        <p:nvPicPr>
          <p:cNvPr id="276484" name="Picture 4" descr="sten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185737"/>
            <a:ext cx="3876675" cy="453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0212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endParaRPr lang="en-GB" altLang="en-US" smtClean="0"/>
          </a:p>
        </p:txBody>
      </p:sp>
      <p:sp>
        <p:nvSpPr>
          <p:cNvPr id="47107" name="Rectangle 3"/>
          <p:cNvSpPr>
            <a:spLocks noGrp="1" noChangeArrowheads="1"/>
          </p:cNvSpPr>
          <p:nvPr>
            <p:ph type="body" idx="1"/>
          </p:nvPr>
        </p:nvSpPr>
        <p:spPr/>
        <p:txBody>
          <a:bodyPr/>
          <a:lstStyle/>
          <a:p>
            <a:pPr eaLnBrk="1" hangingPunct="1"/>
            <a:endParaRPr lang="en-GB" altLang="en-US" smtClean="0"/>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060" y="266700"/>
            <a:ext cx="10794329"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482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en-GB" altLang="en-US" smtClean="0"/>
          </a:p>
        </p:txBody>
      </p:sp>
      <p:sp>
        <p:nvSpPr>
          <p:cNvPr id="49155" name="Rectangle 3"/>
          <p:cNvSpPr>
            <a:spLocks noGrp="1" noChangeArrowheads="1"/>
          </p:cNvSpPr>
          <p:nvPr>
            <p:ph type="body" idx="1"/>
          </p:nvPr>
        </p:nvSpPr>
        <p:spPr/>
        <p:txBody>
          <a:bodyPr/>
          <a:lstStyle/>
          <a:p>
            <a:pPr eaLnBrk="1" hangingPunct="1"/>
            <a:endParaRPr lang="en-GB" altLang="en-US" smtClean="0"/>
          </a:p>
        </p:txBody>
      </p:sp>
      <p:pic>
        <p:nvPicPr>
          <p:cNvPr id="49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59" y="95250"/>
            <a:ext cx="959018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4836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en-GB" altLang="en-US" smtClean="0"/>
          </a:p>
        </p:txBody>
      </p:sp>
      <p:sp>
        <p:nvSpPr>
          <p:cNvPr id="52227" name="Rectangle 3"/>
          <p:cNvSpPr>
            <a:spLocks noGrp="1" noChangeArrowheads="1"/>
          </p:cNvSpPr>
          <p:nvPr>
            <p:ph type="body" idx="1"/>
          </p:nvPr>
        </p:nvSpPr>
        <p:spPr/>
        <p:txBody>
          <a:bodyPr/>
          <a:lstStyle/>
          <a:p>
            <a:pPr eaLnBrk="1" hangingPunct="1"/>
            <a:endParaRPr lang="en-GB" altLang="en-US" smtClean="0"/>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6893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5"/>
          <p:cNvSpPr>
            <a:spLocks noChangeArrowheads="1"/>
          </p:cNvSpPr>
          <p:nvPr/>
        </p:nvSpPr>
        <p:spPr bwMode="auto">
          <a:xfrm>
            <a:off x="-28670" y="1754188"/>
            <a:ext cx="1981827" cy="1008062"/>
          </a:xfrm>
          <a:prstGeom prst="rect">
            <a:avLst/>
          </a:prstGeom>
          <a:no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lnSpc>
                <a:spcPct val="125000"/>
              </a:lnSpc>
            </a:pPr>
            <a:r>
              <a:rPr lang="en-GB" altLang="en-US" sz="1600" b="1" dirty="0">
                <a:solidFill>
                  <a:srgbClr val="000000"/>
                </a:solidFill>
              </a:rPr>
              <a:t>: 16</a:t>
            </a:r>
          </a:p>
          <a:p>
            <a:pPr algn="ctr">
              <a:lnSpc>
                <a:spcPct val="125000"/>
              </a:lnSpc>
            </a:pPr>
            <a:r>
              <a:rPr lang="en-GB" altLang="en-US" sz="1600" b="1" dirty="0">
                <a:solidFill>
                  <a:srgbClr val="000000"/>
                </a:solidFill>
              </a:rPr>
              <a:t>Tunisia: 11</a:t>
            </a:r>
          </a:p>
          <a:p>
            <a:pPr algn="ctr">
              <a:lnSpc>
                <a:spcPct val="125000"/>
              </a:lnSpc>
            </a:pPr>
            <a:endParaRPr lang="en-GB" altLang="en-US" sz="1600" b="1" dirty="0">
              <a:solidFill>
                <a:srgbClr val="000000"/>
              </a:solidFill>
            </a:endParaRPr>
          </a:p>
        </p:txBody>
      </p:sp>
      <p:sp>
        <p:nvSpPr>
          <p:cNvPr id="58372" name="Freeform 6"/>
          <p:cNvSpPr>
            <a:spLocks/>
          </p:cNvSpPr>
          <p:nvPr/>
        </p:nvSpPr>
        <p:spPr bwMode="auto">
          <a:xfrm>
            <a:off x="5020868" y="4356101"/>
            <a:ext cx="589531" cy="561975"/>
          </a:xfrm>
          <a:custGeom>
            <a:avLst/>
            <a:gdLst>
              <a:gd name="T0" fmla="*/ 7 w 418"/>
              <a:gd name="T1" fmla="*/ 107 h 354"/>
              <a:gd name="T2" fmla="*/ 24 w 418"/>
              <a:gd name="T3" fmla="*/ 138 h 354"/>
              <a:gd name="T4" fmla="*/ 47 w 418"/>
              <a:gd name="T5" fmla="*/ 133 h 354"/>
              <a:gd name="T6" fmla="*/ 64 w 418"/>
              <a:gd name="T7" fmla="*/ 103 h 354"/>
              <a:gd name="T8" fmla="*/ 93 w 418"/>
              <a:gd name="T9" fmla="*/ 117 h 354"/>
              <a:gd name="T10" fmla="*/ 102 w 418"/>
              <a:gd name="T11" fmla="*/ 142 h 354"/>
              <a:gd name="T12" fmla="*/ 115 w 418"/>
              <a:gd name="T13" fmla="*/ 177 h 354"/>
              <a:gd name="T14" fmla="*/ 131 w 418"/>
              <a:gd name="T15" fmla="*/ 199 h 354"/>
              <a:gd name="T16" fmla="*/ 120 w 418"/>
              <a:gd name="T17" fmla="*/ 209 h 354"/>
              <a:gd name="T18" fmla="*/ 184 w 418"/>
              <a:gd name="T19" fmla="*/ 275 h 354"/>
              <a:gd name="T20" fmla="*/ 213 w 418"/>
              <a:gd name="T21" fmla="*/ 277 h 354"/>
              <a:gd name="T22" fmla="*/ 260 w 418"/>
              <a:gd name="T23" fmla="*/ 308 h 354"/>
              <a:gd name="T24" fmla="*/ 273 w 418"/>
              <a:gd name="T25" fmla="*/ 330 h 354"/>
              <a:gd name="T26" fmla="*/ 286 w 418"/>
              <a:gd name="T27" fmla="*/ 328 h 354"/>
              <a:gd name="T28" fmla="*/ 313 w 418"/>
              <a:gd name="T29" fmla="*/ 345 h 354"/>
              <a:gd name="T30" fmla="*/ 324 w 418"/>
              <a:gd name="T31" fmla="*/ 341 h 354"/>
              <a:gd name="T32" fmla="*/ 330 w 418"/>
              <a:gd name="T33" fmla="*/ 318 h 354"/>
              <a:gd name="T34" fmla="*/ 308 w 418"/>
              <a:gd name="T35" fmla="*/ 289 h 354"/>
              <a:gd name="T36" fmla="*/ 260 w 418"/>
              <a:gd name="T37" fmla="*/ 244 h 354"/>
              <a:gd name="T38" fmla="*/ 242 w 418"/>
              <a:gd name="T39" fmla="*/ 240 h 354"/>
              <a:gd name="T40" fmla="*/ 226 w 418"/>
              <a:gd name="T41" fmla="*/ 230 h 354"/>
              <a:gd name="T42" fmla="*/ 213 w 418"/>
              <a:gd name="T43" fmla="*/ 207 h 354"/>
              <a:gd name="T44" fmla="*/ 193 w 418"/>
              <a:gd name="T45" fmla="*/ 174 h 354"/>
              <a:gd name="T46" fmla="*/ 155 w 418"/>
              <a:gd name="T47" fmla="*/ 133 h 354"/>
              <a:gd name="T48" fmla="*/ 175 w 418"/>
              <a:gd name="T49" fmla="*/ 125 h 354"/>
              <a:gd name="T50" fmla="*/ 253 w 418"/>
              <a:gd name="T51" fmla="*/ 107 h 354"/>
              <a:gd name="T52" fmla="*/ 291 w 418"/>
              <a:gd name="T53" fmla="*/ 129 h 354"/>
              <a:gd name="T54" fmla="*/ 304 w 418"/>
              <a:gd name="T55" fmla="*/ 129 h 354"/>
              <a:gd name="T56" fmla="*/ 337 w 418"/>
              <a:gd name="T57" fmla="*/ 131 h 354"/>
              <a:gd name="T58" fmla="*/ 382 w 418"/>
              <a:gd name="T59" fmla="*/ 129 h 354"/>
              <a:gd name="T60" fmla="*/ 408 w 418"/>
              <a:gd name="T61" fmla="*/ 142 h 354"/>
              <a:gd name="T62" fmla="*/ 417 w 418"/>
              <a:gd name="T63" fmla="*/ 117 h 354"/>
              <a:gd name="T64" fmla="*/ 395 w 418"/>
              <a:gd name="T65" fmla="*/ 96 h 354"/>
              <a:gd name="T66" fmla="*/ 393 w 418"/>
              <a:gd name="T67" fmla="*/ 72 h 354"/>
              <a:gd name="T68" fmla="*/ 377 w 418"/>
              <a:gd name="T69" fmla="*/ 57 h 354"/>
              <a:gd name="T70" fmla="*/ 357 w 418"/>
              <a:gd name="T71" fmla="*/ 62 h 354"/>
              <a:gd name="T72" fmla="*/ 335 w 418"/>
              <a:gd name="T73" fmla="*/ 68 h 354"/>
              <a:gd name="T74" fmla="*/ 302 w 418"/>
              <a:gd name="T75" fmla="*/ 45 h 354"/>
              <a:gd name="T76" fmla="*/ 275 w 418"/>
              <a:gd name="T77" fmla="*/ 35 h 354"/>
              <a:gd name="T78" fmla="*/ 226 w 418"/>
              <a:gd name="T79" fmla="*/ 0 h 354"/>
              <a:gd name="T80" fmla="*/ 180 w 418"/>
              <a:gd name="T81" fmla="*/ 25 h 354"/>
              <a:gd name="T82" fmla="*/ 164 w 418"/>
              <a:gd name="T83" fmla="*/ 47 h 354"/>
              <a:gd name="T84" fmla="*/ 91 w 418"/>
              <a:gd name="T85" fmla="*/ 84 h 354"/>
              <a:gd name="T86" fmla="*/ 47 w 418"/>
              <a:gd name="T87" fmla="*/ 84 h 354"/>
              <a:gd name="T88" fmla="*/ 0 w 418"/>
              <a:gd name="T89" fmla="*/ 84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8"/>
              <a:gd name="T136" fmla="*/ 0 h 354"/>
              <a:gd name="T137" fmla="*/ 418 w 418"/>
              <a:gd name="T138" fmla="*/ 354 h 3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8" h="354">
                <a:moveTo>
                  <a:pt x="0" y="84"/>
                </a:moveTo>
                <a:lnTo>
                  <a:pt x="7" y="107"/>
                </a:lnTo>
                <a:lnTo>
                  <a:pt x="18" y="125"/>
                </a:lnTo>
                <a:lnTo>
                  <a:pt x="24" y="138"/>
                </a:lnTo>
                <a:lnTo>
                  <a:pt x="35" y="140"/>
                </a:lnTo>
                <a:lnTo>
                  <a:pt x="47" y="133"/>
                </a:lnTo>
                <a:lnTo>
                  <a:pt x="51" y="121"/>
                </a:lnTo>
                <a:lnTo>
                  <a:pt x="64" y="103"/>
                </a:lnTo>
                <a:lnTo>
                  <a:pt x="78" y="113"/>
                </a:lnTo>
                <a:lnTo>
                  <a:pt x="93" y="117"/>
                </a:lnTo>
                <a:lnTo>
                  <a:pt x="104" y="123"/>
                </a:lnTo>
                <a:lnTo>
                  <a:pt x="102" y="142"/>
                </a:lnTo>
                <a:lnTo>
                  <a:pt x="102" y="154"/>
                </a:lnTo>
                <a:lnTo>
                  <a:pt x="115" y="177"/>
                </a:lnTo>
                <a:lnTo>
                  <a:pt x="133" y="195"/>
                </a:lnTo>
                <a:lnTo>
                  <a:pt x="131" y="199"/>
                </a:lnTo>
                <a:lnTo>
                  <a:pt x="111" y="199"/>
                </a:lnTo>
                <a:lnTo>
                  <a:pt x="120" y="209"/>
                </a:lnTo>
                <a:lnTo>
                  <a:pt x="177" y="271"/>
                </a:lnTo>
                <a:lnTo>
                  <a:pt x="184" y="275"/>
                </a:lnTo>
                <a:lnTo>
                  <a:pt x="200" y="275"/>
                </a:lnTo>
                <a:lnTo>
                  <a:pt x="213" y="277"/>
                </a:lnTo>
                <a:lnTo>
                  <a:pt x="237" y="287"/>
                </a:lnTo>
                <a:lnTo>
                  <a:pt x="260" y="308"/>
                </a:lnTo>
                <a:lnTo>
                  <a:pt x="264" y="316"/>
                </a:lnTo>
                <a:lnTo>
                  <a:pt x="273" y="330"/>
                </a:lnTo>
                <a:lnTo>
                  <a:pt x="279" y="328"/>
                </a:lnTo>
                <a:lnTo>
                  <a:pt x="286" y="328"/>
                </a:lnTo>
                <a:lnTo>
                  <a:pt x="302" y="337"/>
                </a:lnTo>
                <a:lnTo>
                  <a:pt x="313" y="345"/>
                </a:lnTo>
                <a:lnTo>
                  <a:pt x="322" y="353"/>
                </a:lnTo>
                <a:lnTo>
                  <a:pt x="324" y="341"/>
                </a:lnTo>
                <a:lnTo>
                  <a:pt x="324" y="328"/>
                </a:lnTo>
                <a:lnTo>
                  <a:pt x="330" y="318"/>
                </a:lnTo>
                <a:lnTo>
                  <a:pt x="326" y="308"/>
                </a:lnTo>
                <a:lnTo>
                  <a:pt x="308" y="289"/>
                </a:lnTo>
                <a:lnTo>
                  <a:pt x="279" y="259"/>
                </a:lnTo>
                <a:lnTo>
                  <a:pt x="260" y="244"/>
                </a:lnTo>
                <a:lnTo>
                  <a:pt x="253" y="238"/>
                </a:lnTo>
                <a:lnTo>
                  <a:pt x="242" y="240"/>
                </a:lnTo>
                <a:lnTo>
                  <a:pt x="228" y="230"/>
                </a:lnTo>
                <a:lnTo>
                  <a:pt x="226" y="230"/>
                </a:lnTo>
                <a:lnTo>
                  <a:pt x="217" y="222"/>
                </a:lnTo>
                <a:lnTo>
                  <a:pt x="213" y="207"/>
                </a:lnTo>
                <a:lnTo>
                  <a:pt x="209" y="195"/>
                </a:lnTo>
                <a:lnTo>
                  <a:pt x="193" y="174"/>
                </a:lnTo>
                <a:lnTo>
                  <a:pt x="157" y="142"/>
                </a:lnTo>
                <a:lnTo>
                  <a:pt x="155" y="133"/>
                </a:lnTo>
                <a:lnTo>
                  <a:pt x="157" y="129"/>
                </a:lnTo>
                <a:lnTo>
                  <a:pt x="175" y="125"/>
                </a:lnTo>
                <a:lnTo>
                  <a:pt x="222" y="140"/>
                </a:lnTo>
                <a:lnTo>
                  <a:pt x="253" y="107"/>
                </a:lnTo>
                <a:lnTo>
                  <a:pt x="279" y="127"/>
                </a:lnTo>
                <a:lnTo>
                  <a:pt x="291" y="129"/>
                </a:lnTo>
                <a:lnTo>
                  <a:pt x="295" y="138"/>
                </a:lnTo>
                <a:lnTo>
                  <a:pt x="304" y="129"/>
                </a:lnTo>
                <a:lnTo>
                  <a:pt x="322" y="129"/>
                </a:lnTo>
                <a:lnTo>
                  <a:pt x="337" y="131"/>
                </a:lnTo>
                <a:lnTo>
                  <a:pt x="359" y="121"/>
                </a:lnTo>
                <a:lnTo>
                  <a:pt x="382" y="129"/>
                </a:lnTo>
                <a:lnTo>
                  <a:pt x="393" y="140"/>
                </a:lnTo>
                <a:lnTo>
                  <a:pt x="408" y="142"/>
                </a:lnTo>
                <a:lnTo>
                  <a:pt x="410" y="133"/>
                </a:lnTo>
                <a:lnTo>
                  <a:pt x="417" y="117"/>
                </a:lnTo>
                <a:lnTo>
                  <a:pt x="408" y="109"/>
                </a:lnTo>
                <a:lnTo>
                  <a:pt x="395" y="96"/>
                </a:lnTo>
                <a:lnTo>
                  <a:pt x="393" y="82"/>
                </a:lnTo>
                <a:lnTo>
                  <a:pt x="393" y="72"/>
                </a:lnTo>
                <a:lnTo>
                  <a:pt x="395" y="62"/>
                </a:lnTo>
                <a:lnTo>
                  <a:pt x="377" y="57"/>
                </a:lnTo>
                <a:lnTo>
                  <a:pt x="368" y="55"/>
                </a:lnTo>
                <a:lnTo>
                  <a:pt x="357" y="62"/>
                </a:lnTo>
                <a:lnTo>
                  <a:pt x="344" y="68"/>
                </a:lnTo>
                <a:lnTo>
                  <a:pt x="335" y="68"/>
                </a:lnTo>
                <a:lnTo>
                  <a:pt x="317" y="53"/>
                </a:lnTo>
                <a:lnTo>
                  <a:pt x="302" y="45"/>
                </a:lnTo>
                <a:lnTo>
                  <a:pt x="288" y="47"/>
                </a:lnTo>
                <a:lnTo>
                  <a:pt x="275" y="35"/>
                </a:lnTo>
                <a:lnTo>
                  <a:pt x="240" y="2"/>
                </a:lnTo>
                <a:lnTo>
                  <a:pt x="226" y="0"/>
                </a:lnTo>
                <a:lnTo>
                  <a:pt x="202" y="27"/>
                </a:lnTo>
                <a:lnTo>
                  <a:pt x="180" y="25"/>
                </a:lnTo>
                <a:lnTo>
                  <a:pt x="169" y="35"/>
                </a:lnTo>
                <a:lnTo>
                  <a:pt x="164" y="47"/>
                </a:lnTo>
                <a:lnTo>
                  <a:pt x="120" y="92"/>
                </a:lnTo>
                <a:lnTo>
                  <a:pt x="91" y="84"/>
                </a:lnTo>
                <a:lnTo>
                  <a:pt x="62" y="78"/>
                </a:lnTo>
                <a:lnTo>
                  <a:pt x="47" y="84"/>
                </a:lnTo>
                <a:lnTo>
                  <a:pt x="27" y="92"/>
                </a:lnTo>
                <a:lnTo>
                  <a:pt x="0" y="84"/>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73" name="Freeform 7"/>
          <p:cNvSpPr>
            <a:spLocks/>
          </p:cNvSpPr>
          <p:nvPr/>
        </p:nvSpPr>
        <p:spPr bwMode="auto">
          <a:xfrm>
            <a:off x="5020868" y="4311651"/>
            <a:ext cx="318956" cy="193675"/>
          </a:xfrm>
          <a:custGeom>
            <a:avLst/>
            <a:gdLst>
              <a:gd name="T0" fmla="*/ 20 w 227"/>
              <a:gd name="T1" fmla="*/ 66 h 122"/>
              <a:gd name="T2" fmla="*/ 42 w 227"/>
              <a:gd name="T3" fmla="*/ 88 h 122"/>
              <a:gd name="T4" fmla="*/ 35 w 227"/>
              <a:gd name="T5" fmla="*/ 98 h 122"/>
              <a:gd name="T6" fmla="*/ 24 w 227"/>
              <a:gd name="T7" fmla="*/ 105 h 122"/>
              <a:gd name="T8" fmla="*/ 11 w 227"/>
              <a:gd name="T9" fmla="*/ 107 h 122"/>
              <a:gd name="T10" fmla="*/ 0 w 227"/>
              <a:gd name="T11" fmla="*/ 109 h 122"/>
              <a:gd name="T12" fmla="*/ 22 w 227"/>
              <a:gd name="T13" fmla="*/ 119 h 122"/>
              <a:gd name="T14" fmla="*/ 31 w 227"/>
              <a:gd name="T15" fmla="*/ 121 h 122"/>
              <a:gd name="T16" fmla="*/ 60 w 227"/>
              <a:gd name="T17" fmla="*/ 105 h 122"/>
              <a:gd name="T18" fmla="*/ 122 w 227"/>
              <a:gd name="T19" fmla="*/ 121 h 122"/>
              <a:gd name="T20" fmla="*/ 164 w 227"/>
              <a:gd name="T21" fmla="*/ 78 h 122"/>
              <a:gd name="T22" fmla="*/ 173 w 227"/>
              <a:gd name="T23" fmla="*/ 59 h 122"/>
              <a:gd name="T24" fmla="*/ 179 w 227"/>
              <a:gd name="T25" fmla="*/ 55 h 122"/>
              <a:gd name="T26" fmla="*/ 202 w 227"/>
              <a:gd name="T27" fmla="*/ 57 h 122"/>
              <a:gd name="T28" fmla="*/ 226 w 227"/>
              <a:gd name="T29" fmla="*/ 31 h 122"/>
              <a:gd name="T30" fmla="*/ 224 w 227"/>
              <a:gd name="T31" fmla="*/ 16 h 122"/>
              <a:gd name="T32" fmla="*/ 208 w 227"/>
              <a:gd name="T33" fmla="*/ 0 h 122"/>
              <a:gd name="T34" fmla="*/ 197 w 227"/>
              <a:gd name="T35" fmla="*/ 2 h 122"/>
              <a:gd name="T36" fmla="*/ 186 w 227"/>
              <a:gd name="T37" fmla="*/ 4 h 122"/>
              <a:gd name="T38" fmla="*/ 164 w 227"/>
              <a:gd name="T39" fmla="*/ 0 h 122"/>
              <a:gd name="T40" fmla="*/ 144 w 227"/>
              <a:gd name="T41" fmla="*/ 2 h 122"/>
              <a:gd name="T42" fmla="*/ 124 w 227"/>
              <a:gd name="T43" fmla="*/ 8 h 122"/>
              <a:gd name="T44" fmla="*/ 95 w 227"/>
              <a:gd name="T45" fmla="*/ 4 h 122"/>
              <a:gd name="T46" fmla="*/ 82 w 227"/>
              <a:gd name="T47" fmla="*/ 21 h 122"/>
              <a:gd name="T48" fmla="*/ 35 w 227"/>
              <a:gd name="T49" fmla="*/ 8 h 122"/>
              <a:gd name="T50" fmla="*/ 18 w 227"/>
              <a:gd name="T51" fmla="*/ 8 h 122"/>
              <a:gd name="T52" fmla="*/ 18 w 227"/>
              <a:gd name="T53" fmla="*/ 33 h 122"/>
              <a:gd name="T54" fmla="*/ 20 w 227"/>
              <a:gd name="T55" fmla="*/ 6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7"/>
              <a:gd name="T85" fmla="*/ 0 h 122"/>
              <a:gd name="T86" fmla="*/ 227 w 227"/>
              <a:gd name="T87" fmla="*/ 122 h 12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7" h="122">
                <a:moveTo>
                  <a:pt x="20" y="66"/>
                </a:moveTo>
                <a:lnTo>
                  <a:pt x="42" y="88"/>
                </a:lnTo>
                <a:lnTo>
                  <a:pt x="35" y="98"/>
                </a:lnTo>
                <a:lnTo>
                  <a:pt x="24" y="105"/>
                </a:lnTo>
                <a:lnTo>
                  <a:pt x="11" y="107"/>
                </a:lnTo>
                <a:lnTo>
                  <a:pt x="0" y="109"/>
                </a:lnTo>
                <a:lnTo>
                  <a:pt x="22" y="119"/>
                </a:lnTo>
                <a:lnTo>
                  <a:pt x="31" y="121"/>
                </a:lnTo>
                <a:lnTo>
                  <a:pt x="60" y="105"/>
                </a:lnTo>
                <a:lnTo>
                  <a:pt x="122" y="121"/>
                </a:lnTo>
                <a:lnTo>
                  <a:pt x="164" y="78"/>
                </a:lnTo>
                <a:lnTo>
                  <a:pt x="173" y="59"/>
                </a:lnTo>
                <a:lnTo>
                  <a:pt x="179" y="55"/>
                </a:lnTo>
                <a:lnTo>
                  <a:pt x="202" y="57"/>
                </a:lnTo>
                <a:lnTo>
                  <a:pt x="226" y="31"/>
                </a:lnTo>
                <a:lnTo>
                  <a:pt x="224" y="16"/>
                </a:lnTo>
                <a:lnTo>
                  <a:pt x="208" y="0"/>
                </a:lnTo>
                <a:lnTo>
                  <a:pt x="197" y="2"/>
                </a:lnTo>
                <a:lnTo>
                  <a:pt x="186" y="4"/>
                </a:lnTo>
                <a:lnTo>
                  <a:pt x="164" y="0"/>
                </a:lnTo>
                <a:lnTo>
                  <a:pt x="144" y="2"/>
                </a:lnTo>
                <a:lnTo>
                  <a:pt x="124" y="8"/>
                </a:lnTo>
                <a:lnTo>
                  <a:pt x="95" y="4"/>
                </a:lnTo>
                <a:lnTo>
                  <a:pt x="82" y="21"/>
                </a:lnTo>
                <a:lnTo>
                  <a:pt x="35" y="8"/>
                </a:lnTo>
                <a:lnTo>
                  <a:pt x="18" y="8"/>
                </a:lnTo>
                <a:lnTo>
                  <a:pt x="18" y="33"/>
                </a:lnTo>
                <a:lnTo>
                  <a:pt x="20" y="66"/>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74" name="Freeform 8"/>
          <p:cNvSpPr>
            <a:spLocks/>
          </p:cNvSpPr>
          <p:nvPr/>
        </p:nvSpPr>
        <p:spPr bwMode="auto">
          <a:xfrm>
            <a:off x="4126716" y="3438525"/>
            <a:ext cx="336875" cy="311150"/>
          </a:xfrm>
          <a:custGeom>
            <a:avLst/>
            <a:gdLst>
              <a:gd name="T0" fmla="*/ 0 w 240"/>
              <a:gd name="T1" fmla="*/ 35 h 196"/>
              <a:gd name="T2" fmla="*/ 7 w 240"/>
              <a:gd name="T3" fmla="*/ 27 h 196"/>
              <a:gd name="T4" fmla="*/ 4 w 240"/>
              <a:gd name="T5" fmla="*/ 16 h 196"/>
              <a:gd name="T6" fmla="*/ 40 w 240"/>
              <a:gd name="T7" fmla="*/ 0 h 196"/>
              <a:gd name="T8" fmla="*/ 44 w 240"/>
              <a:gd name="T9" fmla="*/ 6 h 196"/>
              <a:gd name="T10" fmla="*/ 69 w 240"/>
              <a:gd name="T11" fmla="*/ 2 h 196"/>
              <a:gd name="T12" fmla="*/ 91 w 240"/>
              <a:gd name="T13" fmla="*/ 2 h 196"/>
              <a:gd name="T14" fmla="*/ 82 w 240"/>
              <a:gd name="T15" fmla="*/ 12 h 196"/>
              <a:gd name="T16" fmla="*/ 86 w 240"/>
              <a:gd name="T17" fmla="*/ 25 h 196"/>
              <a:gd name="T18" fmla="*/ 104 w 240"/>
              <a:gd name="T19" fmla="*/ 31 h 196"/>
              <a:gd name="T20" fmla="*/ 122 w 240"/>
              <a:gd name="T21" fmla="*/ 29 h 196"/>
              <a:gd name="T22" fmla="*/ 135 w 240"/>
              <a:gd name="T23" fmla="*/ 18 h 196"/>
              <a:gd name="T24" fmla="*/ 157 w 240"/>
              <a:gd name="T25" fmla="*/ 16 h 196"/>
              <a:gd name="T26" fmla="*/ 164 w 240"/>
              <a:gd name="T27" fmla="*/ 27 h 196"/>
              <a:gd name="T28" fmla="*/ 177 w 240"/>
              <a:gd name="T29" fmla="*/ 33 h 196"/>
              <a:gd name="T30" fmla="*/ 197 w 240"/>
              <a:gd name="T31" fmla="*/ 35 h 196"/>
              <a:gd name="T32" fmla="*/ 195 w 240"/>
              <a:gd name="T33" fmla="*/ 49 h 196"/>
              <a:gd name="T34" fmla="*/ 195 w 240"/>
              <a:gd name="T35" fmla="*/ 78 h 196"/>
              <a:gd name="T36" fmla="*/ 199 w 240"/>
              <a:gd name="T37" fmla="*/ 96 h 196"/>
              <a:gd name="T38" fmla="*/ 219 w 240"/>
              <a:gd name="T39" fmla="*/ 94 h 196"/>
              <a:gd name="T40" fmla="*/ 226 w 240"/>
              <a:gd name="T41" fmla="*/ 107 h 196"/>
              <a:gd name="T42" fmla="*/ 228 w 240"/>
              <a:gd name="T43" fmla="*/ 117 h 196"/>
              <a:gd name="T44" fmla="*/ 239 w 240"/>
              <a:gd name="T45" fmla="*/ 133 h 196"/>
              <a:gd name="T46" fmla="*/ 226 w 240"/>
              <a:gd name="T47" fmla="*/ 144 h 196"/>
              <a:gd name="T48" fmla="*/ 212 w 240"/>
              <a:gd name="T49" fmla="*/ 152 h 196"/>
              <a:gd name="T50" fmla="*/ 199 w 240"/>
              <a:gd name="T51" fmla="*/ 152 h 196"/>
              <a:gd name="T52" fmla="*/ 184 w 240"/>
              <a:gd name="T53" fmla="*/ 156 h 196"/>
              <a:gd name="T54" fmla="*/ 184 w 240"/>
              <a:gd name="T55" fmla="*/ 172 h 196"/>
              <a:gd name="T56" fmla="*/ 177 w 240"/>
              <a:gd name="T57" fmla="*/ 183 h 196"/>
              <a:gd name="T58" fmla="*/ 159 w 240"/>
              <a:gd name="T59" fmla="*/ 195 h 196"/>
              <a:gd name="T60" fmla="*/ 131 w 240"/>
              <a:gd name="T61" fmla="*/ 174 h 196"/>
              <a:gd name="T62" fmla="*/ 124 w 240"/>
              <a:gd name="T63" fmla="*/ 156 h 196"/>
              <a:gd name="T64" fmla="*/ 97 w 240"/>
              <a:gd name="T65" fmla="*/ 152 h 196"/>
              <a:gd name="T66" fmla="*/ 89 w 240"/>
              <a:gd name="T67" fmla="*/ 129 h 196"/>
              <a:gd name="T68" fmla="*/ 69 w 240"/>
              <a:gd name="T69" fmla="*/ 115 h 196"/>
              <a:gd name="T70" fmla="*/ 62 w 240"/>
              <a:gd name="T71" fmla="*/ 99 h 196"/>
              <a:gd name="T72" fmla="*/ 49 w 240"/>
              <a:gd name="T73" fmla="*/ 80 h 196"/>
              <a:gd name="T74" fmla="*/ 38 w 240"/>
              <a:gd name="T75" fmla="*/ 64 h 196"/>
              <a:gd name="T76" fmla="*/ 18 w 240"/>
              <a:gd name="T77" fmla="*/ 51 h 196"/>
              <a:gd name="T78" fmla="*/ 0 w 240"/>
              <a:gd name="T79" fmla="*/ 35 h 1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0"/>
              <a:gd name="T121" fmla="*/ 0 h 196"/>
              <a:gd name="T122" fmla="*/ 240 w 240"/>
              <a:gd name="T123" fmla="*/ 196 h 1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0" h="196">
                <a:moveTo>
                  <a:pt x="0" y="35"/>
                </a:moveTo>
                <a:lnTo>
                  <a:pt x="7" y="27"/>
                </a:lnTo>
                <a:lnTo>
                  <a:pt x="4" y="16"/>
                </a:lnTo>
                <a:lnTo>
                  <a:pt x="40" y="0"/>
                </a:lnTo>
                <a:lnTo>
                  <a:pt x="44" y="6"/>
                </a:lnTo>
                <a:lnTo>
                  <a:pt x="69" y="2"/>
                </a:lnTo>
                <a:lnTo>
                  <a:pt x="91" y="2"/>
                </a:lnTo>
                <a:lnTo>
                  <a:pt x="82" y="12"/>
                </a:lnTo>
                <a:lnTo>
                  <a:pt x="86" y="25"/>
                </a:lnTo>
                <a:lnTo>
                  <a:pt x="104" y="31"/>
                </a:lnTo>
                <a:lnTo>
                  <a:pt x="122" y="29"/>
                </a:lnTo>
                <a:lnTo>
                  <a:pt x="135" y="18"/>
                </a:lnTo>
                <a:lnTo>
                  <a:pt x="157" y="16"/>
                </a:lnTo>
                <a:lnTo>
                  <a:pt x="164" y="27"/>
                </a:lnTo>
                <a:lnTo>
                  <a:pt x="177" y="33"/>
                </a:lnTo>
                <a:lnTo>
                  <a:pt x="197" y="35"/>
                </a:lnTo>
                <a:lnTo>
                  <a:pt x="195" y="49"/>
                </a:lnTo>
                <a:lnTo>
                  <a:pt x="195" y="78"/>
                </a:lnTo>
                <a:lnTo>
                  <a:pt x="199" y="96"/>
                </a:lnTo>
                <a:lnTo>
                  <a:pt x="219" y="94"/>
                </a:lnTo>
                <a:lnTo>
                  <a:pt x="226" y="107"/>
                </a:lnTo>
                <a:lnTo>
                  <a:pt x="228" y="117"/>
                </a:lnTo>
                <a:lnTo>
                  <a:pt x="239" y="133"/>
                </a:lnTo>
                <a:lnTo>
                  <a:pt x="226" y="144"/>
                </a:lnTo>
                <a:lnTo>
                  <a:pt x="212" y="152"/>
                </a:lnTo>
                <a:lnTo>
                  <a:pt x="199" y="152"/>
                </a:lnTo>
                <a:lnTo>
                  <a:pt x="184" y="156"/>
                </a:lnTo>
                <a:lnTo>
                  <a:pt x="184" y="172"/>
                </a:lnTo>
                <a:lnTo>
                  <a:pt x="177" y="183"/>
                </a:lnTo>
                <a:lnTo>
                  <a:pt x="159" y="195"/>
                </a:lnTo>
                <a:lnTo>
                  <a:pt x="131" y="174"/>
                </a:lnTo>
                <a:lnTo>
                  <a:pt x="124" y="156"/>
                </a:lnTo>
                <a:lnTo>
                  <a:pt x="97" y="152"/>
                </a:lnTo>
                <a:lnTo>
                  <a:pt x="89" y="129"/>
                </a:lnTo>
                <a:lnTo>
                  <a:pt x="69" y="115"/>
                </a:lnTo>
                <a:lnTo>
                  <a:pt x="62" y="99"/>
                </a:lnTo>
                <a:lnTo>
                  <a:pt x="49" y="80"/>
                </a:lnTo>
                <a:lnTo>
                  <a:pt x="38" y="64"/>
                </a:lnTo>
                <a:lnTo>
                  <a:pt x="18" y="51"/>
                </a:lnTo>
                <a:lnTo>
                  <a:pt x="0" y="35"/>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75" name="Freeform 9"/>
          <p:cNvSpPr>
            <a:spLocks/>
          </p:cNvSpPr>
          <p:nvPr/>
        </p:nvSpPr>
        <p:spPr bwMode="auto">
          <a:xfrm>
            <a:off x="3368748" y="2230438"/>
            <a:ext cx="727506" cy="1249362"/>
          </a:xfrm>
          <a:custGeom>
            <a:avLst/>
            <a:gdLst>
              <a:gd name="T0" fmla="*/ 169 w 516"/>
              <a:gd name="T1" fmla="*/ 542 h 787"/>
              <a:gd name="T2" fmla="*/ 111 w 516"/>
              <a:gd name="T3" fmla="*/ 579 h 787"/>
              <a:gd name="T4" fmla="*/ 95 w 516"/>
              <a:gd name="T5" fmla="*/ 612 h 787"/>
              <a:gd name="T6" fmla="*/ 129 w 516"/>
              <a:gd name="T7" fmla="*/ 628 h 787"/>
              <a:gd name="T8" fmla="*/ 158 w 516"/>
              <a:gd name="T9" fmla="*/ 641 h 787"/>
              <a:gd name="T10" fmla="*/ 206 w 516"/>
              <a:gd name="T11" fmla="*/ 651 h 787"/>
              <a:gd name="T12" fmla="*/ 173 w 516"/>
              <a:gd name="T13" fmla="*/ 686 h 787"/>
              <a:gd name="T14" fmla="*/ 100 w 516"/>
              <a:gd name="T15" fmla="*/ 665 h 787"/>
              <a:gd name="T16" fmla="*/ 47 w 516"/>
              <a:gd name="T17" fmla="*/ 706 h 787"/>
              <a:gd name="T18" fmla="*/ 2 w 516"/>
              <a:gd name="T19" fmla="*/ 729 h 787"/>
              <a:gd name="T20" fmla="*/ 24 w 516"/>
              <a:gd name="T21" fmla="*/ 747 h 787"/>
              <a:gd name="T22" fmla="*/ 67 w 516"/>
              <a:gd name="T23" fmla="*/ 739 h 787"/>
              <a:gd name="T24" fmla="*/ 127 w 516"/>
              <a:gd name="T25" fmla="*/ 761 h 787"/>
              <a:gd name="T26" fmla="*/ 169 w 516"/>
              <a:gd name="T27" fmla="*/ 727 h 787"/>
              <a:gd name="T28" fmla="*/ 209 w 516"/>
              <a:gd name="T29" fmla="*/ 749 h 787"/>
              <a:gd name="T30" fmla="*/ 262 w 516"/>
              <a:gd name="T31" fmla="*/ 755 h 787"/>
              <a:gd name="T32" fmla="*/ 302 w 516"/>
              <a:gd name="T33" fmla="*/ 753 h 787"/>
              <a:gd name="T34" fmla="*/ 360 w 516"/>
              <a:gd name="T35" fmla="*/ 774 h 787"/>
              <a:gd name="T36" fmla="*/ 406 w 516"/>
              <a:gd name="T37" fmla="*/ 778 h 787"/>
              <a:gd name="T38" fmla="*/ 453 w 516"/>
              <a:gd name="T39" fmla="*/ 761 h 787"/>
              <a:gd name="T40" fmla="*/ 435 w 516"/>
              <a:gd name="T41" fmla="*/ 727 h 787"/>
              <a:gd name="T42" fmla="*/ 437 w 516"/>
              <a:gd name="T43" fmla="*/ 702 h 787"/>
              <a:gd name="T44" fmla="*/ 499 w 516"/>
              <a:gd name="T45" fmla="*/ 665 h 787"/>
              <a:gd name="T46" fmla="*/ 515 w 516"/>
              <a:gd name="T47" fmla="*/ 616 h 787"/>
              <a:gd name="T48" fmla="*/ 471 w 516"/>
              <a:gd name="T49" fmla="*/ 587 h 787"/>
              <a:gd name="T50" fmla="*/ 440 w 516"/>
              <a:gd name="T51" fmla="*/ 585 h 787"/>
              <a:gd name="T52" fmla="*/ 448 w 516"/>
              <a:gd name="T53" fmla="*/ 538 h 787"/>
              <a:gd name="T54" fmla="*/ 448 w 516"/>
              <a:gd name="T55" fmla="*/ 471 h 787"/>
              <a:gd name="T56" fmla="*/ 404 w 516"/>
              <a:gd name="T57" fmla="*/ 393 h 787"/>
              <a:gd name="T58" fmla="*/ 404 w 516"/>
              <a:gd name="T59" fmla="*/ 334 h 787"/>
              <a:gd name="T60" fmla="*/ 388 w 516"/>
              <a:gd name="T61" fmla="*/ 287 h 787"/>
              <a:gd name="T62" fmla="*/ 340 w 516"/>
              <a:gd name="T63" fmla="*/ 260 h 787"/>
              <a:gd name="T64" fmla="*/ 335 w 516"/>
              <a:gd name="T65" fmla="*/ 242 h 787"/>
              <a:gd name="T66" fmla="*/ 377 w 516"/>
              <a:gd name="T67" fmla="*/ 248 h 787"/>
              <a:gd name="T68" fmla="*/ 444 w 516"/>
              <a:gd name="T69" fmla="*/ 172 h 787"/>
              <a:gd name="T70" fmla="*/ 440 w 516"/>
              <a:gd name="T71" fmla="*/ 125 h 787"/>
              <a:gd name="T72" fmla="*/ 377 w 516"/>
              <a:gd name="T73" fmla="*/ 102 h 787"/>
              <a:gd name="T74" fmla="*/ 337 w 516"/>
              <a:gd name="T75" fmla="*/ 94 h 787"/>
              <a:gd name="T76" fmla="*/ 388 w 516"/>
              <a:gd name="T77" fmla="*/ 53 h 787"/>
              <a:gd name="T78" fmla="*/ 448 w 516"/>
              <a:gd name="T79" fmla="*/ 25 h 787"/>
              <a:gd name="T80" fmla="*/ 364 w 516"/>
              <a:gd name="T81" fmla="*/ 10 h 787"/>
              <a:gd name="T82" fmla="*/ 317 w 516"/>
              <a:gd name="T83" fmla="*/ 35 h 787"/>
              <a:gd name="T84" fmla="*/ 264 w 516"/>
              <a:gd name="T85" fmla="*/ 55 h 787"/>
              <a:gd name="T86" fmla="*/ 246 w 516"/>
              <a:gd name="T87" fmla="*/ 108 h 787"/>
              <a:gd name="T88" fmla="*/ 213 w 516"/>
              <a:gd name="T89" fmla="*/ 160 h 787"/>
              <a:gd name="T90" fmla="*/ 244 w 516"/>
              <a:gd name="T91" fmla="*/ 172 h 787"/>
              <a:gd name="T92" fmla="*/ 184 w 516"/>
              <a:gd name="T93" fmla="*/ 262 h 787"/>
              <a:gd name="T94" fmla="*/ 226 w 516"/>
              <a:gd name="T95" fmla="*/ 231 h 787"/>
              <a:gd name="T96" fmla="*/ 244 w 516"/>
              <a:gd name="T97" fmla="*/ 293 h 787"/>
              <a:gd name="T98" fmla="*/ 202 w 516"/>
              <a:gd name="T99" fmla="*/ 330 h 787"/>
              <a:gd name="T100" fmla="*/ 262 w 516"/>
              <a:gd name="T101" fmla="*/ 362 h 787"/>
              <a:gd name="T102" fmla="*/ 264 w 516"/>
              <a:gd name="T103" fmla="*/ 383 h 787"/>
              <a:gd name="T104" fmla="*/ 302 w 516"/>
              <a:gd name="T105" fmla="*/ 428 h 787"/>
              <a:gd name="T106" fmla="*/ 264 w 516"/>
              <a:gd name="T107" fmla="*/ 469 h 787"/>
              <a:gd name="T108" fmla="*/ 224 w 516"/>
              <a:gd name="T109" fmla="*/ 481 h 7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6"/>
              <a:gd name="T166" fmla="*/ 0 h 787"/>
              <a:gd name="T167" fmla="*/ 516 w 516"/>
              <a:gd name="T168" fmla="*/ 787 h 78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6" h="787">
                <a:moveTo>
                  <a:pt x="155" y="504"/>
                </a:moveTo>
                <a:lnTo>
                  <a:pt x="178" y="524"/>
                </a:lnTo>
                <a:lnTo>
                  <a:pt x="169" y="542"/>
                </a:lnTo>
                <a:lnTo>
                  <a:pt x="153" y="559"/>
                </a:lnTo>
                <a:lnTo>
                  <a:pt x="129" y="569"/>
                </a:lnTo>
                <a:lnTo>
                  <a:pt x="111" y="579"/>
                </a:lnTo>
                <a:lnTo>
                  <a:pt x="91" y="581"/>
                </a:lnTo>
                <a:lnTo>
                  <a:pt x="82" y="587"/>
                </a:lnTo>
                <a:lnTo>
                  <a:pt x="95" y="612"/>
                </a:lnTo>
                <a:lnTo>
                  <a:pt x="120" y="612"/>
                </a:lnTo>
                <a:lnTo>
                  <a:pt x="129" y="614"/>
                </a:lnTo>
                <a:lnTo>
                  <a:pt x="129" y="628"/>
                </a:lnTo>
                <a:lnTo>
                  <a:pt x="142" y="628"/>
                </a:lnTo>
                <a:lnTo>
                  <a:pt x="151" y="624"/>
                </a:lnTo>
                <a:lnTo>
                  <a:pt x="158" y="641"/>
                </a:lnTo>
                <a:lnTo>
                  <a:pt x="169" y="655"/>
                </a:lnTo>
                <a:lnTo>
                  <a:pt x="191" y="655"/>
                </a:lnTo>
                <a:lnTo>
                  <a:pt x="206" y="651"/>
                </a:lnTo>
                <a:lnTo>
                  <a:pt x="218" y="655"/>
                </a:lnTo>
                <a:lnTo>
                  <a:pt x="186" y="680"/>
                </a:lnTo>
                <a:lnTo>
                  <a:pt x="173" y="686"/>
                </a:lnTo>
                <a:lnTo>
                  <a:pt x="158" y="680"/>
                </a:lnTo>
                <a:lnTo>
                  <a:pt x="120" y="665"/>
                </a:lnTo>
                <a:lnTo>
                  <a:pt x="100" y="665"/>
                </a:lnTo>
                <a:lnTo>
                  <a:pt x="82" y="680"/>
                </a:lnTo>
                <a:lnTo>
                  <a:pt x="60" y="698"/>
                </a:lnTo>
                <a:lnTo>
                  <a:pt x="47" y="706"/>
                </a:lnTo>
                <a:lnTo>
                  <a:pt x="31" y="712"/>
                </a:lnTo>
                <a:lnTo>
                  <a:pt x="16" y="718"/>
                </a:lnTo>
                <a:lnTo>
                  <a:pt x="2" y="729"/>
                </a:lnTo>
                <a:lnTo>
                  <a:pt x="0" y="735"/>
                </a:lnTo>
                <a:lnTo>
                  <a:pt x="16" y="737"/>
                </a:lnTo>
                <a:lnTo>
                  <a:pt x="24" y="747"/>
                </a:lnTo>
                <a:lnTo>
                  <a:pt x="40" y="753"/>
                </a:lnTo>
                <a:lnTo>
                  <a:pt x="55" y="747"/>
                </a:lnTo>
                <a:lnTo>
                  <a:pt x="67" y="739"/>
                </a:lnTo>
                <a:lnTo>
                  <a:pt x="82" y="741"/>
                </a:lnTo>
                <a:lnTo>
                  <a:pt x="104" y="753"/>
                </a:lnTo>
                <a:lnTo>
                  <a:pt x="127" y="761"/>
                </a:lnTo>
                <a:lnTo>
                  <a:pt x="140" y="753"/>
                </a:lnTo>
                <a:lnTo>
                  <a:pt x="147" y="739"/>
                </a:lnTo>
                <a:lnTo>
                  <a:pt x="169" y="727"/>
                </a:lnTo>
                <a:lnTo>
                  <a:pt x="184" y="727"/>
                </a:lnTo>
                <a:lnTo>
                  <a:pt x="198" y="739"/>
                </a:lnTo>
                <a:lnTo>
                  <a:pt x="209" y="749"/>
                </a:lnTo>
                <a:lnTo>
                  <a:pt x="224" y="749"/>
                </a:lnTo>
                <a:lnTo>
                  <a:pt x="249" y="751"/>
                </a:lnTo>
                <a:lnTo>
                  <a:pt x="262" y="755"/>
                </a:lnTo>
                <a:lnTo>
                  <a:pt x="277" y="747"/>
                </a:lnTo>
                <a:lnTo>
                  <a:pt x="291" y="747"/>
                </a:lnTo>
                <a:lnTo>
                  <a:pt x="302" y="753"/>
                </a:lnTo>
                <a:lnTo>
                  <a:pt x="317" y="768"/>
                </a:lnTo>
                <a:lnTo>
                  <a:pt x="337" y="770"/>
                </a:lnTo>
                <a:lnTo>
                  <a:pt x="360" y="774"/>
                </a:lnTo>
                <a:lnTo>
                  <a:pt x="373" y="780"/>
                </a:lnTo>
                <a:lnTo>
                  <a:pt x="393" y="786"/>
                </a:lnTo>
                <a:lnTo>
                  <a:pt x="406" y="778"/>
                </a:lnTo>
                <a:lnTo>
                  <a:pt x="426" y="768"/>
                </a:lnTo>
                <a:lnTo>
                  <a:pt x="440" y="766"/>
                </a:lnTo>
                <a:lnTo>
                  <a:pt x="453" y="761"/>
                </a:lnTo>
                <a:lnTo>
                  <a:pt x="468" y="751"/>
                </a:lnTo>
                <a:lnTo>
                  <a:pt x="457" y="739"/>
                </a:lnTo>
                <a:lnTo>
                  <a:pt x="435" y="727"/>
                </a:lnTo>
                <a:lnTo>
                  <a:pt x="426" y="718"/>
                </a:lnTo>
                <a:lnTo>
                  <a:pt x="426" y="712"/>
                </a:lnTo>
                <a:lnTo>
                  <a:pt x="437" y="702"/>
                </a:lnTo>
                <a:lnTo>
                  <a:pt x="453" y="700"/>
                </a:lnTo>
                <a:lnTo>
                  <a:pt x="471" y="694"/>
                </a:lnTo>
                <a:lnTo>
                  <a:pt x="499" y="665"/>
                </a:lnTo>
                <a:lnTo>
                  <a:pt x="511" y="653"/>
                </a:lnTo>
                <a:lnTo>
                  <a:pt x="515" y="628"/>
                </a:lnTo>
                <a:lnTo>
                  <a:pt x="515" y="616"/>
                </a:lnTo>
                <a:lnTo>
                  <a:pt x="504" y="606"/>
                </a:lnTo>
                <a:lnTo>
                  <a:pt x="486" y="594"/>
                </a:lnTo>
                <a:lnTo>
                  <a:pt x="471" y="587"/>
                </a:lnTo>
                <a:lnTo>
                  <a:pt x="453" y="590"/>
                </a:lnTo>
                <a:lnTo>
                  <a:pt x="444" y="596"/>
                </a:lnTo>
                <a:lnTo>
                  <a:pt x="440" y="585"/>
                </a:lnTo>
                <a:lnTo>
                  <a:pt x="448" y="571"/>
                </a:lnTo>
                <a:lnTo>
                  <a:pt x="451" y="559"/>
                </a:lnTo>
                <a:lnTo>
                  <a:pt x="448" y="538"/>
                </a:lnTo>
                <a:lnTo>
                  <a:pt x="448" y="508"/>
                </a:lnTo>
                <a:lnTo>
                  <a:pt x="453" y="485"/>
                </a:lnTo>
                <a:lnTo>
                  <a:pt x="448" y="471"/>
                </a:lnTo>
                <a:lnTo>
                  <a:pt x="440" y="452"/>
                </a:lnTo>
                <a:lnTo>
                  <a:pt x="413" y="411"/>
                </a:lnTo>
                <a:lnTo>
                  <a:pt x="404" y="393"/>
                </a:lnTo>
                <a:lnTo>
                  <a:pt x="400" y="370"/>
                </a:lnTo>
                <a:lnTo>
                  <a:pt x="397" y="356"/>
                </a:lnTo>
                <a:lnTo>
                  <a:pt x="404" y="334"/>
                </a:lnTo>
                <a:lnTo>
                  <a:pt x="404" y="315"/>
                </a:lnTo>
                <a:lnTo>
                  <a:pt x="400" y="295"/>
                </a:lnTo>
                <a:lnTo>
                  <a:pt x="388" y="287"/>
                </a:lnTo>
                <a:lnTo>
                  <a:pt x="368" y="268"/>
                </a:lnTo>
                <a:lnTo>
                  <a:pt x="355" y="262"/>
                </a:lnTo>
                <a:lnTo>
                  <a:pt x="340" y="260"/>
                </a:lnTo>
                <a:lnTo>
                  <a:pt x="329" y="258"/>
                </a:lnTo>
                <a:lnTo>
                  <a:pt x="329" y="250"/>
                </a:lnTo>
                <a:lnTo>
                  <a:pt x="335" y="242"/>
                </a:lnTo>
                <a:lnTo>
                  <a:pt x="353" y="239"/>
                </a:lnTo>
                <a:lnTo>
                  <a:pt x="366" y="244"/>
                </a:lnTo>
                <a:lnTo>
                  <a:pt x="377" y="248"/>
                </a:lnTo>
                <a:lnTo>
                  <a:pt x="384" y="237"/>
                </a:lnTo>
                <a:lnTo>
                  <a:pt x="382" y="225"/>
                </a:lnTo>
                <a:lnTo>
                  <a:pt x="444" y="172"/>
                </a:lnTo>
                <a:lnTo>
                  <a:pt x="453" y="162"/>
                </a:lnTo>
                <a:lnTo>
                  <a:pt x="453" y="137"/>
                </a:lnTo>
                <a:lnTo>
                  <a:pt x="440" y="125"/>
                </a:lnTo>
                <a:lnTo>
                  <a:pt x="422" y="123"/>
                </a:lnTo>
                <a:lnTo>
                  <a:pt x="406" y="102"/>
                </a:lnTo>
                <a:lnTo>
                  <a:pt x="377" y="102"/>
                </a:lnTo>
                <a:lnTo>
                  <a:pt x="351" y="106"/>
                </a:lnTo>
                <a:lnTo>
                  <a:pt x="344" y="104"/>
                </a:lnTo>
                <a:lnTo>
                  <a:pt x="337" y="94"/>
                </a:lnTo>
                <a:lnTo>
                  <a:pt x="351" y="86"/>
                </a:lnTo>
                <a:lnTo>
                  <a:pt x="362" y="76"/>
                </a:lnTo>
                <a:lnTo>
                  <a:pt x="388" y="53"/>
                </a:lnTo>
                <a:lnTo>
                  <a:pt x="408" y="51"/>
                </a:lnTo>
                <a:lnTo>
                  <a:pt x="428" y="39"/>
                </a:lnTo>
                <a:lnTo>
                  <a:pt x="448" y="25"/>
                </a:lnTo>
                <a:lnTo>
                  <a:pt x="404" y="14"/>
                </a:lnTo>
                <a:lnTo>
                  <a:pt x="386" y="12"/>
                </a:lnTo>
                <a:lnTo>
                  <a:pt x="364" y="10"/>
                </a:lnTo>
                <a:lnTo>
                  <a:pt x="340" y="0"/>
                </a:lnTo>
                <a:lnTo>
                  <a:pt x="317" y="23"/>
                </a:lnTo>
                <a:lnTo>
                  <a:pt x="317" y="35"/>
                </a:lnTo>
                <a:lnTo>
                  <a:pt x="304" y="39"/>
                </a:lnTo>
                <a:lnTo>
                  <a:pt x="284" y="49"/>
                </a:lnTo>
                <a:lnTo>
                  <a:pt x="264" y="55"/>
                </a:lnTo>
                <a:lnTo>
                  <a:pt x="264" y="74"/>
                </a:lnTo>
                <a:lnTo>
                  <a:pt x="262" y="86"/>
                </a:lnTo>
                <a:lnTo>
                  <a:pt x="246" y="108"/>
                </a:lnTo>
                <a:lnTo>
                  <a:pt x="218" y="135"/>
                </a:lnTo>
                <a:lnTo>
                  <a:pt x="209" y="149"/>
                </a:lnTo>
                <a:lnTo>
                  <a:pt x="213" y="160"/>
                </a:lnTo>
                <a:lnTo>
                  <a:pt x="242" y="158"/>
                </a:lnTo>
                <a:lnTo>
                  <a:pt x="244" y="162"/>
                </a:lnTo>
                <a:lnTo>
                  <a:pt x="244" y="172"/>
                </a:lnTo>
                <a:lnTo>
                  <a:pt x="206" y="217"/>
                </a:lnTo>
                <a:lnTo>
                  <a:pt x="193" y="242"/>
                </a:lnTo>
                <a:lnTo>
                  <a:pt x="184" y="262"/>
                </a:lnTo>
                <a:lnTo>
                  <a:pt x="193" y="272"/>
                </a:lnTo>
                <a:lnTo>
                  <a:pt x="211" y="254"/>
                </a:lnTo>
                <a:lnTo>
                  <a:pt x="226" y="231"/>
                </a:lnTo>
                <a:lnTo>
                  <a:pt x="240" y="237"/>
                </a:lnTo>
                <a:lnTo>
                  <a:pt x="242" y="270"/>
                </a:lnTo>
                <a:lnTo>
                  <a:pt x="244" y="293"/>
                </a:lnTo>
                <a:lnTo>
                  <a:pt x="220" y="303"/>
                </a:lnTo>
                <a:lnTo>
                  <a:pt x="206" y="317"/>
                </a:lnTo>
                <a:lnTo>
                  <a:pt x="202" y="330"/>
                </a:lnTo>
                <a:lnTo>
                  <a:pt x="231" y="352"/>
                </a:lnTo>
                <a:lnTo>
                  <a:pt x="258" y="348"/>
                </a:lnTo>
                <a:lnTo>
                  <a:pt x="262" y="362"/>
                </a:lnTo>
                <a:lnTo>
                  <a:pt x="291" y="346"/>
                </a:lnTo>
                <a:lnTo>
                  <a:pt x="289" y="358"/>
                </a:lnTo>
                <a:lnTo>
                  <a:pt x="264" y="383"/>
                </a:lnTo>
                <a:lnTo>
                  <a:pt x="275" y="411"/>
                </a:lnTo>
                <a:lnTo>
                  <a:pt x="277" y="426"/>
                </a:lnTo>
                <a:lnTo>
                  <a:pt x="302" y="428"/>
                </a:lnTo>
                <a:lnTo>
                  <a:pt x="302" y="442"/>
                </a:lnTo>
                <a:lnTo>
                  <a:pt x="275" y="473"/>
                </a:lnTo>
                <a:lnTo>
                  <a:pt x="264" y="469"/>
                </a:lnTo>
                <a:lnTo>
                  <a:pt x="255" y="479"/>
                </a:lnTo>
                <a:lnTo>
                  <a:pt x="253" y="493"/>
                </a:lnTo>
                <a:lnTo>
                  <a:pt x="224" y="481"/>
                </a:lnTo>
                <a:lnTo>
                  <a:pt x="155" y="504"/>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nvGrpSpPr>
          <p:cNvPr id="58376" name="Group 10"/>
          <p:cNvGrpSpPr>
            <a:grpSpLocks/>
          </p:cNvGrpSpPr>
          <p:nvPr/>
        </p:nvGrpSpPr>
        <p:grpSpPr bwMode="auto">
          <a:xfrm>
            <a:off x="1897610" y="2895601"/>
            <a:ext cx="2445925" cy="676275"/>
            <a:chOff x="1344" y="1824"/>
            <a:chExt cx="1734" cy="426"/>
          </a:xfrm>
        </p:grpSpPr>
        <p:sp>
          <p:nvSpPr>
            <p:cNvPr id="58532" name="Freeform 11"/>
            <p:cNvSpPr>
              <a:spLocks/>
            </p:cNvSpPr>
            <p:nvPr/>
          </p:nvSpPr>
          <p:spPr bwMode="auto">
            <a:xfrm>
              <a:off x="1344" y="1824"/>
              <a:ext cx="1734" cy="426"/>
            </a:xfrm>
            <a:custGeom>
              <a:avLst/>
              <a:gdLst>
                <a:gd name="T0" fmla="*/ 0 w 1734"/>
                <a:gd name="T1" fmla="*/ 0 h 426"/>
                <a:gd name="T2" fmla="*/ 0 w 1734"/>
                <a:gd name="T3" fmla="*/ 112 h 426"/>
                <a:gd name="T4" fmla="*/ 0 w 1734"/>
                <a:gd name="T5" fmla="*/ 160 h 426"/>
                <a:gd name="T6" fmla="*/ 0 w 1734"/>
                <a:gd name="T7" fmla="*/ 192 h 426"/>
                <a:gd name="T8" fmla="*/ 420 w 1734"/>
                <a:gd name="T9" fmla="*/ 192 h 426"/>
                <a:gd name="T10" fmla="*/ 600 w 1734"/>
                <a:gd name="T11" fmla="*/ 192 h 426"/>
                <a:gd name="T12" fmla="*/ 720 w 1734"/>
                <a:gd name="T13" fmla="*/ 192 h 426"/>
                <a:gd name="T14" fmla="*/ 720 w 1734"/>
                <a:gd name="T15" fmla="*/ 160 h 426"/>
                <a:gd name="T16" fmla="*/ 1733 w 1734"/>
                <a:gd name="T17" fmla="*/ 425 h 426"/>
                <a:gd name="T18" fmla="*/ 720 w 1734"/>
                <a:gd name="T19" fmla="*/ 112 h 426"/>
                <a:gd name="T20" fmla="*/ 720 w 1734"/>
                <a:gd name="T21" fmla="*/ 0 h 426"/>
                <a:gd name="T22" fmla="*/ 600 w 1734"/>
                <a:gd name="T23" fmla="*/ 0 h 426"/>
                <a:gd name="T24" fmla="*/ 420 w 1734"/>
                <a:gd name="T25" fmla="*/ 0 h 426"/>
                <a:gd name="T26" fmla="*/ 0 w 1734"/>
                <a:gd name="T27" fmla="*/ 0 h 4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4"/>
                <a:gd name="T43" fmla="*/ 0 h 426"/>
                <a:gd name="T44" fmla="*/ 1734 w 1734"/>
                <a:gd name="T45" fmla="*/ 426 h 4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4" h="426">
                  <a:moveTo>
                    <a:pt x="0" y="0"/>
                  </a:moveTo>
                  <a:lnTo>
                    <a:pt x="0" y="112"/>
                  </a:lnTo>
                  <a:lnTo>
                    <a:pt x="0" y="160"/>
                  </a:lnTo>
                  <a:lnTo>
                    <a:pt x="0" y="192"/>
                  </a:lnTo>
                  <a:lnTo>
                    <a:pt x="420" y="192"/>
                  </a:lnTo>
                  <a:lnTo>
                    <a:pt x="600" y="192"/>
                  </a:lnTo>
                  <a:lnTo>
                    <a:pt x="720" y="192"/>
                  </a:lnTo>
                  <a:lnTo>
                    <a:pt x="720" y="160"/>
                  </a:lnTo>
                  <a:lnTo>
                    <a:pt x="1733" y="425"/>
                  </a:lnTo>
                  <a:lnTo>
                    <a:pt x="720" y="112"/>
                  </a:lnTo>
                  <a:lnTo>
                    <a:pt x="720" y="0"/>
                  </a:lnTo>
                  <a:lnTo>
                    <a:pt x="600" y="0"/>
                  </a:lnTo>
                  <a:lnTo>
                    <a:pt x="420" y="0"/>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33" name="Rectangle 12"/>
            <p:cNvSpPr>
              <a:spLocks noChangeArrowheads="1"/>
            </p:cNvSpPr>
            <p:nvPr/>
          </p:nvSpPr>
          <p:spPr bwMode="auto">
            <a:xfrm>
              <a:off x="1406" y="1857"/>
              <a:ext cx="596" cy="12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sp>
        <p:nvSpPr>
          <p:cNvPr id="58377" name="Freeform 13"/>
          <p:cNvSpPr>
            <a:spLocks/>
          </p:cNvSpPr>
          <p:nvPr/>
        </p:nvSpPr>
        <p:spPr bwMode="auto">
          <a:xfrm>
            <a:off x="5859471" y="533400"/>
            <a:ext cx="2643034" cy="4497388"/>
          </a:xfrm>
          <a:custGeom>
            <a:avLst/>
            <a:gdLst>
              <a:gd name="T0" fmla="*/ 1261 w 1874"/>
              <a:gd name="T1" fmla="*/ 125 h 2833"/>
              <a:gd name="T2" fmla="*/ 1185 w 1874"/>
              <a:gd name="T3" fmla="*/ 354 h 2833"/>
              <a:gd name="T4" fmla="*/ 1070 w 1874"/>
              <a:gd name="T5" fmla="*/ 235 h 2833"/>
              <a:gd name="T6" fmla="*/ 1041 w 1874"/>
              <a:gd name="T7" fmla="*/ 81 h 2833"/>
              <a:gd name="T8" fmla="*/ 962 w 1874"/>
              <a:gd name="T9" fmla="*/ 183 h 2833"/>
              <a:gd name="T10" fmla="*/ 1064 w 1874"/>
              <a:gd name="T11" fmla="*/ 424 h 2833"/>
              <a:gd name="T12" fmla="*/ 879 w 1874"/>
              <a:gd name="T13" fmla="*/ 499 h 2833"/>
              <a:gd name="T14" fmla="*/ 803 w 1874"/>
              <a:gd name="T15" fmla="*/ 662 h 2833"/>
              <a:gd name="T16" fmla="*/ 753 w 1874"/>
              <a:gd name="T17" fmla="*/ 714 h 2833"/>
              <a:gd name="T18" fmla="*/ 639 w 1874"/>
              <a:gd name="T19" fmla="*/ 743 h 2833"/>
              <a:gd name="T20" fmla="*/ 441 w 1874"/>
              <a:gd name="T21" fmla="*/ 454 h 2833"/>
              <a:gd name="T22" fmla="*/ 785 w 1874"/>
              <a:gd name="T23" fmla="*/ 454 h 2833"/>
              <a:gd name="T24" fmla="*/ 735 w 1874"/>
              <a:gd name="T25" fmla="*/ 302 h 2833"/>
              <a:gd name="T26" fmla="*/ 337 w 1874"/>
              <a:gd name="T27" fmla="*/ 260 h 2833"/>
              <a:gd name="T28" fmla="*/ 254 w 1874"/>
              <a:gd name="T29" fmla="*/ 216 h 2833"/>
              <a:gd name="T30" fmla="*/ 175 w 1874"/>
              <a:gd name="T31" fmla="*/ 329 h 2833"/>
              <a:gd name="T32" fmla="*/ 236 w 1874"/>
              <a:gd name="T33" fmla="*/ 437 h 2833"/>
              <a:gd name="T34" fmla="*/ 263 w 1874"/>
              <a:gd name="T35" fmla="*/ 647 h 2833"/>
              <a:gd name="T36" fmla="*/ 369 w 1874"/>
              <a:gd name="T37" fmla="*/ 849 h 2833"/>
              <a:gd name="T38" fmla="*/ 337 w 1874"/>
              <a:gd name="T39" fmla="*/ 980 h 2833"/>
              <a:gd name="T40" fmla="*/ 238 w 1874"/>
              <a:gd name="T41" fmla="*/ 1092 h 2833"/>
              <a:gd name="T42" fmla="*/ 272 w 1874"/>
              <a:gd name="T43" fmla="*/ 1105 h 2833"/>
              <a:gd name="T44" fmla="*/ 378 w 1874"/>
              <a:gd name="T45" fmla="*/ 1196 h 2833"/>
              <a:gd name="T46" fmla="*/ 286 w 1874"/>
              <a:gd name="T47" fmla="*/ 1161 h 2833"/>
              <a:gd name="T48" fmla="*/ 254 w 1874"/>
              <a:gd name="T49" fmla="*/ 1244 h 2833"/>
              <a:gd name="T50" fmla="*/ 270 w 1874"/>
              <a:gd name="T51" fmla="*/ 1332 h 2833"/>
              <a:gd name="T52" fmla="*/ 290 w 1874"/>
              <a:gd name="T53" fmla="*/ 1421 h 2833"/>
              <a:gd name="T54" fmla="*/ 288 w 1874"/>
              <a:gd name="T55" fmla="*/ 1523 h 2833"/>
              <a:gd name="T56" fmla="*/ 241 w 1874"/>
              <a:gd name="T57" fmla="*/ 1563 h 2833"/>
              <a:gd name="T58" fmla="*/ 198 w 1874"/>
              <a:gd name="T59" fmla="*/ 1654 h 2833"/>
              <a:gd name="T60" fmla="*/ 117 w 1874"/>
              <a:gd name="T61" fmla="*/ 1744 h 2833"/>
              <a:gd name="T62" fmla="*/ 90 w 1874"/>
              <a:gd name="T63" fmla="*/ 1835 h 2833"/>
              <a:gd name="T64" fmla="*/ 81 w 1874"/>
              <a:gd name="T65" fmla="*/ 1964 h 2833"/>
              <a:gd name="T66" fmla="*/ 54 w 1874"/>
              <a:gd name="T67" fmla="*/ 2187 h 2833"/>
              <a:gd name="T68" fmla="*/ 56 w 1874"/>
              <a:gd name="T69" fmla="*/ 2297 h 2833"/>
              <a:gd name="T70" fmla="*/ 155 w 1874"/>
              <a:gd name="T71" fmla="*/ 2293 h 2833"/>
              <a:gd name="T72" fmla="*/ 263 w 1874"/>
              <a:gd name="T73" fmla="*/ 2283 h 2833"/>
              <a:gd name="T74" fmla="*/ 382 w 1874"/>
              <a:gd name="T75" fmla="*/ 2326 h 2833"/>
              <a:gd name="T76" fmla="*/ 420 w 1874"/>
              <a:gd name="T77" fmla="*/ 2445 h 2833"/>
              <a:gd name="T78" fmla="*/ 522 w 1874"/>
              <a:gd name="T79" fmla="*/ 2509 h 2833"/>
              <a:gd name="T80" fmla="*/ 569 w 1874"/>
              <a:gd name="T81" fmla="*/ 2480 h 2833"/>
              <a:gd name="T82" fmla="*/ 609 w 1874"/>
              <a:gd name="T83" fmla="*/ 2437 h 2833"/>
              <a:gd name="T84" fmla="*/ 621 w 1874"/>
              <a:gd name="T85" fmla="*/ 2387 h 2833"/>
              <a:gd name="T86" fmla="*/ 650 w 1874"/>
              <a:gd name="T87" fmla="*/ 2395 h 2833"/>
              <a:gd name="T88" fmla="*/ 722 w 1874"/>
              <a:gd name="T89" fmla="*/ 2405 h 2833"/>
              <a:gd name="T90" fmla="*/ 729 w 1874"/>
              <a:gd name="T91" fmla="*/ 2457 h 2833"/>
              <a:gd name="T92" fmla="*/ 767 w 1874"/>
              <a:gd name="T93" fmla="*/ 2507 h 2833"/>
              <a:gd name="T94" fmla="*/ 814 w 1874"/>
              <a:gd name="T95" fmla="*/ 2593 h 2833"/>
              <a:gd name="T96" fmla="*/ 888 w 1874"/>
              <a:gd name="T97" fmla="*/ 2518 h 2833"/>
              <a:gd name="T98" fmla="*/ 971 w 1874"/>
              <a:gd name="T99" fmla="*/ 2497 h 2833"/>
              <a:gd name="T100" fmla="*/ 920 w 1874"/>
              <a:gd name="T101" fmla="*/ 2474 h 2833"/>
              <a:gd name="T102" fmla="*/ 848 w 1874"/>
              <a:gd name="T103" fmla="*/ 2416 h 2833"/>
              <a:gd name="T104" fmla="*/ 812 w 1874"/>
              <a:gd name="T105" fmla="*/ 2376 h 2833"/>
              <a:gd name="T106" fmla="*/ 1073 w 1874"/>
              <a:gd name="T107" fmla="*/ 2262 h 2833"/>
              <a:gd name="T108" fmla="*/ 1091 w 1874"/>
              <a:gd name="T109" fmla="*/ 2303 h 2833"/>
              <a:gd name="T110" fmla="*/ 1066 w 1874"/>
              <a:gd name="T111" fmla="*/ 2412 h 2833"/>
              <a:gd name="T112" fmla="*/ 1016 w 1874"/>
              <a:gd name="T113" fmla="*/ 2491 h 2833"/>
              <a:gd name="T114" fmla="*/ 1237 w 1874"/>
              <a:gd name="T115" fmla="*/ 2561 h 2833"/>
              <a:gd name="T116" fmla="*/ 1493 w 1874"/>
              <a:gd name="T117" fmla="*/ 2632 h 2833"/>
              <a:gd name="T118" fmla="*/ 1617 w 1874"/>
              <a:gd name="T119" fmla="*/ 2676 h 2833"/>
              <a:gd name="T120" fmla="*/ 1828 w 1874"/>
              <a:gd name="T121" fmla="*/ 2805 h 28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74"/>
              <a:gd name="T184" fmla="*/ 0 h 2833"/>
              <a:gd name="T185" fmla="*/ 1874 w 1874"/>
              <a:gd name="T186" fmla="*/ 2833 h 28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74" h="2833">
                <a:moveTo>
                  <a:pt x="1873" y="0"/>
                </a:moveTo>
                <a:lnTo>
                  <a:pt x="1347" y="0"/>
                </a:lnTo>
                <a:lnTo>
                  <a:pt x="1306" y="117"/>
                </a:lnTo>
                <a:lnTo>
                  <a:pt x="1230" y="96"/>
                </a:lnTo>
                <a:lnTo>
                  <a:pt x="1261" y="125"/>
                </a:lnTo>
                <a:lnTo>
                  <a:pt x="1309" y="146"/>
                </a:lnTo>
                <a:lnTo>
                  <a:pt x="1257" y="177"/>
                </a:lnTo>
                <a:lnTo>
                  <a:pt x="1275" y="300"/>
                </a:lnTo>
                <a:lnTo>
                  <a:pt x="1237" y="337"/>
                </a:lnTo>
                <a:lnTo>
                  <a:pt x="1185" y="354"/>
                </a:lnTo>
                <a:lnTo>
                  <a:pt x="1135" y="347"/>
                </a:lnTo>
                <a:lnTo>
                  <a:pt x="1109" y="318"/>
                </a:lnTo>
                <a:lnTo>
                  <a:pt x="1084" y="302"/>
                </a:lnTo>
                <a:lnTo>
                  <a:pt x="1064" y="273"/>
                </a:lnTo>
                <a:lnTo>
                  <a:pt x="1070" y="235"/>
                </a:lnTo>
                <a:lnTo>
                  <a:pt x="1046" y="206"/>
                </a:lnTo>
                <a:lnTo>
                  <a:pt x="1109" y="187"/>
                </a:lnTo>
                <a:lnTo>
                  <a:pt x="1118" y="148"/>
                </a:lnTo>
                <a:lnTo>
                  <a:pt x="1097" y="96"/>
                </a:lnTo>
                <a:lnTo>
                  <a:pt x="1041" y="81"/>
                </a:lnTo>
                <a:lnTo>
                  <a:pt x="1007" y="100"/>
                </a:lnTo>
                <a:lnTo>
                  <a:pt x="931" y="110"/>
                </a:lnTo>
                <a:lnTo>
                  <a:pt x="888" y="106"/>
                </a:lnTo>
                <a:lnTo>
                  <a:pt x="931" y="141"/>
                </a:lnTo>
                <a:lnTo>
                  <a:pt x="962" y="183"/>
                </a:lnTo>
                <a:lnTo>
                  <a:pt x="983" y="216"/>
                </a:lnTo>
                <a:lnTo>
                  <a:pt x="996" y="260"/>
                </a:lnTo>
                <a:lnTo>
                  <a:pt x="994" y="312"/>
                </a:lnTo>
                <a:lnTo>
                  <a:pt x="1021" y="335"/>
                </a:lnTo>
                <a:lnTo>
                  <a:pt x="1064" y="424"/>
                </a:lnTo>
                <a:lnTo>
                  <a:pt x="1025" y="406"/>
                </a:lnTo>
                <a:lnTo>
                  <a:pt x="976" y="385"/>
                </a:lnTo>
                <a:lnTo>
                  <a:pt x="938" y="366"/>
                </a:lnTo>
                <a:lnTo>
                  <a:pt x="924" y="441"/>
                </a:lnTo>
                <a:lnTo>
                  <a:pt x="879" y="499"/>
                </a:lnTo>
                <a:lnTo>
                  <a:pt x="843" y="524"/>
                </a:lnTo>
                <a:lnTo>
                  <a:pt x="926" y="633"/>
                </a:lnTo>
                <a:lnTo>
                  <a:pt x="913" y="666"/>
                </a:lnTo>
                <a:lnTo>
                  <a:pt x="868" y="678"/>
                </a:lnTo>
                <a:lnTo>
                  <a:pt x="803" y="662"/>
                </a:lnTo>
                <a:lnTo>
                  <a:pt x="773" y="655"/>
                </a:lnTo>
                <a:lnTo>
                  <a:pt x="735" y="647"/>
                </a:lnTo>
                <a:lnTo>
                  <a:pt x="713" y="668"/>
                </a:lnTo>
                <a:lnTo>
                  <a:pt x="726" y="697"/>
                </a:lnTo>
                <a:lnTo>
                  <a:pt x="753" y="714"/>
                </a:lnTo>
                <a:lnTo>
                  <a:pt x="816" y="707"/>
                </a:lnTo>
                <a:lnTo>
                  <a:pt x="836" y="789"/>
                </a:lnTo>
                <a:lnTo>
                  <a:pt x="785" y="801"/>
                </a:lnTo>
                <a:lnTo>
                  <a:pt x="715" y="778"/>
                </a:lnTo>
                <a:lnTo>
                  <a:pt x="639" y="743"/>
                </a:lnTo>
                <a:lnTo>
                  <a:pt x="607" y="710"/>
                </a:lnTo>
                <a:lnTo>
                  <a:pt x="567" y="572"/>
                </a:lnTo>
                <a:lnTo>
                  <a:pt x="535" y="531"/>
                </a:lnTo>
                <a:lnTo>
                  <a:pt x="472" y="491"/>
                </a:lnTo>
                <a:lnTo>
                  <a:pt x="441" y="454"/>
                </a:lnTo>
                <a:lnTo>
                  <a:pt x="420" y="414"/>
                </a:lnTo>
                <a:lnTo>
                  <a:pt x="567" y="472"/>
                </a:lnTo>
                <a:lnTo>
                  <a:pt x="681" y="483"/>
                </a:lnTo>
                <a:lnTo>
                  <a:pt x="753" y="470"/>
                </a:lnTo>
                <a:lnTo>
                  <a:pt x="785" y="454"/>
                </a:lnTo>
                <a:lnTo>
                  <a:pt x="812" y="412"/>
                </a:lnTo>
                <a:lnTo>
                  <a:pt x="827" y="377"/>
                </a:lnTo>
                <a:lnTo>
                  <a:pt x="827" y="325"/>
                </a:lnTo>
                <a:lnTo>
                  <a:pt x="764" y="289"/>
                </a:lnTo>
                <a:lnTo>
                  <a:pt x="735" y="302"/>
                </a:lnTo>
                <a:lnTo>
                  <a:pt x="627" y="241"/>
                </a:lnTo>
                <a:lnTo>
                  <a:pt x="535" y="241"/>
                </a:lnTo>
                <a:lnTo>
                  <a:pt x="400" y="252"/>
                </a:lnTo>
                <a:lnTo>
                  <a:pt x="358" y="260"/>
                </a:lnTo>
                <a:lnTo>
                  <a:pt x="337" y="260"/>
                </a:lnTo>
                <a:lnTo>
                  <a:pt x="313" y="239"/>
                </a:lnTo>
                <a:lnTo>
                  <a:pt x="331" y="194"/>
                </a:lnTo>
                <a:lnTo>
                  <a:pt x="301" y="191"/>
                </a:lnTo>
                <a:lnTo>
                  <a:pt x="283" y="218"/>
                </a:lnTo>
                <a:lnTo>
                  <a:pt x="254" y="216"/>
                </a:lnTo>
                <a:lnTo>
                  <a:pt x="232" y="223"/>
                </a:lnTo>
                <a:lnTo>
                  <a:pt x="218" y="241"/>
                </a:lnTo>
                <a:lnTo>
                  <a:pt x="187" y="266"/>
                </a:lnTo>
                <a:lnTo>
                  <a:pt x="182" y="312"/>
                </a:lnTo>
                <a:lnTo>
                  <a:pt x="175" y="329"/>
                </a:lnTo>
                <a:lnTo>
                  <a:pt x="175" y="354"/>
                </a:lnTo>
                <a:lnTo>
                  <a:pt x="207" y="375"/>
                </a:lnTo>
                <a:lnTo>
                  <a:pt x="211" y="393"/>
                </a:lnTo>
                <a:lnTo>
                  <a:pt x="229" y="418"/>
                </a:lnTo>
                <a:lnTo>
                  <a:pt x="236" y="437"/>
                </a:lnTo>
                <a:lnTo>
                  <a:pt x="238" y="464"/>
                </a:lnTo>
                <a:lnTo>
                  <a:pt x="234" y="491"/>
                </a:lnTo>
                <a:lnTo>
                  <a:pt x="247" y="539"/>
                </a:lnTo>
                <a:lnTo>
                  <a:pt x="270" y="581"/>
                </a:lnTo>
                <a:lnTo>
                  <a:pt x="263" y="647"/>
                </a:lnTo>
                <a:lnTo>
                  <a:pt x="290" y="703"/>
                </a:lnTo>
                <a:lnTo>
                  <a:pt x="297" y="760"/>
                </a:lnTo>
                <a:lnTo>
                  <a:pt x="306" y="782"/>
                </a:lnTo>
                <a:lnTo>
                  <a:pt x="351" y="816"/>
                </a:lnTo>
                <a:lnTo>
                  <a:pt x="369" y="849"/>
                </a:lnTo>
                <a:lnTo>
                  <a:pt x="369" y="878"/>
                </a:lnTo>
                <a:lnTo>
                  <a:pt x="353" y="928"/>
                </a:lnTo>
                <a:lnTo>
                  <a:pt x="349" y="941"/>
                </a:lnTo>
                <a:lnTo>
                  <a:pt x="353" y="953"/>
                </a:lnTo>
                <a:lnTo>
                  <a:pt x="337" y="980"/>
                </a:lnTo>
                <a:lnTo>
                  <a:pt x="310" y="990"/>
                </a:lnTo>
                <a:lnTo>
                  <a:pt x="306" y="1007"/>
                </a:lnTo>
                <a:lnTo>
                  <a:pt x="272" y="1051"/>
                </a:lnTo>
                <a:lnTo>
                  <a:pt x="245" y="1063"/>
                </a:lnTo>
                <a:lnTo>
                  <a:pt x="238" y="1092"/>
                </a:lnTo>
                <a:lnTo>
                  <a:pt x="259" y="1090"/>
                </a:lnTo>
                <a:lnTo>
                  <a:pt x="272" y="1074"/>
                </a:lnTo>
                <a:lnTo>
                  <a:pt x="286" y="1076"/>
                </a:lnTo>
                <a:lnTo>
                  <a:pt x="292" y="1092"/>
                </a:lnTo>
                <a:lnTo>
                  <a:pt x="272" y="1105"/>
                </a:lnTo>
                <a:lnTo>
                  <a:pt x="301" y="1134"/>
                </a:lnTo>
                <a:lnTo>
                  <a:pt x="319" y="1132"/>
                </a:lnTo>
                <a:lnTo>
                  <a:pt x="340" y="1144"/>
                </a:lnTo>
                <a:lnTo>
                  <a:pt x="369" y="1167"/>
                </a:lnTo>
                <a:lnTo>
                  <a:pt x="378" y="1196"/>
                </a:lnTo>
                <a:lnTo>
                  <a:pt x="342" y="1169"/>
                </a:lnTo>
                <a:lnTo>
                  <a:pt x="324" y="1157"/>
                </a:lnTo>
                <a:lnTo>
                  <a:pt x="301" y="1155"/>
                </a:lnTo>
                <a:lnTo>
                  <a:pt x="304" y="1167"/>
                </a:lnTo>
                <a:lnTo>
                  <a:pt x="286" y="1161"/>
                </a:lnTo>
                <a:lnTo>
                  <a:pt x="263" y="1161"/>
                </a:lnTo>
                <a:lnTo>
                  <a:pt x="268" y="1188"/>
                </a:lnTo>
                <a:lnTo>
                  <a:pt x="272" y="1203"/>
                </a:lnTo>
                <a:lnTo>
                  <a:pt x="263" y="1234"/>
                </a:lnTo>
                <a:lnTo>
                  <a:pt x="254" y="1244"/>
                </a:lnTo>
                <a:lnTo>
                  <a:pt x="223" y="1244"/>
                </a:lnTo>
                <a:lnTo>
                  <a:pt x="218" y="1263"/>
                </a:lnTo>
                <a:lnTo>
                  <a:pt x="236" y="1282"/>
                </a:lnTo>
                <a:lnTo>
                  <a:pt x="247" y="1315"/>
                </a:lnTo>
                <a:lnTo>
                  <a:pt x="270" y="1332"/>
                </a:lnTo>
                <a:lnTo>
                  <a:pt x="270" y="1348"/>
                </a:lnTo>
                <a:lnTo>
                  <a:pt x="261" y="1357"/>
                </a:lnTo>
                <a:lnTo>
                  <a:pt x="263" y="1369"/>
                </a:lnTo>
                <a:lnTo>
                  <a:pt x="272" y="1380"/>
                </a:lnTo>
                <a:lnTo>
                  <a:pt x="290" y="1421"/>
                </a:lnTo>
                <a:lnTo>
                  <a:pt x="308" y="1436"/>
                </a:lnTo>
                <a:lnTo>
                  <a:pt x="324" y="1444"/>
                </a:lnTo>
                <a:lnTo>
                  <a:pt x="328" y="1482"/>
                </a:lnTo>
                <a:lnTo>
                  <a:pt x="310" y="1500"/>
                </a:lnTo>
                <a:lnTo>
                  <a:pt x="288" y="1523"/>
                </a:lnTo>
                <a:lnTo>
                  <a:pt x="277" y="1542"/>
                </a:lnTo>
                <a:lnTo>
                  <a:pt x="263" y="1546"/>
                </a:lnTo>
                <a:lnTo>
                  <a:pt x="243" y="1546"/>
                </a:lnTo>
                <a:lnTo>
                  <a:pt x="234" y="1556"/>
                </a:lnTo>
                <a:lnTo>
                  <a:pt x="241" y="1563"/>
                </a:lnTo>
                <a:lnTo>
                  <a:pt x="245" y="1598"/>
                </a:lnTo>
                <a:lnTo>
                  <a:pt x="225" y="1600"/>
                </a:lnTo>
                <a:lnTo>
                  <a:pt x="209" y="1615"/>
                </a:lnTo>
                <a:lnTo>
                  <a:pt x="205" y="1638"/>
                </a:lnTo>
                <a:lnTo>
                  <a:pt x="198" y="1654"/>
                </a:lnTo>
                <a:lnTo>
                  <a:pt x="191" y="1710"/>
                </a:lnTo>
                <a:lnTo>
                  <a:pt x="171" y="1708"/>
                </a:lnTo>
                <a:lnTo>
                  <a:pt x="153" y="1715"/>
                </a:lnTo>
                <a:lnTo>
                  <a:pt x="137" y="1733"/>
                </a:lnTo>
                <a:lnTo>
                  <a:pt x="117" y="1744"/>
                </a:lnTo>
                <a:lnTo>
                  <a:pt x="97" y="1733"/>
                </a:lnTo>
                <a:lnTo>
                  <a:pt x="72" y="1737"/>
                </a:lnTo>
                <a:lnTo>
                  <a:pt x="70" y="1760"/>
                </a:lnTo>
                <a:lnTo>
                  <a:pt x="81" y="1790"/>
                </a:lnTo>
                <a:lnTo>
                  <a:pt x="90" y="1835"/>
                </a:lnTo>
                <a:lnTo>
                  <a:pt x="56" y="1877"/>
                </a:lnTo>
                <a:lnTo>
                  <a:pt x="70" y="1896"/>
                </a:lnTo>
                <a:lnTo>
                  <a:pt x="63" y="1925"/>
                </a:lnTo>
                <a:lnTo>
                  <a:pt x="65" y="1952"/>
                </a:lnTo>
                <a:lnTo>
                  <a:pt x="81" y="1964"/>
                </a:lnTo>
                <a:lnTo>
                  <a:pt x="103" y="1996"/>
                </a:lnTo>
                <a:lnTo>
                  <a:pt x="117" y="2041"/>
                </a:lnTo>
                <a:lnTo>
                  <a:pt x="115" y="2068"/>
                </a:lnTo>
                <a:lnTo>
                  <a:pt x="36" y="2135"/>
                </a:lnTo>
                <a:lnTo>
                  <a:pt x="54" y="2187"/>
                </a:lnTo>
                <a:lnTo>
                  <a:pt x="18" y="2220"/>
                </a:lnTo>
                <a:lnTo>
                  <a:pt x="0" y="2235"/>
                </a:lnTo>
                <a:lnTo>
                  <a:pt x="0" y="2258"/>
                </a:lnTo>
                <a:lnTo>
                  <a:pt x="25" y="2295"/>
                </a:lnTo>
                <a:lnTo>
                  <a:pt x="56" y="2297"/>
                </a:lnTo>
                <a:lnTo>
                  <a:pt x="70" y="2301"/>
                </a:lnTo>
                <a:lnTo>
                  <a:pt x="92" y="2289"/>
                </a:lnTo>
                <a:lnTo>
                  <a:pt x="115" y="2285"/>
                </a:lnTo>
                <a:lnTo>
                  <a:pt x="133" y="2293"/>
                </a:lnTo>
                <a:lnTo>
                  <a:pt x="155" y="2293"/>
                </a:lnTo>
                <a:lnTo>
                  <a:pt x="184" y="2283"/>
                </a:lnTo>
                <a:lnTo>
                  <a:pt x="200" y="2287"/>
                </a:lnTo>
                <a:lnTo>
                  <a:pt x="216" y="2299"/>
                </a:lnTo>
                <a:lnTo>
                  <a:pt x="238" y="2299"/>
                </a:lnTo>
                <a:lnTo>
                  <a:pt x="263" y="2283"/>
                </a:lnTo>
                <a:lnTo>
                  <a:pt x="299" y="2283"/>
                </a:lnTo>
                <a:lnTo>
                  <a:pt x="315" y="2266"/>
                </a:lnTo>
                <a:lnTo>
                  <a:pt x="340" y="2272"/>
                </a:lnTo>
                <a:lnTo>
                  <a:pt x="358" y="2308"/>
                </a:lnTo>
                <a:lnTo>
                  <a:pt x="382" y="2326"/>
                </a:lnTo>
                <a:lnTo>
                  <a:pt x="393" y="2355"/>
                </a:lnTo>
                <a:lnTo>
                  <a:pt x="416" y="2378"/>
                </a:lnTo>
                <a:lnTo>
                  <a:pt x="423" y="2397"/>
                </a:lnTo>
                <a:lnTo>
                  <a:pt x="420" y="2424"/>
                </a:lnTo>
                <a:lnTo>
                  <a:pt x="420" y="2445"/>
                </a:lnTo>
                <a:lnTo>
                  <a:pt x="438" y="2468"/>
                </a:lnTo>
                <a:lnTo>
                  <a:pt x="443" y="2507"/>
                </a:lnTo>
                <a:lnTo>
                  <a:pt x="459" y="2514"/>
                </a:lnTo>
                <a:lnTo>
                  <a:pt x="486" y="2516"/>
                </a:lnTo>
                <a:lnTo>
                  <a:pt x="522" y="2509"/>
                </a:lnTo>
                <a:lnTo>
                  <a:pt x="555" y="2516"/>
                </a:lnTo>
                <a:lnTo>
                  <a:pt x="578" y="2503"/>
                </a:lnTo>
                <a:lnTo>
                  <a:pt x="551" y="2485"/>
                </a:lnTo>
                <a:lnTo>
                  <a:pt x="542" y="2449"/>
                </a:lnTo>
                <a:lnTo>
                  <a:pt x="569" y="2480"/>
                </a:lnTo>
                <a:lnTo>
                  <a:pt x="578" y="2474"/>
                </a:lnTo>
                <a:lnTo>
                  <a:pt x="562" y="2455"/>
                </a:lnTo>
                <a:lnTo>
                  <a:pt x="582" y="2466"/>
                </a:lnTo>
                <a:lnTo>
                  <a:pt x="600" y="2455"/>
                </a:lnTo>
                <a:lnTo>
                  <a:pt x="609" y="2437"/>
                </a:lnTo>
                <a:lnTo>
                  <a:pt x="600" y="2424"/>
                </a:lnTo>
                <a:lnTo>
                  <a:pt x="578" y="2410"/>
                </a:lnTo>
                <a:lnTo>
                  <a:pt x="609" y="2412"/>
                </a:lnTo>
                <a:lnTo>
                  <a:pt x="607" y="2395"/>
                </a:lnTo>
                <a:lnTo>
                  <a:pt x="621" y="2387"/>
                </a:lnTo>
                <a:lnTo>
                  <a:pt x="641" y="2370"/>
                </a:lnTo>
                <a:lnTo>
                  <a:pt x="650" y="2368"/>
                </a:lnTo>
                <a:lnTo>
                  <a:pt x="666" y="2368"/>
                </a:lnTo>
                <a:lnTo>
                  <a:pt x="681" y="2385"/>
                </a:lnTo>
                <a:lnTo>
                  <a:pt x="650" y="2395"/>
                </a:lnTo>
                <a:lnTo>
                  <a:pt x="652" y="2405"/>
                </a:lnTo>
                <a:lnTo>
                  <a:pt x="681" y="2416"/>
                </a:lnTo>
                <a:lnTo>
                  <a:pt x="686" y="2408"/>
                </a:lnTo>
                <a:lnTo>
                  <a:pt x="702" y="2412"/>
                </a:lnTo>
                <a:lnTo>
                  <a:pt x="722" y="2405"/>
                </a:lnTo>
                <a:lnTo>
                  <a:pt x="744" y="2401"/>
                </a:lnTo>
                <a:lnTo>
                  <a:pt x="760" y="2397"/>
                </a:lnTo>
                <a:lnTo>
                  <a:pt x="767" y="2414"/>
                </a:lnTo>
                <a:lnTo>
                  <a:pt x="738" y="2432"/>
                </a:lnTo>
                <a:lnTo>
                  <a:pt x="729" y="2457"/>
                </a:lnTo>
                <a:lnTo>
                  <a:pt x="715" y="2474"/>
                </a:lnTo>
                <a:lnTo>
                  <a:pt x="713" y="2497"/>
                </a:lnTo>
                <a:lnTo>
                  <a:pt x="735" y="2505"/>
                </a:lnTo>
                <a:lnTo>
                  <a:pt x="751" y="2507"/>
                </a:lnTo>
                <a:lnTo>
                  <a:pt x="767" y="2507"/>
                </a:lnTo>
                <a:lnTo>
                  <a:pt x="776" y="2509"/>
                </a:lnTo>
                <a:lnTo>
                  <a:pt x="782" y="2528"/>
                </a:lnTo>
                <a:lnTo>
                  <a:pt x="791" y="2545"/>
                </a:lnTo>
                <a:lnTo>
                  <a:pt x="782" y="2580"/>
                </a:lnTo>
                <a:lnTo>
                  <a:pt x="814" y="2593"/>
                </a:lnTo>
                <a:lnTo>
                  <a:pt x="825" y="2582"/>
                </a:lnTo>
                <a:lnTo>
                  <a:pt x="839" y="2566"/>
                </a:lnTo>
                <a:lnTo>
                  <a:pt x="848" y="2543"/>
                </a:lnTo>
                <a:lnTo>
                  <a:pt x="868" y="2532"/>
                </a:lnTo>
                <a:lnTo>
                  <a:pt x="888" y="2518"/>
                </a:lnTo>
                <a:lnTo>
                  <a:pt x="899" y="2497"/>
                </a:lnTo>
                <a:lnTo>
                  <a:pt x="913" y="2501"/>
                </a:lnTo>
                <a:lnTo>
                  <a:pt x="924" y="2505"/>
                </a:lnTo>
                <a:lnTo>
                  <a:pt x="944" y="2509"/>
                </a:lnTo>
                <a:lnTo>
                  <a:pt x="971" y="2497"/>
                </a:lnTo>
                <a:lnTo>
                  <a:pt x="987" y="2466"/>
                </a:lnTo>
                <a:lnTo>
                  <a:pt x="960" y="2466"/>
                </a:lnTo>
                <a:lnTo>
                  <a:pt x="944" y="2474"/>
                </a:lnTo>
                <a:lnTo>
                  <a:pt x="933" y="2464"/>
                </a:lnTo>
                <a:lnTo>
                  <a:pt x="920" y="2474"/>
                </a:lnTo>
                <a:lnTo>
                  <a:pt x="897" y="2474"/>
                </a:lnTo>
                <a:lnTo>
                  <a:pt x="881" y="2468"/>
                </a:lnTo>
                <a:lnTo>
                  <a:pt x="875" y="2443"/>
                </a:lnTo>
                <a:lnTo>
                  <a:pt x="859" y="2426"/>
                </a:lnTo>
                <a:lnTo>
                  <a:pt x="848" y="2416"/>
                </a:lnTo>
                <a:lnTo>
                  <a:pt x="841" y="2412"/>
                </a:lnTo>
                <a:lnTo>
                  <a:pt x="830" y="2403"/>
                </a:lnTo>
                <a:lnTo>
                  <a:pt x="798" y="2401"/>
                </a:lnTo>
                <a:lnTo>
                  <a:pt x="776" y="2378"/>
                </a:lnTo>
                <a:lnTo>
                  <a:pt x="812" y="2376"/>
                </a:lnTo>
                <a:lnTo>
                  <a:pt x="843" y="2368"/>
                </a:lnTo>
                <a:lnTo>
                  <a:pt x="866" y="2347"/>
                </a:lnTo>
                <a:lnTo>
                  <a:pt x="947" y="2314"/>
                </a:lnTo>
                <a:lnTo>
                  <a:pt x="996" y="2283"/>
                </a:lnTo>
                <a:lnTo>
                  <a:pt x="1073" y="2262"/>
                </a:lnTo>
                <a:lnTo>
                  <a:pt x="1131" y="2245"/>
                </a:lnTo>
                <a:lnTo>
                  <a:pt x="1169" y="2247"/>
                </a:lnTo>
                <a:lnTo>
                  <a:pt x="1122" y="2283"/>
                </a:lnTo>
                <a:lnTo>
                  <a:pt x="1153" y="2297"/>
                </a:lnTo>
                <a:lnTo>
                  <a:pt x="1091" y="2303"/>
                </a:lnTo>
                <a:lnTo>
                  <a:pt x="1093" y="2328"/>
                </a:lnTo>
                <a:lnTo>
                  <a:pt x="1138" y="2355"/>
                </a:lnTo>
                <a:lnTo>
                  <a:pt x="1104" y="2358"/>
                </a:lnTo>
                <a:lnTo>
                  <a:pt x="1079" y="2385"/>
                </a:lnTo>
                <a:lnTo>
                  <a:pt x="1066" y="2412"/>
                </a:lnTo>
                <a:lnTo>
                  <a:pt x="1064" y="2451"/>
                </a:lnTo>
                <a:lnTo>
                  <a:pt x="1039" y="2478"/>
                </a:lnTo>
                <a:lnTo>
                  <a:pt x="1025" y="2474"/>
                </a:lnTo>
                <a:lnTo>
                  <a:pt x="1007" y="2470"/>
                </a:lnTo>
                <a:lnTo>
                  <a:pt x="1016" y="2491"/>
                </a:lnTo>
                <a:lnTo>
                  <a:pt x="1003" y="2503"/>
                </a:lnTo>
                <a:lnTo>
                  <a:pt x="1048" y="2516"/>
                </a:lnTo>
                <a:lnTo>
                  <a:pt x="1084" y="2545"/>
                </a:lnTo>
                <a:lnTo>
                  <a:pt x="1149" y="2553"/>
                </a:lnTo>
                <a:lnTo>
                  <a:pt x="1237" y="2561"/>
                </a:lnTo>
                <a:lnTo>
                  <a:pt x="1293" y="2572"/>
                </a:lnTo>
                <a:lnTo>
                  <a:pt x="1358" y="2580"/>
                </a:lnTo>
                <a:lnTo>
                  <a:pt x="1430" y="2601"/>
                </a:lnTo>
                <a:lnTo>
                  <a:pt x="1466" y="2609"/>
                </a:lnTo>
                <a:lnTo>
                  <a:pt x="1493" y="2632"/>
                </a:lnTo>
                <a:lnTo>
                  <a:pt x="1504" y="2661"/>
                </a:lnTo>
                <a:lnTo>
                  <a:pt x="1506" y="2695"/>
                </a:lnTo>
                <a:lnTo>
                  <a:pt x="1572" y="2699"/>
                </a:lnTo>
                <a:lnTo>
                  <a:pt x="1596" y="2670"/>
                </a:lnTo>
                <a:lnTo>
                  <a:pt x="1617" y="2676"/>
                </a:lnTo>
                <a:lnTo>
                  <a:pt x="1621" y="2691"/>
                </a:lnTo>
                <a:lnTo>
                  <a:pt x="1673" y="2701"/>
                </a:lnTo>
                <a:lnTo>
                  <a:pt x="1700" y="2763"/>
                </a:lnTo>
                <a:lnTo>
                  <a:pt x="1797" y="2765"/>
                </a:lnTo>
                <a:lnTo>
                  <a:pt x="1828" y="2805"/>
                </a:lnTo>
                <a:lnTo>
                  <a:pt x="1873" y="2832"/>
                </a:lnTo>
                <a:lnTo>
                  <a:pt x="1873"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78" name="Freeform 14"/>
          <p:cNvSpPr>
            <a:spLocks/>
          </p:cNvSpPr>
          <p:nvPr/>
        </p:nvSpPr>
        <p:spPr bwMode="auto">
          <a:xfrm>
            <a:off x="5897101" y="3624264"/>
            <a:ext cx="1723795" cy="1025525"/>
          </a:xfrm>
          <a:custGeom>
            <a:avLst/>
            <a:gdLst>
              <a:gd name="T0" fmla="*/ 25 w 1222"/>
              <a:gd name="T1" fmla="*/ 255 h 646"/>
              <a:gd name="T2" fmla="*/ 45 w 1222"/>
              <a:gd name="T3" fmla="*/ 202 h 646"/>
              <a:gd name="T4" fmla="*/ 58 w 1222"/>
              <a:gd name="T5" fmla="*/ 145 h 646"/>
              <a:gd name="T6" fmla="*/ 102 w 1222"/>
              <a:gd name="T7" fmla="*/ 111 h 646"/>
              <a:gd name="T8" fmla="*/ 109 w 1222"/>
              <a:gd name="T9" fmla="*/ 46 h 646"/>
              <a:gd name="T10" fmla="*/ 158 w 1222"/>
              <a:gd name="T11" fmla="*/ 13 h 646"/>
              <a:gd name="T12" fmla="*/ 276 w 1222"/>
              <a:gd name="T13" fmla="*/ 4 h 646"/>
              <a:gd name="T14" fmla="*/ 375 w 1222"/>
              <a:gd name="T15" fmla="*/ 0 h 646"/>
              <a:gd name="T16" fmla="*/ 461 w 1222"/>
              <a:gd name="T17" fmla="*/ 2 h 646"/>
              <a:gd name="T18" fmla="*/ 529 w 1222"/>
              <a:gd name="T19" fmla="*/ 20 h 646"/>
              <a:gd name="T20" fmla="*/ 622 w 1222"/>
              <a:gd name="T21" fmla="*/ 20 h 646"/>
              <a:gd name="T22" fmla="*/ 749 w 1222"/>
              <a:gd name="T23" fmla="*/ 20 h 646"/>
              <a:gd name="T24" fmla="*/ 868 w 1222"/>
              <a:gd name="T25" fmla="*/ 48 h 646"/>
              <a:gd name="T26" fmla="*/ 968 w 1222"/>
              <a:gd name="T27" fmla="*/ 72 h 646"/>
              <a:gd name="T28" fmla="*/ 1090 w 1222"/>
              <a:gd name="T29" fmla="*/ 38 h 646"/>
              <a:gd name="T30" fmla="*/ 1196 w 1222"/>
              <a:gd name="T31" fmla="*/ 36 h 646"/>
              <a:gd name="T32" fmla="*/ 1221 w 1222"/>
              <a:gd name="T33" fmla="*/ 80 h 646"/>
              <a:gd name="T34" fmla="*/ 1216 w 1222"/>
              <a:gd name="T35" fmla="*/ 181 h 646"/>
              <a:gd name="T36" fmla="*/ 1194 w 1222"/>
              <a:gd name="T37" fmla="*/ 275 h 646"/>
              <a:gd name="T38" fmla="*/ 1137 w 1222"/>
              <a:gd name="T39" fmla="*/ 286 h 646"/>
              <a:gd name="T40" fmla="*/ 1079 w 1222"/>
              <a:gd name="T41" fmla="*/ 293 h 646"/>
              <a:gd name="T42" fmla="*/ 1022 w 1222"/>
              <a:gd name="T43" fmla="*/ 306 h 646"/>
              <a:gd name="T44" fmla="*/ 964 w 1222"/>
              <a:gd name="T45" fmla="*/ 336 h 646"/>
              <a:gd name="T46" fmla="*/ 908 w 1222"/>
              <a:gd name="T47" fmla="*/ 369 h 646"/>
              <a:gd name="T48" fmla="*/ 850 w 1222"/>
              <a:gd name="T49" fmla="*/ 396 h 646"/>
              <a:gd name="T50" fmla="*/ 799 w 1222"/>
              <a:gd name="T51" fmla="*/ 419 h 646"/>
              <a:gd name="T52" fmla="*/ 803 w 1222"/>
              <a:gd name="T53" fmla="*/ 450 h 646"/>
              <a:gd name="T54" fmla="*/ 866 w 1222"/>
              <a:gd name="T55" fmla="*/ 497 h 646"/>
              <a:gd name="T56" fmla="*/ 908 w 1222"/>
              <a:gd name="T57" fmla="*/ 521 h 646"/>
              <a:gd name="T58" fmla="*/ 966 w 1222"/>
              <a:gd name="T59" fmla="*/ 515 h 646"/>
              <a:gd name="T60" fmla="*/ 935 w 1222"/>
              <a:gd name="T61" fmla="*/ 553 h 646"/>
              <a:gd name="T62" fmla="*/ 881 w 1222"/>
              <a:gd name="T63" fmla="*/ 561 h 646"/>
              <a:gd name="T64" fmla="*/ 829 w 1222"/>
              <a:gd name="T65" fmla="*/ 609 h 646"/>
              <a:gd name="T66" fmla="*/ 781 w 1222"/>
              <a:gd name="T67" fmla="*/ 642 h 646"/>
              <a:gd name="T68" fmla="*/ 769 w 1222"/>
              <a:gd name="T69" fmla="*/ 582 h 646"/>
              <a:gd name="T70" fmla="*/ 723 w 1222"/>
              <a:gd name="T71" fmla="*/ 559 h 646"/>
              <a:gd name="T72" fmla="*/ 711 w 1222"/>
              <a:gd name="T73" fmla="*/ 506 h 646"/>
              <a:gd name="T74" fmla="*/ 747 w 1222"/>
              <a:gd name="T75" fmla="*/ 457 h 646"/>
              <a:gd name="T76" fmla="*/ 697 w 1222"/>
              <a:gd name="T77" fmla="*/ 452 h 646"/>
              <a:gd name="T78" fmla="*/ 646 w 1222"/>
              <a:gd name="T79" fmla="*/ 439 h 646"/>
              <a:gd name="T80" fmla="*/ 637 w 1222"/>
              <a:gd name="T81" fmla="*/ 412 h 646"/>
              <a:gd name="T82" fmla="*/ 601 w 1222"/>
              <a:gd name="T83" fmla="*/ 457 h 646"/>
              <a:gd name="T84" fmla="*/ 598 w 1222"/>
              <a:gd name="T85" fmla="*/ 490 h 646"/>
              <a:gd name="T86" fmla="*/ 557 w 1222"/>
              <a:gd name="T87" fmla="*/ 515 h 646"/>
              <a:gd name="T88" fmla="*/ 529 w 1222"/>
              <a:gd name="T89" fmla="*/ 515 h 646"/>
              <a:gd name="T90" fmla="*/ 555 w 1222"/>
              <a:gd name="T91" fmla="*/ 564 h 646"/>
              <a:gd name="T92" fmla="*/ 497 w 1222"/>
              <a:gd name="T93" fmla="*/ 559 h 646"/>
              <a:gd name="T94" fmla="*/ 440 w 1222"/>
              <a:gd name="T95" fmla="*/ 556 h 646"/>
              <a:gd name="T96" fmla="*/ 409 w 1222"/>
              <a:gd name="T97" fmla="*/ 497 h 646"/>
              <a:gd name="T98" fmla="*/ 413 w 1222"/>
              <a:gd name="T99" fmla="*/ 437 h 646"/>
              <a:gd name="T100" fmla="*/ 377 w 1222"/>
              <a:gd name="T101" fmla="*/ 382 h 646"/>
              <a:gd name="T102" fmla="*/ 339 w 1222"/>
              <a:gd name="T103" fmla="*/ 326 h 646"/>
              <a:gd name="T104" fmla="*/ 285 w 1222"/>
              <a:gd name="T105" fmla="*/ 324 h 646"/>
              <a:gd name="T106" fmla="*/ 228 w 1222"/>
              <a:gd name="T107" fmla="*/ 336 h 646"/>
              <a:gd name="T108" fmla="*/ 170 w 1222"/>
              <a:gd name="T109" fmla="*/ 326 h 646"/>
              <a:gd name="T110" fmla="*/ 112 w 1222"/>
              <a:gd name="T111" fmla="*/ 318 h 646"/>
              <a:gd name="T112" fmla="*/ 62 w 1222"/>
              <a:gd name="T113" fmla="*/ 333 h 646"/>
              <a:gd name="T114" fmla="*/ 12 w 1222"/>
              <a:gd name="T115" fmla="*/ 308 h 6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2"/>
              <a:gd name="T175" fmla="*/ 0 h 646"/>
              <a:gd name="T176" fmla="*/ 1222 w 1222"/>
              <a:gd name="T177" fmla="*/ 646 h 6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2" h="646">
                <a:moveTo>
                  <a:pt x="0" y="297"/>
                </a:moveTo>
                <a:lnTo>
                  <a:pt x="2" y="293"/>
                </a:lnTo>
                <a:lnTo>
                  <a:pt x="0" y="286"/>
                </a:lnTo>
                <a:lnTo>
                  <a:pt x="0" y="278"/>
                </a:lnTo>
                <a:lnTo>
                  <a:pt x="7" y="273"/>
                </a:lnTo>
                <a:lnTo>
                  <a:pt x="10" y="263"/>
                </a:lnTo>
                <a:lnTo>
                  <a:pt x="18" y="261"/>
                </a:lnTo>
                <a:lnTo>
                  <a:pt x="25" y="255"/>
                </a:lnTo>
                <a:lnTo>
                  <a:pt x="31" y="245"/>
                </a:lnTo>
                <a:lnTo>
                  <a:pt x="39" y="238"/>
                </a:lnTo>
                <a:lnTo>
                  <a:pt x="44" y="235"/>
                </a:lnTo>
                <a:lnTo>
                  <a:pt x="48" y="232"/>
                </a:lnTo>
                <a:lnTo>
                  <a:pt x="50" y="224"/>
                </a:lnTo>
                <a:lnTo>
                  <a:pt x="50" y="217"/>
                </a:lnTo>
                <a:lnTo>
                  <a:pt x="48" y="210"/>
                </a:lnTo>
                <a:lnTo>
                  <a:pt x="45" y="202"/>
                </a:lnTo>
                <a:lnTo>
                  <a:pt x="40" y="194"/>
                </a:lnTo>
                <a:lnTo>
                  <a:pt x="38" y="187"/>
                </a:lnTo>
                <a:lnTo>
                  <a:pt x="36" y="179"/>
                </a:lnTo>
                <a:lnTo>
                  <a:pt x="36" y="172"/>
                </a:lnTo>
                <a:lnTo>
                  <a:pt x="36" y="164"/>
                </a:lnTo>
                <a:lnTo>
                  <a:pt x="43" y="161"/>
                </a:lnTo>
                <a:lnTo>
                  <a:pt x="49" y="155"/>
                </a:lnTo>
                <a:lnTo>
                  <a:pt x="58" y="145"/>
                </a:lnTo>
                <a:lnTo>
                  <a:pt x="69" y="142"/>
                </a:lnTo>
                <a:lnTo>
                  <a:pt x="74" y="134"/>
                </a:lnTo>
                <a:lnTo>
                  <a:pt x="69" y="136"/>
                </a:lnTo>
                <a:lnTo>
                  <a:pt x="82" y="124"/>
                </a:lnTo>
                <a:lnTo>
                  <a:pt x="91" y="121"/>
                </a:lnTo>
                <a:lnTo>
                  <a:pt x="100" y="116"/>
                </a:lnTo>
                <a:lnTo>
                  <a:pt x="104" y="108"/>
                </a:lnTo>
                <a:lnTo>
                  <a:pt x="102" y="111"/>
                </a:lnTo>
                <a:lnTo>
                  <a:pt x="106" y="99"/>
                </a:lnTo>
                <a:lnTo>
                  <a:pt x="112" y="98"/>
                </a:lnTo>
                <a:lnTo>
                  <a:pt x="112" y="91"/>
                </a:lnTo>
                <a:lnTo>
                  <a:pt x="112" y="83"/>
                </a:lnTo>
                <a:lnTo>
                  <a:pt x="111" y="71"/>
                </a:lnTo>
                <a:lnTo>
                  <a:pt x="115" y="67"/>
                </a:lnTo>
                <a:lnTo>
                  <a:pt x="111" y="57"/>
                </a:lnTo>
                <a:lnTo>
                  <a:pt x="109" y="46"/>
                </a:lnTo>
                <a:lnTo>
                  <a:pt x="106" y="41"/>
                </a:lnTo>
                <a:lnTo>
                  <a:pt x="105" y="35"/>
                </a:lnTo>
                <a:lnTo>
                  <a:pt x="110" y="30"/>
                </a:lnTo>
                <a:lnTo>
                  <a:pt x="115" y="22"/>
                </a:lnTo>
                <a:lnTo>
                  <a:pt x="122" y="20"/>
                </a:lnTo>
                <a:lnTo>
                  <a:pt x="129" y="17"/>
                </a:lnTo>
                <a:lnTo>
                  <a:pt x="139" y="15"/>
                </a:lnTo>
                <a:lnTo>
                  <a:pt x="158" y="13"/>
                </a:lnTo>
                <a:lnTo>
                  <a:pt x="172" y="13"/>
                </a:lnTo>
                <a:lnTo>
                  <a:pt x="182" y="9"/>
                </a:lnTo>
                <a:lnTo>
                  <a:pt x="189" y="9"/>
                </a:lnTo>
                <a:lnTo>
                  <a:pt x="208" y="7"/>
                </a:lnTo>
                <a:lnTo>
                  <a:pt x="228" y="4"/>
                </a:lnTo>
                <a:lnTo>
                  <a:pt x="242" y="4"/>
                </a:lnTo>
                <a:lnTo>
                  <a:pt x="261" y="4"/>
                </a:lnTo>
                <a:lnTo>
                  <a:pt x="276" y="4"/>
                </a:lnTo>
                <a:lnTo>
                  <a:pt x="295" y="2"/>
                </a:lnTo>
                <a:lnTo>
                  <a:pt x="310" y="2"/>
                </a:lnTo>
                <a:lnTo>
                  <a:pt x="320" y="0"/>
                </a:lnTo>
                <a:lnTo>
                  <a:pt x="327" y="0"/>
                </a:lnTo>
                <a:lnTo>
                  <a:pt x="337" y="0"/>
                </a:lnTo>
                <a:lnTo>
                  <a:pt x="346" y="0"/>
                </a:lnTo>
                <a:lnTo>
                  <a:pt x="365" y="0"/>
                </a:lnTo>
                <a:lnTo>
                  <a:pt x="375" y="0"/>
                </a:lnTo>
                <a:lnTo>
                  <a:pt x="392" y="0"/>
                </a:lnTo>
                <a:lnTo>
                  <a:pt x="411" y="0"/>
                </a:lnTo>
                <a:lnTo>
                  <a:pt x="421" y="0"/>
                </a:lnTo>
                <a:lnTo>
                  <a:pt x="430" y="0"/>
                </a:lnTo>
                <a:lnTo>
                  <a:pt x="440" y="0"/>
                </a:lnTo>
                <a:lnTo>
                  <a:pt x="447" y="0"/>
                </a:lnTo>
                <a:lnTo>
                  <a:pt x="454" y="0"/>
                </a:lnTo>
                <a:lnTo>
                  <a:pt x="461" y="2"/>
                </a:lnTo>
                <a:lnTo>
                  <a:pt x="471" y="4"/>
                </a:lnTo>
                <a:lnTo>
                  <a:pt x="481" y="7"/>
                </a:lnTo>
                <a:lnTo>
                  <a:pt x="488" y="9"/>
                </a:lnTo>
                <a:lnTo>
                  <a:pt x="495" y="13"/>
                </a:lnTo>
                <a:lnTo>
                  <a:pt x="505" y="17"/>
                </a:lnTo>
                <a:lnTo>
                  <a:pt x="514" y="17"/>
                </a:lnTo>
                <a:lnTo>
                  <a:pt x="521" y="20"/>
                </a:lnTo>
                <a:lnTo>
                  <a:pt x="529" y="20"/>
                </a:lnTo>
                <a:lnTo>
                  <a:pt x="538" y="20"/>
                </a:lnTo>
                <a:lnTo>
                  <a:pt x="553" y="20"/>
                </a:lnTo>
                <a:lnTo>
                  <a:pt x="572" y="20"/>
                </a:lnTo>
                <a:lnTo>
                  <a:pt x="579" y="20"/>
                </a:lnTo>
                <a:lnTo>
                  <a:pt x="589" y="20"/>
                </a:lnTo>
                <a:lnTo>
                  <a:pt x="603" y="20"/>
                </a:lnTo>
                <a:lnTo>
                  <a:pt x="613" y="20"/>
                </a:lnTo>
                <a:lnTo>
                  <a:pt x="622" y="20"/>
                </a:lnTo>
                <a:lnTo>
                  <a:pt x="629" y="20"/>
                </a:lnTo>
                <a:lnTo>
                  <a:pt x="649" y="20"/>
                </a:lnTo>
                <a:lnTo>
                  <a:pt x="663" y="20"/>
                </a:lnTo>
                <a:lnTo>
                  <a:pt x="677" y="20"/>
                </a:lnTo>
                <a:lnTo>
                  <a:pt x="697" y="20"/>
                </a:lnTo>
                <a:lnTo>
                  <a:pt x="716" y="20"/>
                </a:lnTo>
                <a:lnTo>
                  <a:pt x="735" y="20"/>
                </a:lnTo>
                <a:lnTo>
                  <a:pt x="749" y="20"/>
                </a:lnTo>
                <a:lnTo>
                  <a:pt x="769" y="20"/>
                </a:lnTo>
                <a:lnTo>
                  <a:pt x="788" y="15"/>
                </a:lnTo>
                <a:lnTo>
                  <a:pt x="802" y="13"/>
                </a:lnTo>
                <a:lnTo>
                  <a:pt x="821" y="7"/>
                </a:lnTo>
                <a:lnTo>
                  <a:pt x="836" y="4"/>
                </a:lnTo>
                <a:lnTo>
                  <a:pt x="848" y="21"/>
                </a:lnTo>
                <a:lnTo>
                  <a:pt x="860" y="39"/>
                </a:lnTo>
                <a:lnTo>
                  <a:pt x="868" y="48"/>
                </a:lnTo>
                <a:lnTo>
                  <a:pt x="877" y="65"/>
                </a:lnTo>
                <a:lnTo>
                  <a:pt x="885" y="77"/>
                </a:lnTo>
                <a:lnTo>
                  <a:pt x="898" y="77"/>
                </a:lnTo>
                <a:lnTo>
                  <a:pt x="915" y="73"/>
                </a:lnTo>
                <a:lnTo>
                  <a:pt x="930" y="70"/>
                </a:lnTo>
                <a:lnTo>
                  <a:pt x="950" y="73"/>
                </a:lnTo>
                <a:lnTo>
                  <a:pt x="954" y="77"/>
                </a:lnTo>
                <a:lnTo>
                  <a:pt x="968" y="72"/>
                </a:lnTo>
                <a:lnTo>
                  <a:pt x="975" y="70"/>
                </a:lnTo>
                <a:lnTo>
                  <a:pt x="990" y="66"/>
                </a:lnTo>
                <a:lnTo>
                  <a:pt x="1007" y="55"/>
                </a:lnTo>
                <a:lnTo>
                  <a:pt x="1020" y="47"/>
                </a:lnTo>
                <a:lnTo>
                  <a:pt x="1040" y="42"/>
                </a:lnTo>
                <a:lnTo>
                  <a:pt x="1054" y="39"/>
                </a:lnTo>
                <a:lnTo>
                  <a:pt x="1072" y="35"/>
                </a:lnTo>
                <a:lnTo>
                  <a:pt x="1090" y="38"/>
                </a:lnTo>
                <a:lnTo>
                  <a:pt x="1106" y="36"/>
                </a:lnTo>
                <a:lnTo>
                  <a:pt x="1120" y="36"/>
                </a:lnTo>
                <a:lnTo>
                  <a:pt x="1142" y="41"/>
                </a:lnTo>
                <a:lnTo>
                  <a:pt x="1155" y="45"/>
                </a:lnTo>
                <a:lnTo>
                  <a:pt x="1168" y="46"/>
                </a:lnTo>
                <a:lnTo>
                  <a:pt x="1182" y="46"/>
                </a:lnTo>
                <a:lnTo>
                  <a:pt x="1188" y="40"/>
                </a:lnTo>
                <a:lnTo>
                  <a:pt x="1196" y="36"/>
                </a:lnTo>
                <a:lnTo>
                  <a:pt x="1205" y="33"/>
                </a:lnTo>
                <a:lnTo>
                  <a:pt x="1211" y="32"/>
                </a:lnTo>
                <a:lnTo>
                  <a:pt x="1218" y="30"/>
                </a:lnTo>
                <a:lnTo>
                  <a:pt x="1221" y="38"/>
                </a:lnTo>
                <a:lnTo>
                  <a:pt x="1221" y="45"/>
                </a:lnTo>
                <a:lnTo>
                  <a:pt x="1221" y="63"/>
                </a:lnTo>
                <a:lnTo>
                  <a:pt x="1221" y="73"/>
                </a:lnTo>
                <a:lnTo>
                  <a:pt x="1221" y="80"/>
                </a:lnTo>
                <a:lnTo>
                  <a:pt x="1221" y="91"/>
                </a:lnTo>
                <a:lnTo>
                  <a:pt x="1221" y="111"/>
                </a:lnTo>
                <a:lnTo>
                  <a:pt x="1221" y="121"/>
                </a:lnTo>
                <a:lnTo>
                  <a:pt x="1221" y="136"/>
                </a:lnTo>
                <a:lnTo>
                  <a:pt x="1221" y="156"/>
                </a:lnTo>
                <a:lnTo>
                  <a:pt x="1218" y="167"/>
                </a:lnTo>
                <a:lnTo>
                  <a:pt x="1218" y="174"/>
                </a:lnTo>
                <a:lnTo>
                  <a:pt x="1216" y="181"/>
                </a:lnTo>
                <a:lnTo>
                  <a:pt x="1216" y="197"/>
                </a:lnTo>
                <a:lnTo>
                  <a:pt x="1214" y="207"/>
                </a:lnTo>
                <a:lnTo>
                  <a:pt x="1214" y="222"/>
                </a:lnTo>
                <a:lnTo>
                  <a:pt x="1209" y="242"/>
                </a:lnTo>
                <a:lnTo>
                  <a:pt x="1206" y="253"/>
                </a:lnTo>
                <a:lnTo>
                  <a:pt x="1204" y="260"/>
                </a:lnTo>
                <a:lnTo>
                  <a:pt x="1199" y="268"/>
                </a:lnTo>
                <a:lnTo>
                  <a:pt x="1194" y="275"/>
                </a:lnTo>
                <a:lnTo>
                  <a:pt x="1187" y="280"/>
                </a:lnTo>
                <a:lnTo>
                  <a:pt x="1180" y="280"/>
                </a:lnTo>
                <a:lnTo>
                  <a:pt x="1173" y="282"/>
                </a:lnTo>
                <a:lnTo>
                  <a:pt x="1166" y="282"/>
                </a:lnTo>
                <a:lnTo>
                  <a:pt x="1158" y="286"/>
                </a:lnTo>
                <a:lnTo>
                  <a:pt x="1151" y="286"/>
                </a:lnTo>
                <a:lnTo>
                  <a:pt x="1144" y="286"/>
                </a:lnTo>
                <a:lnTo>
                  <a:pt x="1137" y="286"/>
                </a:lnTo>
                <a:lnTo>
                  <a:pt x="1130" y="286"/>
                </a:lnTo>
                <a:lnTo>
                  <a:pt x="1122" y="286"/>
                </a:lnTo>
                <a:lnTo>
                  <a:pt x="1115" y="286"/>
                </a:lnTo>
                <a:lnTo>
                  <a:pt x="1108" y="286"/>
                </a:lnTo>
                <a:lnTo>
                  <a:pt x="1101" y="286"/>
                </a:lnTo>
                <a:lnTo>
                  <a:pt x="1094" y="288"/>
                </a:lnTo>
                <a:lnTo>
                  <a:pt x="1086" y="291"/>
                </a:lnTo>
                <a:lnTo>
                  <a:pt x="1079" y="293"/>
                </a:lnTo>
                <a:lnTo>
                  <a:pt x="1072" y="295"/>
                </a:lnTo>
                <a:lnTo>
                  <a:pt x="1065" y="298"/>
                </a:lnTo>
                <a:lnTo>
                  <a:pt x="1058" y="300"/>
                </a:lnTo>
                <a:lnTo>
                  <a:pt x="1050" y="300"/>
                </a:lnTo>
                <a:lnTo>
                  <a:pt x="1043" y="300"/>
                </a:lnTo>
                <a:lnTo>
                  <a:pt x="1036" y="304"/>
                </a:lnTo>
                <a:lnTo>
                  <a:pt x="1029" y="304"/>
                </a:lnTo>
                <a:lnTo>
                  <a:pt x="1022" y="306"/>
                </a:lnTo>
                <a:lnTo>
                  <a:pt x="1014" y="308"/>
                </a:lnTo>
                <a:lnTo>
                  <a:pt x="1007" y="313"/>
                </a:lnTo>
                <a:lnTo>
                  <a:pt x="1000" y="316"/>
                </a:lnTo>
                <a:lnTo>
                  <a:pt x="993" y="320"/>
                </a:lnTo>
                <a:lnTo>
                  <a:pt x="986" y="324"/>
                </a:lnTo>
                <a:lnTo>
                  <a:pt x="978" y="326"/>
                </a:lnTo>
                <a:lnTo>
                  <a:pt x="971" y="331"/>
                </a:lnTo>
                <a:lnTo>
                  <a:pt x="964" y="336"/>
                </a:lnTo>
                <a:lnTo>
                  <a:pt x="957" y="344"/>
                </a:lnTo>
                <a:lnTo>
                  <a:pt x="950" y="346"/>
                </a:lnTo>
                <a:lnTo>
                  <a:pt x="942" y="351"/>
                </a:lnTo>
                <a:lnTo>
                  <a:pt x="935" y="354"/>
                </a:lnTo>
                <a:lnTo>
                  <a:pt x="928" y="356"/>
                </a:lnTo>
                <a:lnTo>
                  <a:pt x="923" y="364"/>
                </a:lnTo>
                <a:lnTo>
                  <a:pt x="915" y="364"/>
                </a:lnTo>
                <a:lnTo>
                  <a:pt x="908" y="369"/>
                </a:lnTo>
                <a:lnTo>
                  <a:pt x="901" y="371"/>
                </a:lnTo>
                <a:lnTo>
                  <a:pt x="893" y="374"/>
                </a:lnTo>
                <a:lnTo>
                  <a:pt x="886" y="374"/>
                </a:lnTo>
                <a:lnTo>
                  <a:pt x="879" y="379"/>
                </a:lnTo>
                <a:lnTo>
                  <a:pt x="872" y="384"/>
                </a:lnTo>
                <a:lnTo>
                  <a:pt x="865" y="387"/>
                </a:lnTo>
                <a:lnTo>
                  <a:pt x="857" y="389"/>
                </a:lnTo>
                <a:lnTo>
                  <a:pt x="850" y="396"/>
                </a:lnTo>
                <a:lnTo>
                  <a:pt x="845" y="405"/>
                </a:lnTo>
                <a:lnTo>
                  <a:pt x="833" y="409"/>
                </a:lnTo>
                <a:lnTo>
                  <a:pt x="831" y="414"/>
                </a:lnTo>
                <a:lnTo>
                  <a:pt x="826" y="414"/>
                </a:lnTo>
                <a:lnTo>
                  <a:pt x="819" y="417"/>
                </a:lnTo>
                <a:lnTo>
                  <a:pt x="812" y="417"/>
                </a:lnTo>
                <a:lnTo>
                  <a:pt x="807" y="417"/>
                </a:lnTo>
                <a:lnTo>
                  <a:pt x="799" y="419"/>
                </a:lnTo>
                <a:lnTo>
                  <a:pt x="788" y="422"/>
                </a:lnTo>
                <a:lnTo>
                  <a:pt x="776" y="422"/>
                </a:lnTo>
                <a:lnTo>
                  <a:pt x="766" y="428"/>
                </a:lnTo>
                <a:lnTo>
                  <a:pt x="773" y="439"/>
                </a:lnTo>
                <a:lnTo>
                  <a:pt x="783" y="446"/>
                </a:lnTo>
                <a:lnTo>
                  <a:pt x="790" y="447"/>
                </a:lnTo>
                <a:lnTo>
                  <a:pt x="796" y="449"/>
                </a:lnTo>
                <a:lnTo>
                  <a:pt x="803" y="450"/>
                </a:lnTo>
                <a:lnTo>
                  <a:pt x="812" y="450"/>
                </a:lnTo>
                <a:lnTo>
                  <a:pt x="819" y="453"/>
                </a:lnTo>
                <a:lnTo>
                  <a:pt x="827" y="463"/>
                </a:lnTo>
                <a:lnTo>
                  <a:pt x="839" y="465"/>
                </a:lnTo>
                <a:lnTo>
                  <a:pt x="850" y="475"/>
                </a:lnTo>
                <a:lnTo>
                  <a:pt x="859" y="483"/>
                </a:lnTo>
                <a:lnTo>
                  <a:pt x="863" y="489"/>
                </a:lnTo>
                <a:lnTo>
                  <a:pt x="866" y="497"/>
                </a:lnTo>
                <a:lnTo>
                  <a:pt x="868" y="507"/>
                </a:lnTo>
                <a:lnTo>
                  <a:pt x="867" y="510"/>
                </a:lnTo>
                <a:lnTo>
                  <a:pt x="874" y="515"/>
                </a:lnTo>
                <a:lnTo>
                  <a:pt x="879" y="523"/>
                </a:lnTo>
                <a:lnTo>
                  <a:pt x="886" y="526"/>
                </a:lnTo>
                <a:lnTo>
                  <a:pt x="893" y="526"/>
                </a:lnTo>
                <a:lnTo>
                  <a:pt x="901" y="526"/>
                </a:lnTo>
                <a:lnTo>
                  <a:pt x="908" y="521"/>
                </a:lnTo>
                <a:lnTo>
                  <a:pt x="915" y="519"/>
                </a:lnTo>
                <a:lnTo>
                  <a:pt x="923" y="515"/>
                </a:lnTo>
                <a:lnTo>
                  <a:pt x="930" y="513"/>
                </a:lnTo>
                <a:lnTo>
                  <a:pt x="938" y="513"/>
                </a:lnTo>
                <a:lnTo>
                  <a:pt x="945" y="515"/>
                </a:lnTo>
                <a:lnTo>
                  <a:pt x="952" y="515"/>
                </a:lnTo>
                <a:lnTo>
                  <a:pt x="959" y="515"/>
                </a:lnTo>
                <a:lnTo>
                  <a:pt x="966" y="515"/>
                </a:lnTo>
                <a:lnTo>
                  <a:pt x="969" y="523"/>
                </a:lnTo>
                <a:lnTo>
                  <a:pt x="969" y="531"/>
                </a:lnTo>
                <a:lnTo>
                  <a:pt x="960" y="544"/>
                </a:lnTo>
                <a:lnTo>
                  <a:pt x="962" y="541"/>
                </a:lnTo>
                <a:lnTo>
                  <a:pt x="957" y="546"/>
                </a:lnTo>
                <a:lnTo>
                  <a:pt x="950" y="548"/>
                </a:lnTo>
                <a:lnTo>
                  <a:pt x="942" y="553"/>
                </a:lnTo>
                <a:lnTo>
                  <a:pt x="935" y="553"/>
                </a:lnTo>
                <a:lnTo>
                  <a:pt x="928" y="553"/>
                </a:lnTo>
                <a:lnTo>
                  <a:pt x="921" y="553"/>
                </a:lnTo>
                <a:lnTo>
                  <a:pt x="913" y="551"/>
                </a:lnTo>
                <a:lnTo>
                  <a:pt x="905" y="548"/>
                </a:lnTo>
                <a:lnTo>
                  <a:pt x="898" y="548"/>
                </a:lnTo>
                <a:lnTo>
                  <a:pt x="891" y="548"/>
                </a:lnTo>
                <a:lnTo>
                  <a:pt x="889" y="556"/>
                </a:lnTo>
                <a:lnTo>
                  <a:pt x="881" y="561"/>
                </a:lnTo>
                <a:lnTo>
                  <a:pt x="877" y="569"/>
                </a:lnTo>
                <a:lnTo>
                  <a:pt x="869" y="573"/>
                </a:lnTo>
                <a:lnTo>
                  <a:pt x="862" y="579"/>
                </a:lnTo>
                <a:lnTo>
                  <a:pt x="853" y="586"/>
                </a:lnTo>
                <a:lnTo>
                  <a:pt x="845" y="589"/>
                </a:lnTo>
                <a:lnTo>
                  <a:pt x="838" y="594"/>
                </a:lnTo>
                <a:lnTo>
                  <a:pt x="833" y="602"/>
                </a:lnTo>
                <a:lnTo>
                  <a:pt x="829" y="609"/>
                </a:lnTo>
                <a:lnTo>
                  <a:pt x="826" y="617"/>
                </a:lnTo>
                <a:lnTo>
                  <a:pt x="821" y="624"/>
                </a:lnTo>
                <a:lnTo>
                  <a:pt x="814" y="629"/>
                </a:lnTo>
                <a:lnTo>
                  <a:pt x="809" y="637"/>
                </a:lnTo>
                <a:lnTo>
                  <a:pt x="802" y="640"/>
                </a:lnTo>
                <a:lnTo>
                  <a:pt x="795" y="645"/>
                </a:lnTo>
                <a:lnTo>
                  <a:pt x="788" y="645"/>
                </a:lnTo>
                <a:lnTo>
                  <a:pt x="781" y="642"/>
                </a:lnTo>
                <a:lnTo>
                  <a:pt x="773" y="634"/>
                </a:lnTo>
                <a:lnTo>
                  <a:pt x="771" y="627"/>
                </a:lnTo>
                <a:lnTo>
                  <a:pt x="771" y="620"/>
                </a:lnTo>
                <a:lnTo>
                  <a:pt x="771" y="611"/>
                </a:lnTo>
                <a:lnTo>
                  <a:pt x="771" y="604"/>
                </a:lnTo>
                <a:lnTo>
                  <a:pt x="771" y="597"/>
                </a:lnTo>
                <a:lnTo>
                  <a:pt x="771" y="589"/>
                </a:lnTo>
                <a:lnTo>
                  <a:pt x="769" y="582"/>
                </a:lnTo>
                <a:lnTo>
                  <a:pt x="766" y="573"/>
                </a:lnTo>
                <a:lnTo>
                  <a:pt x="764" y="566"/>
                </a:lnTo>
                <a:lnTo>
                  <a:pt x="759" y="559"/>
                </a:lnTo>
                <a:lnTo>
                  <a:pt x="752" y="559"/>
                </a:lnTo>
                <a:lnTo>
                  <a:pt x="745" y="559"/>
                </a:lnTo>
                <a:lnTo>
                  <a:pt x="737" y="559"/>
                </a:lnTo>
                <a:lnTo>
                  <a:pt x="730" y="559"/>
                </a:lnTo>
                <a:lnTo>
                  <a:pt x="723" y="559"/>
                </a:lnTo>
                <a:lnTo>
                  <a:pt x="716" y="556"/>
                </a:lnTo>
                <a:lnTo>
                  <a:pt x="709" y="551"/>
                </a:lnTo>
                <a:lnTo>
                  <a:pt x="706" y="544"/>
                </a:lnTo>
                <a:lnTo>
                  <a:pt x="706" y="535"/>
                </a:lnTo>
                <a:lnTo>
                  <a:pt x="706" y="528"/>
                </a:lnTo>
                <a:lnTo>
                  <a:pt x="709" y="521"/>
                </a:lnTo>
                <a:lnTo>
                  <a:pt x="711" y="513"/>
                </a:lnTo>
                <a:lnTo>
                  <a:pt x="711" y="506"/>
                </a:lnTo>
                <a:lnTo>
                  <a:pt x="713" y="497"/>
                </a:lnTo>
                <a:lnTo>
                  <a:pt x="718" y="490"/>
                </a:lnTo>
                <a:lnTo>
                  <a:pt x="723" y="483"/>
                </a:lnTo>
                <a:lnTo>
                  <a:pt x="728" y="475"/>
                </a:lnTo>
                <a:lnTo>
                  <a:pt x="733" y="468"/>
                </a:lnTo>
                <a:lnTo>
                  <a:pt x="740" y="468"/>
                </a:lnTo>
                <a:lnTo>
                  <a:pt x="747" y="465"/>
                </a:lnTo>
                <a:lnTo>
                  <a:pt x="747" y="457"/>
                </a:lnTo>
                <a:lnTo>
                  <a:pt x="747" y="450"/>
                </a:lnTo>
                <a:lnTo>
                  <a:pt x="740" y="445"/>
                </a:lnTo>
                <a:lnTo>
                  <a:pt x="733" y="445"/>
                </a:lnTo>
                <a:lnTo>
                  <a:pt x="725" y="447"/>
                </a:lnTo>
                <a:lnTo>
                  <a:pt x="718" y="450"/>
                </a:lnTo>
                <a:lnTo>
                  <a:pt x="711" y="450"/>
                </a:lnTo>
                <a:lnTo>
                  <a:pt x="704" y="452"/>
                </a:lnTo>
                <a:lnTo>
                  <a:pt x="697" y="452"/>
                </a:lnTo>
                <a:lnTo>
                  <a:pt x="689" y="452"/>
                </a:lnTo>
                <a:lnTo>
                  <a:pt x="682" y="452"/>
                </a:lnTo>
                <a:lnTo>
                  <a:pt x="675" y="452"/>
                </a:lnTo>
                <a:lnTo>
                  <a:pt x="668" y="452"/>
                </a:lnTo>
                <a:lnTo>
                  <a:pt x="661" y="452"/>
                </a:lnTo>
                <a:lnTo>
                  <a:pt x="653" y="450"/>
                </a:lnTo>
                <a:lnTo>
                  <a:pt x="646" y="447"/>
                </a:lnTo>
                <a:lnTo>
                  <a:pt x="646" y="439"/>
                </a:lnTo>
                <a:lnTo>
                  <a:pt x="653" y="434"/>
                </a:lnTo>
                <a:lnTo>
                  <a:pt x="661" y="434"/>
                </a:lnTo>
                <a:lnTo>
                  <a:pt x="665" y="427"/>
                </a:lnTo>
                <a:lnTo>
                  <a:pt x="665" y="419"/>
                </a:lnTo>
                <a:lnTo>
                  <a:pt x="658" y="417"/>
                </a:lnTo>
                <a:lnTo>
                  <a:pt x="651" y="414"/>
                </a:lnTo>
                <a:lnTo>
                  <a:pt x="644" y="412"/>
                </a:lnTo>
                <a:lnTo>
                  <a:pt x="637" y="412"/>
                </a:lnTo>
                <a:lnTo>
                  <a:pt x="629" y="412"/>
                </a:lnTo>
                <a:lnTo>
                  <a:pt x="622" y="417"/>
                </a:lnTo>
                <a:lnTo>
                  <a:pt x="617" y="425"/>
                </a:lnTo>
                <a:lnTo>
                  <a:pt x="610" y="427"/>
                </a:lnTo>
                <a:lnTo>
                  <a:pt x="608" y="434"/>
                </a:lnTo>
                <a:lnTo>
                  <a:pt x="603" y="443"/>
                </a:lnTo>
                <a:lnTo>
                  <a:pt x="601" y="450"/>
                </a:lnTo>
                <a:lnTo>
                  <a:pt x="601" y="457"/>
                </a:lnTo>
                <a:lnTo>
                  <a:pt x="593" y="463"/>
                </a:lnTo>
                <a:lnTo>
                  <a:pt x="586" y="463"/>
                </a:lnTo>
                <a:lnTo>
                  <a:pt x="579" y="463"/>
                </a:lnTo>
                <a:lnTo>
                  <a:pt x="572" y="460"/>
                </a:lnTo>
                <a:lnTo>
                  <a:pt x="579" y="465"/>
                </a:lnTo>
                <a:lnTo>
                  <a:pt x="584" y="472"/>
                </a:lnTo>
                <a:lnTo>
                  <a:pt x="593" y="483"/>
                </a:lnTo>
                <a:lnTo>
                  <a:pt x="598" y="490"/>
                </a:lnTo>
                <a:lnTo>
                  <a:pt x="601" y="497"/>
                </a:lnTo>
                <a:lnTo>
                  <a:pt x="593" y="503"/>
                </a:lnTo>
                <a:lnTo>
                  <a:pt x="589" y="510"/>
                </a:lnTo>
                <a:lnTo>
                  <a:pt x="581" y="513"/>
                </a:lnTo>
                <a:lnTo>
                  <a:pt x="574" y="513"/>
                </a:lnTo>
                <a:lnTo>
                  <a:pt x="567" y="513"/>
                </a:lnTo>
                <a:lnTo>
                  <a:pt x="560" y="508"/>
                </a:lnTo>
                <a:lnTo>
                  <a:pt x="557" y="515"/>
                </a:lnTo>
                <a:lnTo>
                  <a:pt x="560" y="523"/>
                </a:lnTo>
                <a:lnTo>
                  <a:pt x="553" y="528"/>
                </a:lnTo>
                <a:lnTo>
                  <a:pt x="545" y="523"/>
                </a:lnTo>
                <a:lnTo>
                  <a:pt x="543" y="515"/>
                </a:lnTo>
                <a:lnTo>
                  <a:pt x="543" y="508"/>
                </a:lnTo>
                <a:lnTo>
                  <a:pt x="536" y="508"/>
                </a:lnTo>
                <a:lnTo>
                  <a:pt x="529" y="508"/>
                </a:lnTo>
                <a:lnTo>
                  <a:pt x="529" y="515"/>
                </a:lnTo>
                <a:lnTo>
                  <a:pt x="531" y="523"/>
                </a:lnTo>
                <a:lnTo>
                  <a:pt x="538" y="528"/>
                </a:lnTo>
                <a:lnTo>
                  <a:pt x="545" y="535"/>
                </a:lnTo>
                <a:lnTo>
                  <a:pt x="553" y="541"/>
                </a:lnTo>
                <a:lnTo>
                  <a:pt x="560" y="544"/>
                </a:lnTo>
                <a:lnTo>
                  <a:pt x="565" y="551"/>
                </a:lnTo>
                <a:lnTo>
                  <a:pt x="562" y="559"/>
                </a:lnTo>
                <a:lnTo>
                  <a:pt x="555" y="564"/>
                </a:lnTo>
                <a:lnTo>
                  <a:pt x="548" y="566"/>
                </a:lnTo>
                <a:lnTo>
                  <a:pt x="541" y="564"/>
                </a:lnTo>
                <a:lnTo>
                  <a:pt x="533" y="561"/>
                </a:lnTo>
                <a:lnTo>
                  <a:pt x="526" y="559"/>
                </a:lnTo>
                <a:lnTo>
                  <a:pt x="519" y="559"/>
                </a:lnTo>
                <a:lnTo>
                  <a:pt x="518" y="553"/>
                </a:lnTo>
                <a:lnTo>
                  <a:pt x="506" y="554"/>
                </a:lnTo>
                <a:lnTo>
                  <a:pt x="497" y="559"/>
                </a:lnTo>
                <a:lnTo>
                  <a:pt x="490" y="559"/>
                </a:lnTo>
                <a:lnTo>
                  <a:pt x="483" y="559"/>
                </a:lnTo>
                <a:lnTo>
                  <a:pt x="476" y="559"/>
                </a:lnTo>
                <a:lnTo>
                  <a:pt x="470" y="566"/>
                </a:lnTo>
                <a:lnTo>
                  <a:pt x="463" y="565"/>
                </a:lnTo>
                <a:lnTo>
                  <a:pt x="454" y="559"/>
                </a:lnTo>
                <a:lnTo>
                  <a:pt x="447" y="559"/>
                </a:lnTo>
                <a:lnTo>
                  <a:pt x="440" y="556"/>
                </a:lnTo>
                <a:lnTo>
                  <a:pt x="437" y="548"/>
                </a:lnTo>
                <a:lnTo>
                  <a:pt x="435" y="541"/>
                </a:lnTo>
                <a:lnTo>
                  <a:pt x="430" y="533"/>
                </a:lnTo>
                <a:lnTo>
                  <a:pt x="428" y="526"/>
                </a:lnTo>
                <a:lnTo>
                  <a:pt x="428" y="519"/>
                </a:lnTo>
                <a:lnTo>
                  <a:pt x="423" y="510"/>
                </a:lnTo>
                <a:lnTo>
                  <a:pt x="416" y="503"/>
                </a:lnTo>
                <a:lnTo>
                  <a:pt x="409" y="497"/>
                </a:lnTo>
                <a:lnTo>
                  <a:pt x="409" y="490"/>
                </a:lnTo>
                <a:lnTo>
                  <a:pt x="411" y="483"/>
                </a:lnTo>
                <a:lnTo>
                  <a:pt x="413" y="475"/>
                </a:lnTo>
                <a:lnTo>
                  <a:pt x="413" y="468"/>
                </a:lnTo>
                <a:lnTo>
                  <a:pt x="413" y="460"/>
                </a:lnTo>
                <a:lnTo>
                  <a:pt x="413" y="452"/>
                </a:lnTo>
                <a:lnTo>
                  <a:pt x="413" y="445"/>
                </a:lnTo>
                <a:lnTo>
                  <a:pt x="413" y="437"/>
                </a:lnTo>
                <a:lnTo>
                  <a:pt x="413" y="430"/>
                </a:lnTo>
                <a:lnTo>
                  <a:pt x="406" y="427"/>
                </a:lnTo>
                <a:lnTo>
                  <a:pt x="401" y="419"/>
                </a:lnTo>
                <a:lnTo>
                  <a:pt x="399" y="412"/>
                </a:lnTo>
                <a:lnTo>
                  <a:pt x="394" y="405"/>
                </a:lnTo>
                <a:lnTo>
                  <a:pt x="387" y="396"/>
                </a:lnTo>
                <a:lnTo>
                  <a:pt x="380" y="389"/>
                </a:lnTo>
                <a:lnTo>
                  <a:pt x="377" y="382"/>
                </a:lnTo>
                <a:lnTo>
                  <a:pt x="375" y="374"/>
                </a:lnTo>
                <a:lnTo>
                  <a:pt x="368" y="367"/>
                </a:lnTo>
                <a:lnTo>
                  <a:pt x="361" y="361"/>
                </a:lnTo>
                <a:lnTo>
                  <a:pt x="353" y="356"/>
                </a:lnTo>
                <a:lnTo>
                  <a:pt x="349" y="349"/>
                </a:lnTo>
                <a:lnTo>
                  <a:pt x="346" y="341"/>
                </a:lnTo>
                <a:lnTo>
                  <a:pt x="341" y="333"/>
                </a:lnTo>
                <a:lnTo>
                  <a:pt x="339" y="326"/>
                </a:lnTo>
                <a:lnTo>
                  <a:pt x="334" y="318"/>
                </a:lnTo>
                <a:lnTo>
                  <a:pt x="327" y="313"/>
                </a:lnTo>
                <a:lnTo>
                  <a:pt x="320" y="311"/>
                </a:lnTo>
                <a:lnTo>
                  <a:pt x="313" y="308"/>
                </a:lnTo>
                <a:lnTo>
                  <a:pt x="304" y="313"/>
                </a:lnTo>
                <a:lnTo>
                  <a:pt x="300" y="320"/>
                </a:lnTo>
                <a:lnTo>
                  <a:pt x="292" y="324"/>
                </a:lnTo>
                <a:lnTo>
                  <a:pt x="285" y="324"/>
                </a:lnTo>
                <a:lnTo>
                  <a:pt x="278" y="324"/>
                </a:lnTo>
                <a:lnTo>
                  <a:pt x="271" y="324"/>
                </a:lnTo>
                <a:lnTo>
                  <a:pt x="264" y="324"/>
                </a:lnTo>
                <a:lnTo>
                  <a:pt x="256" y="324"/>
                </a:lnTo>
                <a:lnTo>
                  <a:pt x="249" y="326"/>
                </a:lnTo>
                <a:lnTo>
                  <a:pt x="242" y="331"/>
                </a:lnTo>
                <a:lnTo>
                  <a:pt x="235" y="333"/>
                </a:lnTo>
                <a:lnTo>
                  <a:pt x="228" y="336"/>
                </a:lnTo>
                <a:lnTo>
                  <a:pt x="220" y="336"/>
                </a:lnTo>
                <a:lnTo>
                  <a:pt x="213" y="336"/>
                </a:lnTo>
                <a:lnTo>
                  <a:pt x="206" y="331"/>
                </a:lnTo>
                <a:lnTo>
                  <a:pt x="199" y="326"/>
                </a:lnTo>
                <a:lnTo>
                  <a:pt x="193" y="325"/>
                </a:lnTo>
                <a:lnTo>
                  <a:pt x="181" y="320"/>
                </a:lnTo>
                <a:lnTo>
                  <a:pt x="177" y="326"/>
                </a:lnTo>
                <a:lnTo>
                  <a:pt x="170" y="326"/>
                </a:lnTo>
                <a:lnTo>
                  <a:pt x="163" y="326"/>
                </a:lnTo>
                <a:lnTo>
                  <a:pt x="156" y="326"/>
                </a:lnTo>
                <a:lnTo>
                  <a:pt x="148" y="326"/>
                </a:lnTo>
                <a:lnTo>
                  <a:pt x="141" y="326"/>
                </a:lnTo>
                <a:lnTo>
                  <a:pt x="133" y="330"/>
                </a:lnTo>
                <a:lnTo>
                  <a:pt x="127" y="324"/>
                </a:lnTo>
                <a:lnTo>
                  <a:pt x="118" y="324"/>
                </a:lnTo>
                <a:lnTo>
                  <a:pt x="112" y="318"/>
                </a:lnTo>
                <a:lnTo>
                  <a:pt x="105" y="318"/>
                </a:lnTo>
                <a:lnTo>
                  <a:pt x="98" y="320"/>
                </a:lnTo>
                <a:lnTo>
                  <a:pt x="91" y="320"/>
                </a:lnTo>
                <a:lnTo>
                  <a:pt x="84" y="324"/>
                </a:lnTo>
                <a:lnTo>
                  <a:pt x="76" y="324"/>
                </a:lnTo>
                <a:lnTo>
                  <a:pt x="69" y="326"/>
                </a:lnTo>
                <a:lnTo>
                  <a:pt x="69" y="333"/>
                </a:lnTo>
                <a:lnTo>
                  <a:pt x="62" y="333"/>
                </a:lnTo>
                <a:lnTo>
                  <a:pt x="52" y="333"/>
                </a:lnTo>
                <a:lnTo>
                  <a:pt x="45" y="333"/>
                </a:lnTo>
                <a:lnTo>
                  <a:pt x="38" y="333"/>
                </a:lnTo>
                <a:lnTo>
                  <a:pt x="31" y="333"/>
                </a:lnTo>
                <a:lnTo>
                  <a:pt x="24" y="331"/>
                </a:lnTo>
                <a:lnTo>
                  <a:pt x="21" y="324"/>
                </a:lnTo>
                <a:lnTo>
                  <a:pt x="16" y="316"/>
                </a:lnTo>
                <a:lnTo>
                  <a:pt x="12" y="308"/>
                </a:lnTo>
                <a:lnTo>
                  <a:pt x="6" y="305"/>
                </a:lnTo>
                <a:lnTo>
                  <a:pt x="2" y="293"/>
                </a:lnTo>
                <a:lnTo>
                  <a:pt x="0" y="286"/>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79" name="Freeform 15"/>
          <p:cNvSpPr>
            <a:spLocks/>
          </p:cNvSpPr>
          <p:nvPr/>
        </p:nvSpPr>
        <p:spPr bwMode="auto">
          <a:xfrm>
            <a:off x="5977735" y="2852739"/>
            <a:ext cx="956868" cy="814387"/>
          </a:xfrm>
          <a:custGeom>
            <a:avLst/>
            <a:gdLst>
              <a:gd name="T0" fmla="*/ 240 w 678"/>
              <a:gd name="T1" fmla="*/ 32 h 513"/>
              <a:gd name="T2" fmla="*/ 219 w 678"/>
              <a:gd name="T3" fmla="*/ 58 h 513"/>
              <a:gd name="T4" fmla="*/ 190 w 678"/>
              <a:gd name="T5" fmla="*/ 70 h 513"/>
              <a:gd name="T6" fmla="*/ 173 w 678"/>
              <a:gd name="T7" fmla="*/ 87 h 513"/>
              <a:gd name="T8" fmla="*/ 178 w 678"/>
              <a:gd name="T9" fmla="*/ 116 h 513"/>
              <a:gd name="T10" fmla="*/ 156 w 678"/>
              <a:gd name="T11" fmla="*/ 132 h 513"/>
              <a:gd name="T12" fmla="*/ 142 w 678"/>
              <a:gd name="T13" fmla="*/ 161 h 513"/>
              <a:gd name="T14" fmla="*/ 130 w 678"/>
              <a:gd name="T15" fmla="*/ 188 h 513"/>
              <a:gd name="T16" fmla="*/ 127 w 678"/>
              <a:gd name="T17" fmla="*/ 216 h 513"/>
              <a:gd name="T18" fmla="*/ 103 w 678"/>
              <a:gd name="T19" fmla="*/ 226 h 513"/>
              <a:gd name="T20" fmla="*/ 79 w 678"/>
              <a:gd name="T21" fmla="*/ 250 h 513"/>
              <a:gd name="T22" fmla="*/ 51 w 678"/>
              <a:gd name="T23" fmla="*/ 260 h 513"/>
              <a:gd name="T24" fmla="*/ 22 w 678"/>
              <a:gd name="T25" fmla="*/ 255 h 513"/>
              <a:gd name="T26" fmla="*/ 12 w 678"/>
              <a:gd name="T27" fmla="*/ 276 h 513"/>
              <a:gd name="T28" fmla="*/ 17 w 678"/>
              <a:gd name="T29" fmla="*/ 305 h 513"/>
              <a:gd name="T30" fmla="*/ 19 w 678"/>
              <a:gd name="T31" fmla="*/ 334 h 513"/>
              <a:gd name="T32" fmla="*/ 19 w 678"/>
              <a:gd name="T33" fmla="*/ 363 h 513"/>
              <a:gd name="T34" fmla="*/ 3 w 678"/>
              <a:gd name="T35" fmla="*/ 392 h 513"/>
              <a:gd name="T36" fmla="*/ 12 w 678"/>
              <a:gd name="T37" fmla="*/ 418 h 513"/>
              <a:gd name="T38" fmla="*/ 15 w 678"/>
              <a:gd name="T39" fmla="*/ 454 h 513"/>
              <a:gd name="T40" fmla="*/ 19 w 678"/>
              <a:gd name="T41" fmla="*/ 483 h 513"/>
              <a:gd name="T42" fmla="*/ 43 w 678"/>
              <a:gd name="T43" fmla="*/ 512 h 513"/>
              <a:gd name="T44" fmla="*/ 159 w 678"/>
              <a:gd name="T45" fmla="*/ 495 h 513"/>
              <a:gd name="T46" fmla="*/ 223 w 678"/>
              <a:gd name="T47" fmla="*/ 490 h 513"/>
              <a:gd name="T48" fmla="*/ 252 w 678"/>
              <a:gd name="T49" fmla="*/ 490 h 513"/>
              <a:gd name="T50" fmla="*/ 281 w 678"/>
              <a:gd name="T51" fmla="*/ 490 h 513"/>
              <a:gd name="T52" fmla="*/ 310 w 678"/>
              <a:gd name="T53" fmla="*/ 490 h 513"/>
              <a:gd name="T54" fmla="*/ 367 w 678"/>
              <a:gd name="T55" fmla="*/ 488 h 513"/>
              <a:gd name="T56" fmla="*/ 406 w 678"/>
              <a:gd name="T57" fmla="*/ 493 h 513"/>
              <a:gd name="T58" fmla="*/ 487 w 678"/>
              <a:gd name="T59" fmla="*/ 510 h 513"/>
              <a:gd name="T60" fmla="*/ 567 w 678"/>
              <a:gd name="T61" fmla="*/ 502 h 513"/>
              <a:gd name="T62" fmla="*/ 631 w 678"/>
              <a:gd name="T63" fmla="*/ 486 h 513"/>
              <a:gd name="T64" fmla="*/ 634 w 678"/>
              <a:gd name="T65" fmla="*/ 447 h 513"/>
              <a:gd name="T66" fmla="*/ 636 w 678"/>
              <a:gd name="T67" fmla="*/ 404 h 513"/>
              <a:gd name="T68" fmla="*/ 641 w 678"/>
              <a:gd name="T69" fmla="*/ 370 h 513"/>
              <a:gd name="T70" fmla="*/ 677 w 678"/>
              <a:gd name="T71" fmla="*/ 341 h 513"/>
              <a:gd name="T72" fmla="*/ 636 w 678"/>
              <a:gd name="T73" fmla="*/ 288 h 513"/>
              <a:gd name="T74" fmla="*/ 631 w 678"/>
              <a:gd name="T75" fmla="*/ 260 h 513"/>
              <a:gd name="T76" fmla="*/ 622 w 678"/>
              <a:gd name="T77" fmla="*/ 231 h 513"/>
              <a:gd name="T78" fmla="*/ 617 w 678"/>
              <a:gd name="T79" fmla="*/ 202 h 513"/>
              <a:gd name="T80" fmla="*/ 600 w 678"/>
              <a:gd name="T81" fmla="*/ 173 h 513"/>
              <a:gd name="T82" fmla="*/ 579 w 678"/>
              <a:gd name="T83" fmla="*/ 147 h 513"/>
              <a:gd name="T84" fmla="*/ 557 w 678"/>
              <a:gd name="T85" fmla="*/ 128 h 513"/>
              <a:gd name="T86" fmla="*/ 535 w 678"/>
              <a:gd name="T87" fmla="*/ 99 h 513"/>
              <a:gd name="T88" fmla="*/ 509 w 678"/>
              <a:gd name="T89" fmla="*/ 72 h 513"/>
              <a:gd name="T90" fmla="*/ 447 w 678"/>
              <a:gd name="T91" fmla="*/ 48 h 513"/>
              <a:gd name="T92" fmla="*/ 391 w 678"/>
              <a:gd name="T93" fmla="*/ 39 h 513"/>
              <a:gd name="T94" fmla="*/ 341 w 678"/>
              <a:gd name="T95" fmla="*/ 20 h 513"/>
              <a:gd name="T96" fmla="*/ 310 w 678"/>
              <a:gd name="T97" fmla="*/ 5 h 513"/>
              <a:gd name="T98" fmla="*/ 281 w 678"/>
              <a:gd name="T99" fmla="*/ 0 h 5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8"/>
              <a:gd name="T151" fmla="*/ 0 h 513"/>
              <a:gd name="T152" fmla="*/ 678 w 678"/>
              <a:gd name="T153" fmla="*/ 513 h 5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8" h="513">
                <a:moveTo>
                  <a:pt x="252" y="12"/>
                </a:moveTo>
                <a:lnTo>
                  <a:pt x="247" y="17"/>
                </a:lnTo>
                <a:lnTo>
                  <a:pt x="243" y="24"/>
                </a:lnTo>
                <a:lnTo>
                  <a:pt x="240" y="32"/>
                </a:lnTo>
                <a:lnTo>
                  <a:pt x="235" y="39"/>
                </a:lnTo>
                <a:lnTo>
                  <a:pt x="228" y="44"/>
                </a:lnTo>
                <a:lnTo>
                  <a:pt x="223" y="51"/>
                </a:lnTo>
                <a:lnTo>
                  <a:pt x="219" y="58"/>
                </a:lnTo>
                <a:lnTo>
                  <a:pt x="211" y="63"/>
                </a:lnTo>
                <a:lnTo>
                  <a:pt x="204" y="68"/>
                </a:lnTo>
                <a:lnTo>
                  <a:pt x="197" y="70"/>
                </a:lnTo>
                <a:lnTo>
                  <a:pt x="190" y="70"/>
                </a:lnTo>
                <a:lnTo>
                  <a:pt x="183" y="70"/>
                </a:lnTo>
                <a:lnTo>
                  <a:pt x="175" y="72"/>
                </a:lnTo>
                <a:lnTo>
                  <a:pt x="175" y="80"/>
                </a:lnTo>
                <a:lnTo>
                  <a:pt x="173" y="87"/>
                </a:lnTo>
                <a:lnTo>
                  <a:pt x="175" y="94"/>
                </a:lnTo>
                <a:lnTo>
                  <a:pt x="178" y="101"/>
                </a:lnTo>
                <a:lnTo>
                  <a:pt x="178" y="108"/>
                </a:lnTo>
                <a:lnTo>
                  <a:pt x="178" y="116"/>
                </a:lnTo>
                <a:lnTo>
                  <a:pt x="178" y="123"/>
                </a:lnTo>
                <a:lnTo>
                  <a:pt x="171" y="125"/>
                </a:lnTo>
                <a:lnTo>
                  <a:pt x="163" y="128"/>
                </a:lnTo>
                <a:lnTo>
                  <a:pt x="156" y="132"/>
                </a:lnTo>
                <a:lnTo>
                  <a:pt x="151" y="140"/>
                </a:lnTo>
                <a:lnTo>
                  <a:pt x="147" y="147"/>
                </a:lnTo>
                <a:lnTo>
                  <a:pt x="144" y="154"/>
                </a:lnTo>
                <a:lnTo>
                  <a:pt x="142" y="161"/>
                </a:lnTo>
                <a:lnTo>
                  <a:pt x="135" y="166"/>
                </a:lnTo>
                <a:lnTo>
                  <a:pt x="130" y="173"/>
                </a:lnTo>
                <a:lnTo>
                  <a:pt x="130" y="180"/>
                </a:lnTo>
                <a:lnTo>
                  <a:pt x="130" y="188"/>
                </a:lnTo>
                <a:lnTo>
                  <a:pt x="130" y="195"/>
                </a:lnTo>
                <a:lnTo>
                  <a:pt x="130" y="202"/>
                </a:lnTo>
                <a:lnTo>
                  <a:pt x="127" y="209"/>
                </a:lnTo>
                <a:lnTo>
                  <a:pt x="127" y="216"/>
                </a:lnTo>
                <a:lnTo>
                  <a:pt x="125" y="224"/>
                </a:lnTo>
                <a:lnTo>
                  <a:pt x="118" y="224"/>
                </a:lnTo>
                <a:lnTo>
                  <a:pt x="111" y="226"/>
                </a:lnTo>
                <a:lnTo>
                  <a:pt x="103" y="226"/>
                </a:lnTo>
                <a:lnTo>
                  <a:pt x="96" y="231"/>
                </a:lnTo>
                <a:lnTo>
                  <a:pt x="91" y="238"/>
                </a:lnTo>
                <a:lnTo>
                  <a:pt x="84" y="243"/>
                </a:lnTo>
                <a:lnTo>
                  <a:pt x="79" y="250"/>
                </a:lnTo>
                <a:lnTo>
                  <a:pt x="72" y="255"/>
                </a:lnTo>
                <a:lnTo>
                  <a:pt x="65" y="257"/>
                </a:lnTo>
                <a:lnTo>
                  <a:pt x="58" y="260"/>
                </a:lnTo>
                <a:lnTo>
                  <a:pt x="51" y="260"/>
                </a:lnTo>
                <a:lnTo>
                  <a:pt x="43" y="257"/>
                </a:lnTo>
                <a:lnTo>
                  <a:pt x="36" y="255"/>
                </a:lnTo>
                <a:lnTo>
                  <a:pt x="29" y="255"/>
                </a:lnTo>
                <a:lnTo>
                  <a:pt x="22" y="255"/>
                </a:lnTo>
                <a:lnTo>
                  <a:pt x="15" y="255"/>
                </a:lnTo>
                <a:lnTo>
                  <a:pt x="12" y="262"/>
                </a:lnTo>
                <a:lnTo>
                  <a:pt x="12" y="269"/>
                </a:lnTo>
                <a:lnTo>
                  <a:pt x="12" y="276"/>
                </a:lnTo>
                <a:lnTo>
                  <a:pt x="12" y="284"/>
                </a:lnTo>
                <a:lnTo>
                  <a:pt x="12" y="291"/>
                </a:lnTo>
                <a:lnTo>
                  <a:pt x="17" y="298"/>
                </a:lnTo>
                <a:lnTo>
                  <a:pt x="17" y="305"/>
                </a:lnTo>
                <a:lnTo>
                  <a:pt x="19" y="312"/>
                </a:lnTo>
                <a:lnTo>
                  <a:pt x="19" y="320"/>
                </a:lnTo>
                <a:lnTo>
                  <a:pt x="19" y="327"/>
                </a:lnTo>
                <a:lnTo>
                  <a:pt x="19" y="334"/>
                </a:lnTo>
                <a:lnTo>
                  <a:pt x="19" y="341"/>
                </a:lnTo>
                <a:lnTo>
                  <a:pt x="19" y="348"/>
                </a:lnTo>
                <a:lnTo>
                  <a:pt x="19" y="356"/>
                </a:lnTo>
                <a:lnTo>
                  <a:pt x="19" y="363"/>
                </a:lnTo>
                <a:lnTo>
                  <a:pt x="17" y="370"/>
                </a:lnTo>
                <a:lnTo>
                  <a:pt x="12" y="378"/>
                </a:lnTo>
                <a:lnTo>
                  <a:pt x="7" y="385"/>
                </a:lnTo>
                <a:lnTo>
                  <a:pt x="3" y="392"/>
                </a:lnTo>
                <a:lnTo>
                  <a:pt x="0" y="399"/>
                </a:lnTo>
                <a:lnTo>
                  <a:pt x="5" y="406"/>
                </a:lnTo>
                <a:lnTo>
                  <a:pt x="12" y="411"/>
                </a:lnTo>
                <a:lnTo>
                  <a:pt x="12" y="418"/>
                </a:lnTo>
                <a:lnTo>
                  <a:pt x="10" y="426"/>
                </a:lnTo>
                <a:lnTo>
                  <a:pt x="10" y="433"/>
                </a:lnTo>
                <a:lnTo>
                  <a:pt x="12" y="440"/>
                </a:lnTo>
                <a:lnTo>
                  <a:pt x="15" y="454"/>
                </a:lnTo>
                <a:lnTo>
                  <a:pt x="15" y="462"/>
                </a:lnTo>
                <a:lnTo>
                  <a:pt x="15" y="469"/>
                </a:lnTo>
                <a:lnTo>
                  <a:pt x="17" y="476"/>
                </a:lnTo>
                <a:lnTo>
                  <a:pt x="19" y="483"/>
                </a:lnTo>
                <a:lnTo>
                  <a:pt x="27" y="490"/>
                </a:lnTo>
                <a:lnTo>
                  <a:pt x="34" y="498"/>
                </a:lnTo>
                <a:lnTo>
                  <a:pt x="39" y="505"/>
                </a:lnTo>
                <a:lnTo>
                  <a:pt x="43" y="512"/>
                </a:lnTo>
                <a:lnTo>
                  <a:pt x="72" y="507"/>
                </a:lnTo>
                <a:lnTo>
                  <a:pt x="101" y="502"/>
                </a:lnTo>
                <a:lnTo>
                  <a:pt x="130" y="502"/>
                </a:lnTo>
                <a:lnTo>
                  <a:pt x="159" y="495"/>
                </a:lnTo>
                <a:lnTo>
                  <a:pt x="187" y="495"/>
                </a:lnTo>
                <a:lnTo>
                  <a:pt x="209" y="490"/>
                </a:lnTo>
                <a:lnTo>
                  <a:pt x="216" y="490"/>
                </a:lnTo>
                <a:lnTo>
                  <a:pt x="223" y="490"/>
                </a:lnTo>
                <a:lnTo>
                  <a:pt x="231" y="490"/>
                </a:lnTo>
                <a:lnTo>
                  <a:pt x="238" y="490"/>
                </a:lnTo>
                <a:lnTo>
                  <a:pt x="245" y="490"/>
                </a:lnTo>
                <a:lnTo>
                  <a:pt x="252" y="490"/>
                </a:lnTo>
                <a:lnTo>
                  <a:pt x="259" y="490"/>
                </a:lnTo>
                <a:lnTo>
                  <a:pt x="267" y="490"/>
                </a:lnTo>
                <a:lnTo>
                  <a:pt x="274" y="490"/>
                </a:lnTo>
                <a:lnTo>
                  <a:pt x="281" y="490"/>
                </a:lnTo>
                <a:lnTo>
                  <a:pt x="288" y="490"/>
                </a:lnTo>
                <a:lnTo>
                  <a:pt x="295" y="490"/>
                </a:lnTo>
                <a:lnTo>
                  <a:pt x="303" y="490"/>
                </a:lnTo>
                <a:lnTo>
                  <a:pt x="310" y="490"/>
                </a:lnTo>
                <a:lnTo>
                  <a:pt x="317" y="490"/>
                </a:lnTo>
                <a:lnTo>
                  <a:pt x="324" y="490"/>
                </a:lnTo>
                <a:lnTo>
                  <a:pt x="331" y="490"/>
                </a:lnTo>
                <a:lnTo>
                  <a:pt x="367" y="488"/>
                </a:lnTo>
                <a:lnTo>
                  <a:pt x="375" y="488"/>
                </a:lnTo>
                <a:lnTo>
                  <a:pt x="382" y="488"/>
                </a:lnTo>
                <a:lnTo>
                  <a:pt x="389" y="490"/>
                </a:lnTo>
                <a:lnTo>
                  <a:pt x="406" y="493"/>
                </a:lnTo>
                <a:lnTo>
                  <a:pt x="435" y="502"/>
                </a:lnTo>
                <a:lnTo>
                  <a:pt x="451" y="510"/>
                </a:lnTo>
                <a:lnTo>
                  <a:pt x="473" y="510"/>
                </a:lnTo>
                <a:lnTo>
                  <a:pt x="487" y="510"/>
                </a:lnTo>
                <a:lnTo>
                  <a:pt x="495" y="510"/>
                </a:lnTo>
                <a:lnTo>
                  <a:pt x="509" y="502"/>
                </a:lnTo>
                <a:lnTo>
                  <a:pt x="533" y="502"/>
                </a:lnTo>
                <a:lnTo>
                  <a:pt x="567" y="502"/>
                </a:lnTo>
                <a:lnTo>
                  <a:pt x="600" y="502"/>
                </a:lnTo>
                <a:lnTo>
                  <a:pt x="627" y="500"/>
                </a:lnTo>
                <a:lnTo>
                  <a:pt x="631" y="493"/>
                </a:lnTo>
                <a:lnTo>
                  <a:pt x="631" y="486"/>
                </a:lnTo>
                <a:lnTo>
                  <a:pt x="634" y="469"/>
                </a:lnTo>
                <a:lnTo>
                  <a:pt x="634" y="462"/>
                </a:lnTo>
                <a:lnTo>
                  <a:pt x="634" y="454"/>
                </a:lnTo>
                <a:lnTo>
                  <a:pt x="634" y="447"/>
                </a:lnTo>
                <a:lnTo>
                  <a:pt x="634" y="440"/>
                </a:lnTo>
                <a:lnTo>
                  <a:pt x="636" y="430"/>
                </a:lnTo>
                <a:lnTo>
                  <a:pt x="636" y="423"/>
                </a:lnTo>
                <a:lnTo>
                  <a:pt x="636" y="404"/>
                </a:lnTo>
                <a:lnTo>
                  <a:pt x="636" y="385"/>
                </a:lnTo>
                <a:lnTo>
                  <a:pt x="636" y="378"/>
                </a:lnTo>
                <a:lnTo>
                  <a:pt x="636" y="368"/>
                </a:lnTo>
                <a:lnTo>
                  <a:pt x="641" y="370"/>
                </a:lnTo>
                <a:lnTo>
                  <a:pt x="646" y="375"/>
                </a:lnTo>
                <a:lnTo>
                  <a:pt x="653" y="363"/>
                </a:lnTo>
                <a:lnTo>
                  <a:pt x="667" y="356"/>
                </a:lnTo>
                <a:lnTo>
                  <a:pt x="677" y="341"/>
                </a:lnTo>
                <a:lnTo>
                  <a:pt x="677" y="324"/>
                </a:lnTo>
                <a:lnTo>
                  <a:pt x="660" y="298"/>
                </a:lnTo>
                <a:lnTo>
                  <a:pt x="641" y="291"/>
                </a:lnTo>
                <a:lnTo>
                  <a:pt x="636" y="288"/>
                </a:lnTo>
                <a:lnTo>
                  <a:pt x="636" y="281"/>
                </a:lnTo>
                <a:lnTo>
                  <a:pt x="634" y="274"/>
                </a:lnTo>
                <a:lnTo>
                  <a:pt x="631" y="267"/>
                </a:lnTo>
                <a:lnTo>
                  <a:pt x="631" y="260"/>
                </a:lnTo>
                <a:lnTo>
                  <a:pt x="631" y="252"/>
                </a:lnTo>
                <a:lnTo>
                  <a:pt x="629" y="245"/>
                </a:lnTo>
                <a:lnTo>
                  <a:pt x="627" y="238"/>
                </a:lnTo>
                <a:lnTo>
                  <a:pt x="622" y="231"/>
                </a:lnTo>
                <a:lnTo>
                  <a:pt x="622" y="224"/>
                </a:lnTo>
                <a:lnTo>
                  <a:pt x="622" y="216"/>
                </a:lnTo>
                <a:lnTo>
                  <a:pt x="622" y="209"/>
                </a:lnTo>
                <a:lnTo>
                  <a:pt x="617" y="202"/>
                </a:lnTo>
                <a:lnTo>
                  <a:pt x="612" y="195"/>
                </a:lnTo>
                <a:lnTo>
                  <a:pt x="610" y="188"/>
                </a:lnTo>
                <a:lnTo>
                  <a:pt x="605" y="180"/>
                </a:lnTo>
                <a:lnTo>
                  <a:pt x="600" y="173"/>
                </a:lnTo>
                <a:lnTo>
                  <a:pt x="595" y="166"/>
                </a:lnTo>
                <a:lnTo>
                  <a:pt x="591" y="159"/>
                </a:lnTo>
                <a:lnTo>
                  <a:pt x="586" y="152"/>
                </a:lnTo>
                <a:lnTo>
                  <a:pt x="579" y="147"/>
                </a:lnTo>
                <a:lnTo>
                  <a:pt x="574" y="140"/>
                </a:lnTo>
                <a:lnTo>
                  <a:pt x="567" y="137"/>
                </a:lnTo>
                <a:lnTo>
                  <a:pt x="564" y="130"/>
                </a:lnTo>
                <a:lnTo>
                  <a:pt x="557" y="128"/>
                </a:lnTo>
                <a:lnTo>
                  <a:pt x="555" y="120"/>
                </a:lnTo>
                <a:lnTo>
                  <a:pt x="547" y="116"/>
                </a:lnTo>
                <a:lnTo>
                  <a:pt x="543" y="108"/>
                </a:lnTo>
                <a:lnTo>
                  <a:pt x="535" y="99"/>
                </a:lnTo>
                <a:lnTo>
                  <a:pt x="528" y="92"/>
                </a:lnTo>
                <a:lnTo>
                  <a:pt x="523" y="84"/>
                </a:lnTo>
                <a:lnTo>
                  <a:pt x="516" y="80"/>
                </a:lnTo>
                <a:lnTo>
                  <a:pt x="509" y="72"/>
                </a:lnTo>
                <a:lnTo>
                  <a:pt x="490" y="65"/>
                </a:lnTo>
                <a:lnTo>
                  <a:pt x="475" y="60"/>
                </a:lnTo>
                <a:lnTo>
                  <a:pt x="456" y="53"/>
                </a:lnTo>
                <a:lnTo>
                  <a:pt x="447" y="48"/>
                </a:lnTo>
                <a:lnTo>
                  <a:pt x="439" y="46"/>
                </a:lnTo>
                <a:lnTo>
                  <a:pt x="425" y="44"/>
                </a:lnTo>
                <a:lnTo>
                  <a:pt x="411" y="41"/>
                </a:lnTo>
                <a:lnTo>
                  <a:pt x="391" y="39"/>
                </a:lnTo>
                <a:lnTo>
                  <a:pt x="372" y="34"/>
                </a:lnTo>
                <a:lnTo>
                  <a:pt x="358" y="29"/>
                </a:lnTo>
                <a:lnTo>
                  <a:pt x="351" y="24"/>
                </a:lnTo>
                <a:lnTo>
                  <a:pt x="341" y="20"/>
                </a:lnTo>
                <a:lnTo>
                  <a:pt x="331" y="15"/>
                </a:lnTo>
                <a:lnTo>
                  <a:pt x="324" y="12"/>
                </a:lnTo>
                <a:lnTo>
                  <a:pt x="317" y="10"/>
                </a:lnTo>
                <a:lnTo>
                  <a:pt x="310" y="5"/>
                </a:lnTo>
                <a:lnTo>
                  <a:pt x="303" y="5"/>
                </a:lnTo>
                <a:lnTo>
                  <a:pt x="295" y="3"/>
                </a:lnTo>
                <a:lnTo>
                  <a:pt x="288" y="0"/>
                </a:lnTo>
                <a:lnTo>
                  <a:pt x="281" y="0"/>
                </a:lnTo>
                <a:lnTo>
                  <a:pt x="274"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0" name="Freeform 16"/>
          <p:cNvSpPr>
            <a:spLocks/>
          </p:cNvSpPr>
          <p:nvPr/>
        </p:nvSpPr>
        <p:spPr bwMode="auto">
          <a:xfrm>
            <a:off x="5338032" y="3871914"/>
            <a:ext cx="614617" cy="280987"/>
          </a:xfrm>
          <a:custGeom>
            <a:avLst/>
            <a:gdLst>
              <a:gd name="T0" fmla="*/ 188 w 436"/>
              <a:gd name="T1" fmla="*/ 0 h 177"/>
              <a:gd name="T2" fmla="*/ 208 w 436"/>
              <a:gd name="T3" fmla="*/ 20 h 177"/>
              <a:gd name="T4" fmla="*/ 223 w 436"/>
              <a:gd name="T5" fmla="*/ 12 h 177"/>
              <a:gd name="T6" fmla="*/ 238 w 436"/>
              <a:gd name="T7" fmla="*/ 16 h 177"/>
              <a:gd name="T8" fmla="*/ 261 w 436"/>
              <a:gd name="T9" fmla="*/ 39 h 177"/>
              <a:gd name="T10" fmla="*/ 285 w 436"/>
              <a:gd name="T11" fmla="*/ 49 h 177"/>
              <a:gd name="T12" fmla="*/ 296 w 436"/>
              <a:gd name="T13" fmla="*/ 51 h 177"/>
              <a:gd name="T14" fmla="*/ 307 w 436"/>
              <a:gd name="T15" fmla="*/ 41 h 177"/>
              <a:gd name="T16" fmla="*/ 320 w 436"/>
              <a:gd name="T17" fmla="*/ 37 h 177"/>
              <a:gd name="T18" fmla="*/ 353 w 436"/>
              <a:gd name="T19" fmla="*/ 45 h 177"/>
              <a:gd name="T20" fmla="*/ 400 w 436"/>
              <a:gd name="T21" fmla="*/ 55 h 177"/>
              <a:gd name="T22" fmla="*/ 435 w 436"/>
              <a:gd name="T23" fmla="*/ 63 h 177"/>
              <a:gd name="T24" fmla="*/ 424 w 436"/>
              <a:gd name="T25" fmla="*/ 78 h 177"/>
              <a:gd name="T26" fmla="*/ 400 w 436"/>
              <a:gd name="T27" fmla="*/ 100 h 177"/>
              <a:gd name="T28" fmla="*/ 393 w 436"/>
              <a:gd name="T29" fmla="*/ 108 h 177"/>
              <a:gd name="T30" fmla="*/ 395 w 436"/>
              <a:gd name="T31" fmla="*/ 123 h 177"/>
              <a:gd name="T32" fmla="*/ 380 w 436"/>
              <a:gd name="T33" fmla="*/ 123 h 177"/>
              <a:gd name="T34" fmla="*/ 362 w 436"/>
              <a:gd name="T35" fmla="*/ 113 h 177"/>
              <a:gd name="T36" fmla="*/ 344 w 436"/>
              <a:gd name="T37" fmla="*/ 108 h 177"/>
              <a:gd name="T38" fmla="*/ 300 w 436"/>
              <a:gd name="T39" fmla="*/ 117 h 177"/>
              <a:gd name="T40" fmla="*/ 289 w 436"/>
              <a:gd name="T41" fmla="*/ 127 h 177"/>
              <a:gd name="T42" fmla="*/ 276 w 436"/>
              <a:gd name="T43" fmla="*/ 141 h 177"/>
              <a:gd name="T44" fmla="*/ 254 w 436"/>
              <a:gd name="T45" fmla="*/ 156 h 177"/>
              <a:gd name="T46" fmla="*/ 238 w 436"/>
              <a:gd name="T47" fmla="*/ 156 h 177"/>
              <a:gd name="T48" fmla="*/ 225 w 436"/>
              <a:gd name="T49" fmla="*/ 143 h 177"/>
              <a:gd name="T50" fmla="*/ 212 w 436"/>
              <a:gd name="T51" fmla="*/ 143 h 177"/>
              <a:gd name="T52" fmla="*/ 166 w 436"/>
              <a:gd name="T53" fmla="*/ 164 h 177"/>
              <a:gd name="T54" fmla="*/ 146 w 436"/>
              <a:gd name="T55" fmla="*/ 174 h 177"/>
              <a:gd name="T56" fmla="*/ 126 w 436"/>
              <a:gd name="T57" fmla="*/ 176 h 177"/>
              <a:gd name="T58" fmla="*/ 91 w 436"/>
              <a:gd name="T59" fmla="*/ 174 h 177"/>
              <a:gd name="T60" fmla="*/ 75 w 436"/>
              <a:gd name="T61" fmla="*/ 174 h 177"/>
              <a:gd name="T62" fmla="*/ 64 w 436"/>
              <a:gd name="T63" fmla="*/ 158 h 177"/>
              <a:gd name="T64" fmla="*/ 57 w 436"/>
              <a:gd name="T65" fmla="*/ 153 h 177"/>
              <a:gd name="T66" fmla="*/ 46 w 436"/>
              <a:gd name="T67" fmla="*/ 147 h 177"/>
              <a:gd name="T68" fmla="*/ 40 w 436"/>
              <a:gd name="T69" fmla="*/ 139 h 177"/>
              <a:gd name="T70" fmla="*/ 33 w 436"/>
              <a:gd name="T71" fmla="*/ 123 h 177"/>
              <a:gd name="T72" fmla="*/ 33 w 436"/>
              <a:gd name="T73" fmla="*/ 106 h 177"/>
              <a:gd name="T74" fmla="*/ 18 w 436"/>
              <a:gd name="T75" fmla="*/ 96 h 177"/>
              <a:gd name="T76" fmla="*/ 0 w 436"/>
              <a:gd name="T77" fmla="*/ 84 h 177"/>
              <a:gd name="T78" fmla="*/ 22 w 436"/>
              <a:gd name="T79" fmla="*/ 68 h 177"/>
              <a:gd name="T80" fmla="*/ 40 w 436"/>
              <a:gd name="T81" fmla="*/ 61 h 177"/>
              <a:gd name="T82" fmla="*/ 66 w 436"/>
              <a:gd name="T83" fmla="*/ 68 h 177"/>
              <a:gd name="T84" fmla="*/ 88 w 436"/>
              <a:gd name="T85" fmla="*/ 76 h 177"/>
              <a:gd name="T86" fmla="*/ 95 w 436"/>
              <a:gd name="T87" fmla="*/ 57 h 177"/>
              <a:gd name="T88" fmla="*/ 110 w 436"/>
              <a:gd name="T89" fmla="*/ 25 h 177"/>
              <a:gd name="T90" fmla="*/ 135 w 436"/>
              <a:gd name="T91" fmla="*/ 25 h 177"/>
              <a:gd name="T92" fmla="*/ 155 w 436"/>
              <a:gd name="T93" fmla="*/ 12 h 177"/>
              <a:gd name="T94" fmla="*/ 188 w 436"/>
              <a:gd name="T95" fmla="*/ 0 h 1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6"/>
              <a:gd name="T145" fmla="*/ 0 h 177"/>
              <a:gd name="T146" fmla="*/ 436 w 436"/>
              <a:gd name="T147" fmla="*/ 177 h 1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6" h="177">
                <a:moveTo>
                  <a:pt x="188" y="0"/>
                </a:moveTo>
                <a:lnTo>
                  <a:pt x="208" y="20"/>
                </a:lnTo>
                <a:lnTo>
                  <a:pt x="223" y="12"/>
                </a:lnTo>
                <a:lnTo>
                  <a:pt x="238" y="16"/>
                </a:lnTo>
                <a:lnTo>
                  <a:pt x="261" y="39"/>
                </a:lnTo>
                <a:lnTo>
                  <a:pt x="285" y="49"/>
                </a:lnTo>
                <a:lnTo>
                  <a:pt x="296" y="51"/>
                </a:lnTo>
                <a:lnTo>
                  <a:pt x="307" y="41"/>
                </a:lnTo>
                <a:lnTo>
                  <a:pt x="320" y="37"/>
                </a:lnTo>
                <a:lnTo>
                  <a:pt x="353" y="45"/>
                </a:lnTo>
                <a:lnTo>
                  <a:pt x="400" y="55"/>
                </a:lnTo>
                <a:lnTo>
                  <a:pt x="435" y="63"/>
                </a:lnTo>
                <a:lnTo>
                  <a:pt x="424" y="78"/>
                </a:lnTo>
                <a:lnTo>
                  <a:pt x="400" y="100"/>
                </a:lnTo>
                <a:lnTo>
                  <a:pt x="393" y="108"/>
                </a:lnTo>
                <a:lnTo>
                  <a:pt x="395" y="123"/>
                </a:lnTo>
                <a:lnTo>
                  <a:pt x="380" y="123"/>
                </a:lnTo>
                <a:lnTo>
                  <a:pt x="362" y="113"/>
                </a:lnTo>
                <a:lnTo>
                  <a:pt x="344" y="108"/>
                </a:lnTo>
                <a:lnTo>
                  <a:pt x="300" y="117"/>
                </a:lnTo>
                <a:lnTo>
                  <a:pt x="289" y="127"/>
                </a:lnTo>
                <a:lnTo>
                  <a:pt x="276" y="141"/>
                </a:lnTo>
                <a:lnTo>
                  <a:pt x="254" y="156"/>
                </a:lnTo>
                <a:lnTo>
                  <a:pt x="238" y="156"/>
                </a:lnTo>
                <a:lnTo>
                  <a:pt x="225" y="143"/>
                </a:lnTo>
                <a:lnTo>
                  <a:pt x="212" y="143"/>
                </a:lnTo>
                <a:lnTo>
                  <a:pt x="166" y="164"/>
                </a:lnTo>
                <a:lnTo>
                  <a:pt x="146" y="174"/>
                </a:lnTo>
                <a:lnTo>
                  <a:pt x="126" y="176"/>
                </a:lnTo>
                <a:lnTo>
                  <a:pt x="91" y="174"/>
                </a:lnTo>
                <a:lnTo>
                  <a:pt x="75" y="174"/>
                </a:lnTo>
                <a:lnTo>
                  <a:pt x="64" y="158"/>
                </a:lnTo>
                <a:lnTo>
                  <a:pt x="57" y="153"/>
                </a:lnTo>
                <a:lnTo>
                  <a:pt x="46" y="147"/>
                </a:lnTo>
                <a:lnTo>
                  <a:pt x="40" y="139"/>
                </a:lnTo>
                <a:lnTo>
                  <a:pt x="33" y="123"/>
                </a:lnTo>
                <a:lnTo>
                  <a:pt x="33" y="106"/>
                </a:lnTo>
                <a:lnTo>
                  <a:pt x="18" y="96"/>
                </a:lnTo>
                <a:lnTo>
                  <a:pt x="0" y="84"/>
                </a:lnTo>
                <a:lnTo>
                  <a:pt x="22" y="68"/>
                </a:lnTo>
                <a:lnTo>
                  <a:pt x="40" y="61"/>
                </a:lnTo>
                <a:lnTo>
                  <a:pt x="66" y="68"/>
                </a:lnTo>
                <a:lnTo>
                  <a:pt x="88" y="76"/>
                </a:lnTo>
                <a:lnTo>
                  <a:pt x="95" y="57"/>
                </a:lnTo>
                <a:lnTo>
                  <a:pt x="110" y="25"/>
                </a:lnTo>
                <a:lnTo>
                  <a:pt x="135" y="25"/>
                </a:lnTo>
                <a:lnTo>
                  <a:pt x="155" y="12"/>
                </a:lnTo>
                <a:lnTo>
                  <a:pt x="188"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1" name="Freeform 17"/>
          <p:cNvSpPr>
            <a:spLocks/>
          </p:cNvSpPr>
          <p:nvPr/>
        </p:nvSpPr>
        <p:spPr bwMode="auto">
          <a:xfrm>
            <a:off x="6391662" y="4714876"/>
            <a:ext cx="2109050" cy="1127125"/>
          </a:xfrm>
          <a:custGeom>
            <a:avLst/>
            <a:gdLst>
              <a:gd name="T0" fmla="*/ 250 w 1495"/>
              <a:gd name="T1" fmla="*/ 270 h 710"/>
              <a:gd name="T2" fmla="*/ 213 w 1495"/>
              <a:gd name="T3" fmla="*/ 248 h 710"/>
              <a:gd name="T4" fmla="*/ 326 w 1495"/>
              <a:gd name="T5" fmla="*/ 211 h 710"/>
              <a:gd name="T6" fmla="*/ 399 w 1495"/>
              <a:gd name="T7" fmla="*/ 182 h 710"/>
              <a:gd name="T8" fmla="*/ 483 w 1495"/>
              <a:gd name="T9" fmla="*/ 119 h 710"/>
              <a:gd name="T10" fmla="*/ 618 w 1495"/>
              <a:gd name="T11" fmla="*/ 88 h 710"/>
              <a:gd name="T12" fmla="*/ 665 w 1495"/>
              <a:gd name="T13" fmla="*/ 115 h 710"/>
              <a:gd name="T14" fmla="*/ 734 w 1495"/>
              <a:gd name="T15" fmla="*/ 127 h 710"/>
              <a:gd name="T16" fmla="*/ 780 w 1495"/>
              <a:gd name="T17" fmla="*/ 123 h 710"/>
              <a:gd name="T18" fmla="*/ 935 w 1495"/>
              <a:gd name="T19" fmla="*/ 129 h 710"/>
              <a:gd name="T20" fmla="*/ 991 w 1495"/>
              <a:gd name="T21" fmla="*/ 98 h 710"/>
              <a:gd name="T22" fmla="*/ 1071 w 1495"/>
              <a:gd name="T23" fmla="*/ 84 h 710"/>
              <a:gd name="T24" fmla="*/ 1117 w 1495"/>
              <a:gd name="T25" fmla="*/ 29 h 710"/>
              <a:gd name="T26" fmla="*/ 1195 w 1495"/>
              <a:gd name="T27" fmla="*/ 29 h 710"/>
              <a:gd name="T28" fmla="*/ 1241 w 1495"/>
              <a:gd name="T29" fmla="*/ 6 h 710"/>
              <a:gd name="T30" fmla="*/ 1326 w 1495"/>
              <a:gd name="T31" fmla="*/ 90 h 710"/>
              <a:gd name="T32" fmla="*/ 1443 w 1495"/>
              <a:gd name="T33" fmla="*/ 383 h 710"/>
              <a:gd name="T34" fmla="*/ 1405 w 1495"/>
              <a:gd name="T35" fmla="*/ 387 h 710"/>
              <a:gd name="T36" fmla="*/ 1354 w 1495"/>
              <a:gd name="T37" fmla="*/ 381 h 710"/>
              <a:gd name="T38" fmla="*/ 1317 w 1495"/>
              <a:gd name="T39" fmla="*/ 408 h 710"/>
              <a:gd name="T40" fmla="*/ 1252 w 1495"/>
              <a:gd name="T41" fmla="*/ 420 h 710"/>
              <a:gd name="T42" fmla="*/ 1210 w 1495"/>
              <a:gd name="T43" fmla="*/ 459 h 710"/>
              <a:gd name="T44" fmla="*/ 1117 w 1495"/>
              <a:gd name="T45" fmla="*/ 506 h 710"/>
              <a:gd name="T46" fmla="*/ 1055 w 1495"/>
              <a:gd name="T47" fmla="*/ 520 h 710"/>
              <a:gd name="T48" fmla="*/ 1000 w 1495"/>
              <a:gd name="T49" fmla="*/ 520 h 710"/>
              <a:gd name="T50" fmla="*/ 889 w 1495"/>
              <a:gd name="T51" fmla="*/ 529 h 710"/>
              <a:gd name="T52" fmla="*/ 847 w 1495"/>
              <a:gd name="T53" fmla="*/ 623 h 710"/>
              <a:gd name="T54" fmla="*/ 800 w 1495"/>
              <a:gd name="T55" fmla="*/ 592 h 710"/>
              <a:gd name="T56" fmla="*/ 809 w 1495"/>
              <a:gd name="T57" fmla="*/ 553 h 710"/>
              <a:gd name="T58" fmla="*/ 758 w 1495"/>
              <a:gd name="T59" fmla="*/ 592 h 710"/>
              <a:gd name="T60" fmla="*/ 661 w 1495"/>
              <a:gd name="T61" fmla="*/ 627 h 710"/>
              <a:gd name="T62" fmla="*/ 590 w 1495"/>
              <a:gd name="T63" fmla="*/ 662 h 710"/>
              <a:gd name="T64" fmla="*/ 450 w 1495"/>
              <a:gd name="T65" fmla="*/ 631 h 710"/>
              <a:gd name="T66" fmla="*/ 372 w 1495"/>
              <a:gd name="T67" fmla="*/ 637 h 710"/>
              <a:gd name="T68" fmla="*/ 339 w 1495"/>
              <a:gd name="T69" fmla="*/ 682 h 710"/>
              <a:gd name="T70" fmla="*/ 288 w 1495"/>
              <a:gd name="T71" fmla="*/ 709 h 710"/>
              <a:gd name="T72" fmla="*/ 250 w 1495"/>
              <a:gd name="T73" fmla="*/ 674 h 710"/>
              <a:gd name="T74" fmla="*/ 195 w 1495"/>
              <a:gd name="T75" fmla="*/ 648 h 710"/>
              <a:gd name="T76" fmla="*/ 153 w 1495"/>
              <a:gd name="T77" fmla="*/ 623 h 710"/>
              <a:gd name="T78" fmla="*/ 115 w 1495"/>
              <a:gd name="T79" fmla="*/ 619 h 710"/>
              <a:gd name="T80" fmla="*/ 86 w 1495"/>
              <a:gd name="T81" fmla="*/ 584 h 710"/>
              <a:gd name="T82" fmla="*/ 73 w 1495"/>
              <a:gd name="T83" fmla="*/ 549 h 710"/>
              <a:gd name="T84" fmla="*/ 38 w 1495"/>
              <a:gd name="T85" fmla="*/ 502 h 710"/>
              <a:gd name="T86" fmla="*/ 55 w 1495"/>
              <a:gd name="T87" fmla="*/ 475 h 710"/>
              <a:gd name="T88" fmla="*/ 27 w 1495"/>
              <a:gd name="T89" fmla="*/ 422 h 710"/>
              <a:gd name="T90" fmla="*/ 0 w 1495"/>
              <a:gd name="T91" fmla="*/ 404 h 710"/>
              <a:gd name="T92" fmla="*/ 38 w 1495"/>
              <a:gd name="T93" fmla="*/ 318 h 710"/>
              <a:gd name="T94" fmla="*/ 98 w 1495"/>
              <a:gd name="T95" fmla="*/ 326 h 710"/>
              <a:gd name="T96" fmla="*/ 171 w 1495"/>
              <a:gd name="T97" fmla="*/ 305 h 7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95"/>
              <a:gd name="T148" fmla="*/ 0 h 710"/>
              <a:gd name="T149" fmla="*/ 1495 w 1495"/>
              <a:gd name="T150" fmla="*/ 710 h 7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95" h="710">
                <a:moveTo>
                  <a:pt x="204" y="301"/>
                </a:moveTo>
                <a:lnTo>
                  <a:pt x="208" y="275"/>
                </a:lnTo>
                <a:lnTo>
                  <a:pt x="250" y="270"/>
                </a:lnTo>
                <a:lnTo>
                  <a:pt x="264" y="270"/>
                </a:lnTo>
                <a:lnTo>
                  <a:pt x="242" y="256"/>
                </a:lnTo>
                <a:lnTo>
                  <a:pt x="213" y="248"/>
                </a:lnTo>
                <a:lnTo>
                  <a:pt x="213" y="232"/>
                </a:lnTo>
                <a:lnTo>
                  <a:pt x="277" y="217"/>
                </a:lnTo>
                <a:lnTo>
                  <a:pt x="326" y="211"/>
                </a:lnTo>
                <a:lnTo>
                  <a:pt x="361" y="197"/>
                </a:lnTo>
                <a:lnTo>
                  <a:pt x="381" y="205"/>
                </a:lnTo>
                <a:lnTo>
                  <a:pt x="399" y="182"/>
                </a:lnTo>
                <a:lnTo>
                  <a:pt x="437" y="150"/>
                </a:lnTo>
                <a:lnTo>
                  <a:pt x="463" y="129"/>
                </a:lnTo>
                <a:lnTo>
                  <a:pt x="483" y="119"/>
                </a:lnTo>
                <a:lnTo>
                  <a:pt x="521" y="119"/>
                </a:lnTo>
                <a:lnTo>
                  <a:pt x="559" y="107"/>
                </a:lnTo>
                <a:lnTo>
                  <a:pt x="618" y="88"/>
                </a:lnTo>
                <a:lnTo>
                  <a:pt x="632" y="88"/>
                </a:lnTo>
                <a:lnTo>
                  <a:pt x="647" y="102"/>
                </a:lnTo>
                <a:lnTo>
                  <a:pt x="665" y="115"/>
                </a:lnTo>
                <a:lnTo>
                  <a:pt x="692" y="102"/>
                </a:lnTo>
                <a:lnTo>
                  <a:pt x="716" y="115"/>
                </a:lnTo>
                <a:lnTo>
                  <a:pt x="734" y="127"/>
                </a:lnTo>
                <a:lnTo>
                  <a:pt x="754" y="129"/>
                </a:lnTo>
                <a:lnTo>
                  <a:pt x="767" y="137"/>
                </a:lnTo>
                <a:lnTo>
                  <a:pt x="780" y="123"/>
                </a:lnTo>
                <a:lnTo>
                  <a:pt x="818" y="133"/>
                </a:lnTo>
                <a:lnTo>
                  <a:pt x="880" y="137"/>
                </a:lnTo>
                <a:lnTo>
                  <a:pt x="935" y="129"/>
                </a:lnTo>
                <a:lnTo>
                  <a:pt x="962" y="119"/>
                </a:lnTo>
                <a:lnTo>
                  <a:pt x="973" y="111"/>
                </a:lnTo>
                <a:lnTo>
                  <a:pt x="991" y="98"/>
                </a:lnTo>
                <a:lnTo>
                  <a:pt x="1020" y="107"/>
                </a:lnTo>
                <a:lnTo>
                  <a:pt x="1046" y="102"/>
                </a:lnTo>
                <a:lnTo>
                  <a:pt x="1071" y="84"/>
                </a:lnTo>
                <a:lnTo>
                  <a:pt x="1108" y="59"/>
                </a:lnTo>
                <a:lnTo>
                  <a:pt x="1115" y="45"/>
                </a:lnTo>
                <a:lnTo>
                  <a:pt x="1117" y="29"/>
                </a:lnTo>
                <a:lnTo>
                  <a:pt x="1139" y="25"/>
                </a:lnTo>
                <a:lnTo>
                  <a:pt x="1159" y="29"/>
                </a:lnTo>
                <a:lnTo>
                  <a:pt x="1195" y="29"/>
                </a:lnTo>
                <a:lnTo>
                  <a:pt x="1206" y="16"/>
                </a:lnTo>
                <a:lnTo>
                  <a:pt x="1224" y="0"/>
                </a:lnTo>
                <a:lnTo>
                  <a:pt x="1241" y="6"/>
                </a:lnTo>
                <a:lnTo>
                  <a:pt x="1248" y="20"/>
                </a:lnTo>
                <a:lnTo>
                  <a:pt x="1295" y="29"/>
                </a:lnTo>
                <a:lnTo>
                  <a:pt x="1326" y="90"/>
                </a:lnTo>
                <a:lnTo>
                  <a:pt x="1494" y="160"/>
                </a:lnTo>
                <a:lnTo>
                  <a:pt x="1494" y="387"/>
                </a:lnTo>
                <a:lnTo>
                  <a:pt x="1443" y="383"/>
                </a:lnTo>
                <a:lnTo>
                  <a:pt x="1428" y="391"/>
                </a:lnTo>
                <a:lnTo>
                  <a:pt x="1405" y="377"/>
                </a:lnTo>
                <a:lnTo>
                  <a:pt x="1405" y="387"/>
                </a:lnTo>
                <a:lnTo>
                  <a:pt x="1392" y="395"/>
                </a:lnTo>
                <a:lnTo>
                  <a:pt x="1372" y="400"/>
                </a:lnTo>
                <a:lnTo>
                  <a:pt x="1354" y="381"/>
                </a:lnTo>
                <a:lnTo>
                  <a:pt x="1330" y="391"/>
                </a:lnTo>
                <a:lnTo>
                  <a:pt x="1337" y="408"/>
                </a:lnTo>
                <a:lnTo>
                  <a:pt x="1317" y="408"/>
                </a:lnTo>
                <a:lnTo>
                  <a:pt x="1283" y="408"/>
                </a:lnTo>
                <a:lnTo>
                  <a:pt x="1270" y="422"/>
                </a:lnTo>
                <a:lnTo>
                  <a:pt x="1252" y="420"/>
                </a:lnTo>
                <a:lnTo>
                  <a:pt x="1237" y="422"/>
                </a:lnTo>
                <a:lnTo>
                  <a:pt x="1237" y="434"/>
                </a:lnTo>
                <a:lnTo>
                  <a:pt x="1210" y="459"/>
                </a:lnTo>
                <a:lnTo>
                  <a:pt x="1177" y="486"/>
                </a:lnTo>
                <a:lnTo>
                  <a:pt x="1122" y="490"/>
                </a:lnTo>
                <a:lnTo>
                  <a:pt x="1117" y="506"/>
                </a:lnTo>
                <a:lnTo>
                  <a:pt x="1115" y="514"/>
                </a:lnTo>
                <a:lnTo>
                  <a:pt x="1084" y="514"/>
                </a:lnTo>
                <a:lnTo>
                  <a:pt x="1055" y="520"/>
                </a:lnTo>
                <a:lnTo>
                  <a:pt x="1029" y="514"/>
                </a:lnTo>
                <a:lnTo>
                  <a:pt x="1015" y="506"/>
                </a:lnTo>
                <a:lnTo>
                  <a:pt x="1000" y="520"/>
                </a:lnTo>
                <a:lnTo>
                  <a:pt x="962" y="537"/>
                </a:lnTo>
                <a:lnTo>
                  <a:pt x="913" y="537"/>
                </a:lnTo>
                <a:lnTo>
                  <a:pt x="889" y="529"/>
                </a:lnTo>
                <a:lnTo>
                  <a:pt x="869" y="549"/>
                </a:lnTo>
                <a:lnTo>
                  <a:pt x="871" y="580"/>
                </a:lnTo>
                <a:lnTo>
                  <a:pt x="847" y="623"/>
                </a:lnTo>
                <a:lnTo>
                  <a:pt x="827" y="631"/>
                </a:lnTo>
                <a:lnTo>
                  <a:pt x="809" y="602"/>
                </a:lnTo>
                <a:lnTo>
                  <a:pt x="800" y="592"/>
                </a:lnTo>
                <a:lnTo>
                  <a:pt x="809" y="572"/>
                </a:lnTo>
                <a:lnTo>
                  <a:pt x="818" y="559"/>
                </a:lnTo>
                <a:lnTo>
                  <a:pt x="809" y="553"/>
                </a:lnTo>
                <a:lnTo>
                  <a:pt x="796" y="553"/>
                </a:lnTo>
                <a:lnTo>
                  <a:pt x="785" y="572"/>
                </a:lnTo>
                <a:lnTo>
                  <a:pt x="758" y="592"/>
                </a:lnTo>
                <a:lnTo>
                  <a:pt x="734" y="584"/>
                </a:lnTo>
                <a:lnTo>
                  <a:pt x="698" y="580"/>
                </a:lnTo>
                <a:lnTo>
                  <a:pt x="661" y="627"/>
                </a:lnTo>
                <a:lnTo>
                  <a:pt x="647" y="635"/>
                </a:lnTo>
                <a:lnTo>
                  <a:pt x="643" y="648"/>
                </a:lnTo>
                <a:lnTo>
                  <a:pt x="590" y="662"/>
                </a:lnTo>
                <a:lnTo>
                  <a:pt x="576" y="662"/>
                </a:lnTo>
                <a:lnTo>
                  <a:pt x="479" y="635"/>
                </a:lnTo>
                <a:lnTo>
                  <a:pt x="450" y="631"/>
                </a:lnTo>
                <a:lnTo>
                  <a:pt x="415" y="623"/>
                </a:lnTo>
                <a:lnTo>
                  <a:pt x="381" y="619"/>
                </a:lnTo>
                <a:lnTo>
                  <a:pt x="372" y="637"/>
                </a:lnTo>
                <a:lnTo>
                  <a:pt x="368" y="666"/>
                </a:lnTo>
                <a:lnTo>
                  <a:pt x="366" y="674"/>
                </a:lnTo>
                <a:lnTo>
                  <a:pt x="339" y="682"/>
                </a:lnTo>
                <a:lnTo>
                  <a:pt x="335" y="682"/>
                </a:lnTo>
                <a:lnTo>
                  <a:pt x="306" y="709"/>
                </a:lnTo>
                <a:lnTo>
                  <a:pt x="288" y="709"/>
                </a:lnTo>
                <a:lnTo>
                  <a:pt x="282" y="689"/>
                </a:lnTo>
                <a:lnTo>
                  <a:pt x="266" y="686"/>
                </a:lnTo>
                <a:lnTo>
                  <a:pt x="250" y="674"/>
                </a:lnTo>
                <a:lnTo>
                  <a:pt x="246" y="658"/>
                </a:lnTo>
                <a:lnTo>
                  <a:pt x="213" y="654"/>
                </a:lnTo>
                <a:lnTo>
                  <a:pt x="195" y="648"/>
                </a:lnTo>
                <a:lnTo>
                  <a:pt x="191" y="637"/>
                </a:lnTo>
                <a:lnTo>
                  <a:pt x="171" y="637"/>
                </a:lnTo>
                <a:lnTo>
                  <a:pt x="153" y="623"/>
                </a:lnTo>
                <a:lnTo>
                  <a:pt x="149" y="615"/>
                </a:lnTo>
                <a:lnTo>
                  <a:pt x="133" y="623"/>
                </a:lnTo>
                <a:lnTo>
                  <a:pt x="115" y="619"/>
                </a:lnTo>
                <a:lnTo>
                  <a:pt x="106" y="615"/>
                </a:lnTo>
                <a:lnTo>
                  <a:pt x="111" y="598"/>
                </a:lnTo>
                <a:lnTo>
                  <a:pt x="86" y="584"/>
                </a:lnTo>
                <a:lnTo>
                  <a:pt x="91" y="572"/>
                </a:lnTo>
                <a:lnTo>
                  <a:pt x="98" y="564"/>
                </a:lnTo>
                <a:lnTo>
                  <a:pt x="73" y="549"/>
                </a:lnTo>
                <a:lnTo>
                  <a:pt x="9" y="525"/>
                </a:lnTo>
                <a:lnTo>
                  <a:pt x="18" y="502"/>
                </a:lnTo>
                <a:lnTo>
                  <a:pt x="38" y="502"/>
                </a:lnTo>
                <a:lnTo>
                  <a:pt x="49" y="516"/>
                </a:lnTo>
                <a:lnTo>
                  <a:pt x="44" y="494"/>
                </a:lnTo>
                <a:lnTo>
                  <a:pt x="55" y="475"/>
                </a:lnTo>
                <a:lnTo>
                  <a:pt x="64" y="455"/>
                </a:lnTo>
                <a:lnTo>
                  <a:pt x="44" y="439"/>
                </a:lnTo>
                <a:lnTo>
                  <a:pt x="27" y="422"/>
                </a:lnTo>
                <a:lnTo>
                  <a:pt x="27" y="408"/>
                </a:lnTo>
                <a:lnTo>
                  <a:pt x="9" y="408"/>
                </a:lnTo>
                <a:lnTo>
                  <a:pt x="0" y="404"/>
                </a:lnTo>
                <a:lnTo>
                  <a:pt x="7" y="369"/>
                </a:lnTo>
                <a:lnTo>
                  <a:pt x="35" y="318"/>
                </a:lnTo>
                <a:lnTo>
                  <a:pt x="38" y="318"/>
                </a:lnTo>
                <a:lnTo>
                  <a:pt x="64" y="318"/>
                </a:lnTo>
                <a:lnTo>
                  <a:pt x="86" y="326"/>
                </a:lnTo>
                <a:lnTo>
                  <a:pt x="98" y="326"/>
                </a:lnTo>
                <a:lnTo>
                  <a:pt x="98" y="309"/>
                </a:lnTo>
                <a:lnTo>
                  <a:pt x="124" y="305"/>
                </a:lnTo>
                <a:lnTo>
                  <a:pt x="171" y="305"/>
                </a:lnTo>
                <a:lnTo>
                  <a:pt x="204" y="301"/>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2" name="Freeform 18"/>
          <p:cNvSpPr>
            <a:spLocks/>
          </p:cNvSpPr>
          <p:nvPr/>
        </p:nvSpPr>
        <p:spPr bwMode="auto">
          <a:xfrm>
            <a:off x="7163965" y="5316538"/>
            <a:ext cx="60924" cy="76200"/>
          </a:xfrm>
          <a:custGeom>
            <a:avLst/>
            <a:gdLst>
              <a:gd name="T0" fmla="*/ 7 w 43"/>
              <a:gd name="T1" fmla="*/ 0 h 48"/>
              <a:gd name="T2" fmla="*/ 7 w 43"/>
              <a:gd name="T3" fmla="*/ 12 h 48"/>
              <a:gd name="T4" fmla="*/ 0 w 43"/>
              <a:gd name="T5" fmla="*/ 33 h 48"/>
              <a:gd name="T6" fmla="*/ 0 w 43"/>
              <a:gd name="T7" fmla="*/ 43 h 48"/>
              <a:gd name="T8" fmla="*/ 15 w 43"/>
              <a:gd name="T9" fmla="*/ 43 h 48"/>
              <a:gd name="T10" fmla="*/ 29 w 43"/>
              <a:gd name="T11" fmla="*/ 47 h 48"/>
              <a:gd name="T12" fmla="*/ 42 w 43"/>
              <a:gd name="T13" fmla="*/ 37 h 48"/>
              <a:gd name="T14" fmla="*/ 18 w 43"/>
              <a:gd name="T15" fmla="*/ 12 h 48"/>
              <a:gd name="T16" fmla="*/ 7 w 43"/>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8"/>
              <a:gd name="T29" fmla="*/ 43 w 43"/>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8">
                <a:moveTo>
                  <a:pt x="7" y="0"/>
                </a:moveTo>
                <a:lnTo>
                  <a:pt x="7" y="12"/>
                </a:lnTo>
                <a:lnTo>
                  <a:pt x="0" y="33"/>
                </a:lnTo>
                <a:lnTo>
                  <a:pt x="0" y="43"/>
                </a:lnTo>
                <a:lnTo>
                  <a:pt x="15" y="43"/>
                </a:lnTo>
                <a:lnTo>
                  <a:pt x="29" y="47"/>
                </a:lnTo>
                <a:lnTo>
                  <a:pt x="42" y="37"/>
                </a:lnTo>
                <a:lnTo>
                  <a:pt x="18" y="12"/>
                </a:lnTo>
                <a:lnTo>
                  <a:pt x="7"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3" name="Freeform 19"/>
          <p:cNvSpPr>
            <a:spLocks/>
          </p:cNvSpPr>
          <p:nvPr/>
        </p:nvSpPr>
        <p:spPr bwMode="auto">
          <a:xfrm>
            <a:off x="2411881" y="4424363"/>
            <a:ext cx="492769" cy="735012"/>
          </a:xfrm>
          <a:custGeom>
            <a:avLst/>
            <a:gdLst>
              <a:gd name="T0" fmla="*/ 202 w 350"/>
              <a:gd name="T1" fmla="*/ 0 h 463"/>
              <a:gd name="T2" fmla="*/ 222 w 350"/>
              <a:gd name="T3" fmla="*/ 39 h 463"/>
              <a:gd name="T4" fmla="*/ 240 w 350"/>
              <a:gd name="T5" fmla="*/ 39 h 463"/>
              <a:gd name="T6" fmla="*/ 291 w 350"/>
              <a:gd name="T7" fmla="*/ 47 h 463"/>
              <a:gd name="T8" fmla="*/ 318 w 350"/>
              <a:gd name="T9" fmla="*/ 60 h 463"/>
              <a:gd name="T10" fmla="*/ 340 w 350"/>
              <a:gd name="T11" fmla="*/ 94 h 463"/>
              <a:gd name="T12" fmla="*/ 347 w 350"/>
              <a:gd name="T13" fmla="*/ 109 h 463"/>
              <a:gd name="T14" fmla="*/ 282 w 350"/>
              <a:gd name="T15" fmla="*/ 133 h 463"/>
              <a:gd name="T16" fmla="*/ 265 w 350"/>
              <a:gd name="T17" fmla="*/ 177 h 463"/>
              <a:gd name="T18" fmla="*/ 247 w 350"/>
              <a:gd name="T19" fmla="*/ 216 h 463"/>
              <a:gd name="T20" fmla="*/ 233 w 350"/>
              <a:gd name="T21" fmla="*/ 246 h 463"/>
              <a:gd name="T22" fmla="*/ 205 w 350"/>
              <a:gd name="T23" fmla="*/ 240 h 463"/>
              <a:gd name="T24" fmla="*/ 200 w 350"/>
              <a:gd name="T25" fmla="*/ 271 h 463"/>
              <a:gd name="T26" fmla="*/ 202 w 350"/>
              <a:gd name="T27" fmla="*/ 304 h 463"/>
              <a:gd name="T28" fmla="*/ 176 w 350"/>
              <a:gd name="T29" fmla="*/ 333 h 463"/>
              <a:gd name="T30" fmla="*/ 173 w 350"/>
              <a:gd name="T31" fmla="*/ 376 h 463"/>
              <a:gd name="T32" fmla="*/ 178 w 350"/>
              <a:gd name="T33" fmla="*/ 400 h 463"/>
              <a:gd name="T34" fmla="*/ 131 w 350"/>
              <a:gd name="T35" fmla="*/ 421 h 463"/>
              <a:gd name="T36" fmla="*/ 131 w 350"/>
              <a:gd name="T37" fmla="*/ 458 h 463"/>
              <a:gd name="T38" fmla="*/ 67 w 350"/>
              <a:gd name="T39" fmla="*/ 462 h 463"/>
              <a:gd name="T40" fmla="*/ 20 w 350"/>
              <a:gd name="T41" fmla="*/ 429 h 463"/>
              <a:gd name="T42" fmla="*/ 0 w 350"/>
              <a:gd name="T43" fmla="*/ 419 h 463"/>
              <a:gd name="T44" fmla="*/ 24 w 350"/>
              <a:gd name="T45" fmla="*/ 384 h 463"/>
              <a:gd name="T46" fmla="*/ 53 w 350"/>
              <a:gd name="T47" fmla="*/ 333 h 463"/>
              <a:gd name="T48" fmla="*/ 49 w 350"/>
              <a:gd name="T49" fmla="*/ 306 h 463"/>
              <a:gd name="T50" fmla="*/ 33 w 350"/>
              <a:gd name="T51" fmla="*/ 285 h 463"/>
              <a:gd name="T52" fmla="*/ 58 w 350"/>
              <a:gd name="T53" fmla="*/ 267 h 463"/>
              <a:gd name="T54" fmla="*/ 24 w 350"/>
              <a:gd name="T55" fmla="*/ 271 h 463"/>
              <a:gd name="T56" fmla="*/ 33 w 350"/>
              <a:gd name="T57" fmla="*/ 238 h 463"/>
              <a:gd name="T58" fmla="*/ 47 w 350"/>
              <a:gd name="T59" fmla="*/ 211 h 463"/>
              <a:gd name="T60" fmla="*/ 58 w 350"/>
              <a:gd name="T61" fmla="*/ 197 h 463"/>
              <a:gd name="T62" fmla="*/ 93 w 350"/>
              <a:gd name="T63" fmla="*/ 177 h 463"/>
              <a:gd name="T64" fmla="*/ 138 w 350"/>
              <a:gd name="T65" fmla="*/ 121 h 463"/>
              <a:gd name="T66" fmla="*/ 156 w 350"/>
              <a:gd name="T67" fmla="*/ 82 h 463"/>
              <a:gd name="T68" fmla="*/ 169 w 350"/>
              <a:gd name="T69" fmla="*/ 39 h 4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0"/>
              <a:gd name="T106" fmla="*/ 0 h 463"/>
              <a:gd name="T107" fmla="*/ 350 w 350"/>
              <a:gd name="T108" fmla="*/ 463 h 4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0" h="463">
                <a:moveTo>
                  <a:pt x="176" y="4"/>
                </a:moveTo>
                <a:lnTo>
                  <a:pt x="202" y="0"/>
                </a:lnTo>
                <a:lnTo>
                  <a:pt x="218" y="18"/>
                </a:lnTo>
                <a:lnTo>
                  <a:pt x="222" y="39"/>
                </a:lnTo>
                <a:lnTo>
                  <a:pt x="229" y="43"/>
                </a:lnTo>
                <a:lnTo>
                  <a:pt x="240" y="39"/>
                </a:lnTo>
                <a:lnTo>
                  <a:pt x="280" y="55"/>
                </a:lnTo>
                <a:lnTo>
                  <a:pt x="291" y="47"/>
                </a:lnTo>
                <a:lnTo>
                  <a:pt x="309" y="47"/>
                </a:lnTo>
                <a:lnTo>
                  <a:pt x="318" y="60"/>
                </a:lnTo>
                <a:lnTo>
                  <a:pt x="327" y="80"/>
                </a:lnTo>
                <a:lnTo>
                  <a:pt x="340" y="94"/>
                </a:lnTo>
                <a:lnTo>
                  <a:pt x="349" y="101"/>
                </a:lnTo>
                <a:lnTo>
                  <a:pt x="347" y="109"/>
                </a:lnTo>
                <a:lnTo>
                  <a:pt x="316" y="117"/>
                </a:lnTo>
                <a:lnTo>
                  <a:pt x="282" y="133"/>
                </a:lnTo>
                <a:lnTo>
                  <a:pt x="285" y="162"/>
                </a:lnTo>
                <a:lnTo>
                  <a:pt x="265" y="177"/>
                </a:lnTo>
                <a:lnTo>
                  <a:pt x="249" y="189"/>
                </a:lnTo>
                <a:lnTo>
                  <a:pt x="247" y="216"/>
                </a:lnTo>
                <a:lnTo>
                  <a:pt x="247" y="234"/>
                </a:lnTo>
                <a:lnTo>
                  <a:pt x="233" y="246"/>
                </a:lnTo>
                <a:lnTo>
                  <a:pt x="225" y="234"/>
                </a:lnTo>
                <a:lnTo>
                  <a:pt x="205" y="240"/>
                </a:lnTo>
                <a:lnTo>
                  <a:pt x="202" y="248"/>
                </a:lnTo>
                <a:lnTo>
                  <a:pt x="200" y="271"/>
                </a:lnTo>
                <a:lnTo>
                  <a:pt x="207" y="279"/>
                </a:lnTo>
                <a:lnTo>
                  <a:pt x="202" y="304"/>
                </a:lnTo>
                <a:lnTo>
                  <a:pt x="191" y="314"/>
                </a:lnTo>
                <a:lnTo>
                  <a:pt x="176" y="333"/>
                </a:lnTo>
                <a:lnTo>
                  <a:pt x="169" y="347"/>
                </a:lnTo>
                <a:lnTo>
                  <a:pt x="173" y="376"/>
                </a:lnTo>
                <a:lnTo>
                  <a:pt x="187" y="390"/>
                </a:lnTo>
                <a:lnTo>
                  <a:pt x="178" y="400"/>
                </a:lnTo>
                <a:lnTo>
                  <a:pt x="144" y="411"/>
                </a:lnTo>
                <a:lnTo>
                  <a:pt x="131" y="421"/>
                </a:lnTo>
                <a:lnTo>
                  <a:pt x="131" y="433"/>
                </a:lnTo>
                <a:lnTo>
                  <a:pt x="131" y="458"/>
                </a:lnTo>
                <a:lnTo>
                  <a:pt x="93" y="458"/>
                </a:lnTo>
                <a:lnTo>
                  <a:pt x="67" y="462"/>
                </a:lnTo>
                <a:lnTo>
                  <a:pt x="38" y="429"/>
                </a:lnTo>
                <a:lnTo>
                  <a:pt x="20" y="429"/>
                </a:lnTo>
                <a:lnTo>
                  <a:pt x="7" y="429"/>
                </a:lnTo>
                <a:lnTo>
                  <a:pt x="0" y="419"/>
                </a:lnTo>
                <a:lnTo>
                  <a:pt x="7" y="407"/>
                </a:lnTo>
                <a:lnTo>
                  <a:pt x="24" y="384"/>
                </a:lnTo>
                <a:lnTo>
                  <a:pt x="33" y="359"/>
                </a:lnTo>
                <a:lnTo>
                  <a:pt x="53" y="333"/>
                </a:lnTo>
                <a:lnTo>
                  <a:pt x="58" y="316"/>
                </a:lnTo>
                <a:lnTo>
                  <a:pt x="49" y="306"/>
                </a:lnTo>
                <a:lnTo>
                  <a:pt x="38" y="294"/>
                </a:lnTo>
                <a:lnTo>
                  <a:pt x="33" y="285"/>
                </a:lnTo>
                <a:lnTo>
                  <a:pt x="49" y="281"/>
                </a:lnTo>
                <a:lnTo>
                  <a:pt x="58" y="267"/>
                </a:lnTo>
                <a:lnTo>
                  <a:pt x="42" y="263"/>
                </a:lnTo>
                <a:lnTo>
                  <a:pt x="24" y="271"/>
                </a:lnTo>
                <a:lnTo>
                  <a:pt x="24" y="251"/>
                </a:lnTo>
                <a:lnTo>
                  <a:pt x="33" y="238"/>
                </a:lnTo>
                <a:lnTo>
                  <a:pt x="42" y="228"/>
                </a:lnTo>
                <a:lnTo>
                  <a:pt x="47" y="211"/>
                </a:lnTo>
                <a:lnTo>
                  <a:pt x="49" y="199"/>
                </a:lnTo>
                <a:lnTo>
                  <a:pt x="58" y="197"/>
                </a:lnTo>
                <a:lnTo>
                  <a:pt x="71" y="203"/>
                </a:lnTo>
                <a:lnTo>
                  <a:pt x="93" y="177"/>
                </a:lnTo>
                <a:lnTo>
                  <a:pt x="107" y="158"/>
                </a:lnTo>
                <a:lnTo>
                  <a:pt x="138" y="121"/>
                </a:lnTo>
                <a:lnTo>
                  <a:pt x="138" y="107"/>
                </a:lnTo>
                <a:lnTo>
                  <a:pt x="156" y="82"/>
                </a:lnTo>
                <a:lnTo>
                  <a:pt x="160" y="55"/>
                </a:lnTo>
                <a:lnTo>
                  <a:pt x="169" y="39"/>
                </a:lnTo>
                <a:lnTo>
                  <a:pt x="176" y="4"/>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4" name="Freeform 20"/>
          <p:cNvSpPr>
            <a:spLocks/>
          </p:cNvSpPr>
          <p:nvPr/>
        </p:nvSpPr>
        <p:spPr bwMode="auto">
          <a:xfrm>
            <a:off x="2596445" y="4194175"/>
            <a:ext cx="1306285" cy="1208088"/>
          </a:xfrm>
          <a:custGeom>
            <a:avLst/>
            <a:gdLst>
              <a:gd name="T0" fmla="*/ 42 w 926"/>
              <a:gd name="T1" fmla="*/ 137 h 761"/>
              <a:gd name="T2" fmla="*/ 71 w 926"/>
              <a:gd name="T3" fmla="*/ 84 h 761"/>
              <a:gd name="T4" fmla="*/ 64 w 926"/>
              <a:gd name="T5" fmla="*/ 64 h 761"/>
              <a:gd name="T6" fmla="*/ 51 w 926"/>
              <a:gd name="T7" fmla="*/ 43 h 761"/>
              <a:gd name="T8" fmla="*/ 102 w 926"/>
              <a:gd name="T9" fmla="*/ 20 h 761"/>
              <a:gd name="T10" fmla="*/ 140 w 926"/>
              <a:gd name="T11" fmla="*/ 12 h 761"/>
              <a:gd name="T12" fmla="*/ 177 w 926"/>
              <a:gd name="T13" fmla="*/ 4 h 761"/>
              <a:gd name="T14" fmla="*/ 253 w 926"/>
              <a:gd name="T15" fmla="*/ 59 h 761"/>
              <a:gd name="T16" fmla="*/ 308 w 926"/>
              <a:gd name="T17" fmla="*/ 64 h 761"/>
              <a:gd name="T18" fmla="*/ 457 w 926"/>
              <a:gd name="T19" fmla="*/ 127 h 761"/>
              <a:gd name="T20" fmla="*/ 519 w 926"/>
              <a:gd name="T21" fmla="*/ 141 h 761"/>
              <a:gd name="T22" fmla="*/ 563 w 926"/>
              <a:gd name="T23" fmla="*/ 172 h 761"/>
              <a:gd name="T24" fmla="*/ 606 w 926"/>
              <a:gd name="T25" fmla="*/ 176 h 761"/>
              <a:gd name="T26" fmla="*/ 606 w 926"/>
              <a:gd name="T27" fmla="*/ 197 h 761"/>
              <a:gd name="T28" fmla="*/ 672 w 926"/>
              <a:gd name="T29" fmla="*/ 254 h 761"/>
              <a:gd name="T30" fmla="*/ 728 w 926"/>
              <a:gd name="T31" fmla="*/ 279 h 761"/>
              <a:gd name="T32" fmla="*/ 812 w 926"/>
              <a:gd name="T33" fmla="*/ 301 h 761"/>
              <a:gd name="T34" fmla="*/ 830 w 926"/>
              <a:gd name="T35" fmla="*/ 328 h 761"/>
              <a:gd name="T36" fmla="*/ 863 w 926"/>
              <a:gd name="T37" fmla="*/ 340 h 761"/>
              <a:gd name="T38" fmla="*/ 896 w 926"/>
              <a:gd name="T39" fmla="*/ 340 h 761"/>
              <a:gd name="T40" fmla="*/ 918 w 926"/>
              <a:gd name="T41" fmla="*/ 340 h 761"/>
              <a:gd name="T42" fmla="*/ 925 w 926"/>
              <a:gd name="T43" fmla="*/ 377 h 761"/>
              <a:gd name="T44" fmla="*/ 845 w 926"/>
              <a:gd name="T45" fmla="*/ 434 h 761"/>
              <a:gd name="T46" fmla="*/ 732 w 926"/>
              <a:gd name="T47" fmla="*/ 455 h 761"/>
              <a:gd name="T48" fmla="*/ 703 w 926"/>
              <a:gd name="T49" fmla="*/ 481 h 761"/>
              <a:gd name="T50" fmla="*/ 668 w 926"/>
              <a:gd name="T51" fmla="*/ 494 h 761"/>
              <a:gd name="T52" fmla="*/ 634 w 926"/>
              <a:gd name="T53" fmla="*/ 529 h 761"/>
              <a:gd name="T54" fmla="*/ 597 w 926"/>
              <a:gd name="T55" fmla="*/ 553 h 761"/>
              <a:gd name="T56" fmla="*/ 608 w 926"/>
              <a:gd name="T57" fmla="*/ 594 h 761"/>
              <a:gd name="T58" fmla="*/ 612 w 926"/>
              <a:gd name="T59" fmla="*/ 627 h 761"/>
              <a:gd name="T60" fmla="*/ 592 w 926"/>
              <a:gd name="T61" fmla="*/ 637 h 761"/>
              <a:gd name="T62" fmla="*/ 532 w 926"/>
              <a:gd name="T63" fmla="*/ 684 h 761"/>
              <a:gd name="T64" fmla="*/ 512 w 926"/>
              <a:gd name="T65" fmla="*/ 705 h 761"/>
              <a:gd name="T66" fmla="*/ 475 w 926"/>
              <a:gd name="T67" fmla="*/ 715 h 761"/>
              <a:gd name="T68" fmla="*/ 435 w 926"/>
              <a:gd name="T69" fmla="*/ 725 h 761"/>
              <a:gd name="T70" fmla="*/ 415 w 926"/>
              <a:gd name="T71" fmla="*/ 748 h 761"/>
              <a:gd name="T72" fmla="*/ 379 w 926"/>
              <a:gd name="T73" fmla="*/ 754 h 761"/>
              <a:gd name="T74" fmla="*/ 313 w 926"/>
              <a:gd name="T75" fmla="*/ 748 h 761"/>
              <a:gd name="T76" fmla="*/ 206 w 926"/>
              <a:gd name="T77" fmla="*/ 715 h 761"/>
              <a:gd name="T78" fmla="*/ 155 w 926"/>
              <a:gd name="T79" fmla="*/ 735 h 761"/>
              <a:gd name="T80" fmla="*/ 109 w 926"/>
              <a:gd name="T81" fmla="*/ 752 h 761"/>
              <a:gd name="T82" fmla="*/ 51 w 926"/>
              <a:gd name="T83" fmla="*/ 713 h 761"/>
              <a:gd name="T84" fmla="*/ 29 w 926"/>
              <a:gd name="T85" fmla="*/ 623 h 761"/>
              <a:gd name="T86" fmla="*/ 0 w 926"/>
              <a:gd name="T87" fmla="*/ 592 h 761"/>
              <a:gd name="T88" fmla="*/ 13 w 926"/>
              <a:gd name="T89" fmla="*/ 555 h 761"/>
              <a:gd name="T90" fmla="*/ 55 w 926"/>
              <a:gd name="T91" fmla="*/ 537 h 761"/>
              <a:gd name="T92" fmla="*/ 38 w 926"/>
              <a:gd name="T93" fmla="*/ 494 h 761"/>
              <a:gd name="T94" fmla="*/ 75 w 926"/>
              <a:gd name="T95" fmla="*/ 447 h 761"/>
              <a:gd name="T96" fmla="*/ 67 w 926"/>
              <a:gd name="T97" fmla="*/ 412 h 761"/>
              <a:gd name="T98" fmla="*/ 80 w 926"/>
              <a:gd name="T99" fmla="*/ 381 h 761"/>
              <a:gd name="T100" fmla="*/ 102 w 926"/>
              <a:gd name="T101" fmla="*/ 391 h 761"/>
              <a:gd name="T102" fmla="*/ 118 w 926"/>
              <a:gd name="T103" fmla="*/ 334 h 761"/>
              <a:gd name="T104" fmla="*/ 151 w 926"/>
              <a:gd name="T105" fmla="*/ 289 h 761"/>
              <a:gd name="T106" fmla="*/ 186 w 926"/>
              <a:gd name="T107" fmla="*/ 260 h 761"/>
              <a:gd name="T108" fmla="*/ 220 w 926"/>
              <a:gd name="T109" fmla="*/ 246 h 761"/>
              <a:gd name="T110" fmla="*/ 182 w 926"/>
              <a:gd name="T111" fmla="*/ 197 h 761"/>
              <a:gd name="T112" fmla="*/ 149 w 926"/>
              <a:gd name="T113" fmla="*/ 201 h 761"/>
              <a:gd name="T114" fmla="*/ 106 w 926"/>
              <a:gd name="T115" fmla="*/ 184 h 761"/>
              <a:gd name="T116" fmla="*/ 89 w 926"/>
              <a:gd name="T117" fmla="*/ 180 h 761"/>
              <a:gd name="T118" fmla="*/ 75 w 926"/>
              <a:gd name="T119" fmla="*/ 150 h 761"/>
              <a:gd name="T120" fmla="*/ 47 w 926"/>
              <a:gd name="T121" fmla="*/ 150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6"/>
              <a:gd name="T184" fmla="*/ 0 h 761"/>
              <a:gd name="T185" fmla="*/ 926 w 926"/>
              <a:gd name="T186" fmla="*/ 761 h 7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6" h="761">
                <a:moveTo>
                  <a:pt x="47" y="150"/>
                </a:moveTo>
                <a:lnTo>
                  <a:pt x="42" y="137"/>
                </a:lnTo>
                <a:lnTo>
                  <a:pt x="47" y="123"/>
                </a:lnTo>
                <a:lnTo>
                  <a:pt x="71" y="84"/>
                </a:lnTo>
                <a:lnTo>
                  <a:pt x="60" y="74"/>
                </a:lnTo>
                <a:lnTo>
                  <a:pt x="64" y="64"/>
                </a:lnTo>
                <a:lnTo>
                  <a:pt x="51" y="59"/>
                </a:lnTo>
                <a:lnTo>
                  <a:pt x="51" y="43"/>
                </a:lnTo>
                <a:lnTo>
                  <a:pt x="60" y="33"/>
                </a:lnTo>
                <a:lnTo>
                  <a:pt x="102" y="20"/>
                </a:lnTo>
                <a:lnTo>
                  <a:pt x="135" y="25"/>
                </a:lnTo>
                <a:lnTo>
                  <a:pt x="140" y="12"/>
                </a:lnTo>
                <a:lnTo>
                  <a:pt x="164" y="0"/>
                </a:lnTo>
                <a:lnTo>
                  <a:pt x="177" y="4"/>
                </a:lnTo>
                <a:lnTo>
                  <a:pt x="206" y="39"/>
                </a:lnTo>
                <a:lnTo>
                  <a:pt x="253" y="59"/>
                </a:lnTo>
                <a:lnTo>
                  <a:pt x="295" y="59"/>
                </a:lnTo>
                <a:lnTo>
                  <a:pt x="308" y="64"/>
                </a:lnTo>
                <a:lnTo>
                  <a:pt x="421" y="123"/>
                </a:lnTo>
                <a:lnTo>
                  <a:pt x="457" y="127"/>
                </a:lnTo>
                <a:lnTo>
                  <a:pt x="481" y="150"/>
                </a:lnTo>
                <a:lnTo>
                  <a:pt x="519" y="141"/>
                </a:lnTo>
                <a:lnTo>
                  <a:pt x="541" y="154"/>
                </a:lnTo>
                <a:lnTo>
                  <a:pt x="563" y="172"/>
                </a:lnTo>
                <a:lnTo>
                  <a:pt x="588" y="172"/>
                </a:lnTo>
                <a:lnTo>
                  <a:pt x="606" y="176"/>
                </a:lnTo>
                <a:lnTo>
                  <a:pt x="612" y="184"/>
                </a:lnTo>
                <a:lnTo>
                  <a:pt x="606" y="197"/>
                </a:lnTo>
                <a:lnTo>
                  <a:pt x="606" y="211"/>
                </a:lnTo>
                <a:lnTo>
                  <a:pt x="672" y="254"/>
                </a:lnTo>
                <a:lnTo>
                  <a:pt x="710" y="283"/>
                </a:lnTo>
                <a:lnTo>
                  <a:pt x="728" y="279"/>
                </a:lnTo>
                <a:lnTo>
                  <a:pt x="748" y="275"/>
                </a:lnTo>
                <a:lnTo>
                  <a:pt x="812" y="301"/>
                </a:lnTo>
                <a:lnTo>
                  <a:pt x="821" y="322"/>
                </a:lnTo>
                <a:lnTo>
                  <a:pt x="830" y="328"/>
                </a:lnTo>
                <a:lnTo>
                  <a:pt x="850" y="334"/>
                </a:lnTo>
                <a:lnTo>
                  <a:pt x="863" y="340"/>
                </a:lnTo>
                <a:lnTo>
                  <a:pt x="878" y="340"/>
                </a:lnTo>
                <a:lnTo>
                  <a:pt x="896" y="340"/>
                </a:lnTo>
                <a:lnTo>
                  <a:pt x="914" y="344"/>
                </a:lnTo>
                <a:lnTo>
                  <a:pt x="918" y="340"/>
                </a:lnTo>
                <a:lnTo>
                  <a:pt x="925" y="356"/>
                </a:lnTo>
                <a:lnTo>
                  <a:pt x="925" y="377"/>
                </a:lnTo>
                <a:lnTo>
                  <a:pt x="914" y="387"/>
                </a:lnTo>
                <a:lnTo>
                  <a:pt x="845" y="434"/>
                </a:lnTo>
                <a:lnTo>
                  <a:pt x="816" y="434"/>
                </a:lnTo>
                <a:lnTo>
                  <a:pt x="732" y="455"/>
                </a:lnTo>
                <a:lnTo>
                  <a:pt x="703" y="459"/>
                </a:lnTo>
                <a:lnTo>
                  <a:pt x="703" y="481"/>
                </a:lnTo>
                <a:lnTo>
                  <a:pt x="685" y="481"/>
                </a:lnTo>
                <a:lnTo>
                  <a:pt x="668" y="494"/>
                </a:lnTo>
                <a:lnTo>
                  <a:pt x="650" y="514"/>
                </a:lnTo>
                <a:lnTo>
                  <a:pt x="634" y="529"/>
                </a:lnTo>
                <a:lnTo>
                  <a:pt x="612" y="533"/>
                </a:lnTo>
                <a:lnTo>
                  <a:pt x="597" y="553"/>
                </a:lnTo>
                <a:lnTo>
                  <a:pt x="597" y="580"/>
                </a:lnTo>
                <a:lnTo>
                  <a:pt x="608" y="594"/>
                </a:lnTo>
                <a:lnTo>
                  <a:pt x="612" y="606"/>
                </a:lnTo>
                <a:lnTo>
                  <a:pt x="612" y="627"/>
                </a:lnTo>
                <a:lnTo>
                  <a:pt x="608" y="633"/>
                </a:lnTo>
                <a:lnTo>
                  <a:pt x="592" y="637"/>
                </a:lnTo>
                <a:lnTo>
                  <a:pt x="566" y="658"/>
                </a:lnTo>
                <a:lnTo>
                  <a:pt x="532" y="684"/>
                </a:lnTo>
                <a:lnTo>
                  <a:pt x="519" y="696"/>
                </a:lnTo>
                <a:lnTo>
                  <a:pt x="512" y="705"/>
                </a:lnTo>
                <a:lnTo>
                  <a:pt x="512" y="715"/>
                </a:lnTo>
                <a:lnTo>
                  <a:pt x="475" y="715"/>
                </a:lnTo>
                <a:lnTo>
                  <a:pt x="453" y="719"/>
                </a:lnTo>
                <a:lnTo>
                  <a:pt x="435" y="725"/>
                </a:lnTo>
                <a:lnTo>
                  <a:pt x="426" y="731"/>
                </a:lnTo>
                <a:lnTo>
                  <a:pt x="415" y="748"/>
                </a:lnTo>
                <a:lnTo>
                  <a:pt x="393" y="754"/>
                </a:lnTo>
                <a:lnTo>
                  <a:pt x="379" y="754"/>
                </a:lnTo>
                <a:lnTo>
                  <a:pt x="355" y="752"/>
                </a:lnTo>
                <a:lnTo>
                  <a:pt x="313" y="748"/>
                </a:lnTo>
                <a:lnTo>
                  <a:pt x="235" y="719"/>
                </a:lnTo>
                <a:lnTo>
                  <a:pt x="206" y="715"/>
                </a:lnTo>
                <a:lnTo>
                  <a:pt x="177" y="725"/>
                </a:lnTo>
                <a:lnTo>
                  <a:pt x="155" y="735"/>
                </a:lnTo>
                <a:lnTo>
                  <a:pt x="131" y="740"/>
                </a:lnTo>
                <a:lnTo>
                  <a:pt x="109" y="752"/>
                </a:lnTo>
                <a:lnTo>
                  <a:pt x="98" y="760"/>
                </a:lnTo>
                <a:lnTo>
                  <a:pt x="51" y="713"/>
                </a:lnTo>
                <a:lnTo>
                  <a:pt x="51" y="645"/>
                </a:lnTo>
                <a:lnTo>
                  <a:pt x="29" y="623"/>
                </a:lnTo>
                <a:lnTo>
                  <a:pt x="4" y="602"/>
                </a:lnTo>
                <a:lnTo>
                  <a:pt x="0" y="592"/>
                </a:lnTo>
                <a:lnTo>
                  <a:pt x="0" y="567"/>
                </a:lnTo>
                <a:lnTo>
                  <a:pt x="13" y="555"/>
                </a:lnTo>
                <a:lnTo>
                  <a:pt x="47" y="545"/>
                </a:lnTo>
                <a:lnTo>
                  <a:pt x="55" y="537"/>
                </a:lnTo>
                <a:lnTo>
                  <a:pt x="42" y="520"/>
                </a:lnTo>
                <a:lnTo>
                  <a:pt x="38" y="494"/>
                </a:lnTo>
                <a:lnTo>
                  <a:pt x="51" y="469"/>
                </a:lnTo>
                <a:lnTo>
                  <a:pt x="75" y="447"/>
                </a:lnTo>
                <a:lnTo>
                  <a:pt x="75" y="426"/>
                </a:lnTo>
                <a:lnTo>
                  <a:pt x="67" y="412"/>
                </a:lnTo>
                <a:lnTo>
                  <a:pt x="75" y="383"/>
                </a:lnTo>
                <a:lnTo>
                  <a:pt x="80" y="381"/>
                </a:lnTo>
                <a:lnTo>
                  <a:pt x="93" y="381"/>
                </a:lnTo>
                <a:lnTo>
                  <a:pt x="102" y="391"/>
                </a:lnTo>
                <a:lnTo>
                  <a:pt x="113" y="377"/>
                </a:lnTo>
                <a:lnTo>
                  <a:pt x="118" y="334"/>
                </a:lnTo>
                <a:lnTo>
                  <a:pt x="151" y="305"/>
                </a:lnTo>
                <a:lnTo>
                  <a:pt x="151" y="289"/>
                </a:lnTo>
                <a:lnTo>
                  <a:pt x="151" y="279"/>
                </a:lnTo>
                <a:lnTo>
                  <a:pt x="186" y="260"/>
                </a:lnTo>
                <a:lnTo>
                  <a:pt x="211" y="254"/>
                </a:lnTo>
                <a:lnTo>
                  <a:pt x="220" y="246"/>
                </a:lnTo>
                <a:lnTo>
                  <a:pt x="197" y="227"/>
                </a:lnTo>
                <a:lnTo>
                  <a:pt x="182" y="197"/>
                </a:lnTo>
                <a:lnTo>
                  <a:pt x="173" y="188"/>
                </a:lnTo>
                <a:lnTo>
                  <a:pt x="149" y="201"/>
                </a:lnTo>
                <a:lnTo>
                  <a:pt x="131" y="193"/>
                </a:lnTo>
                <a:lnTo>
                  <a:pt x="106" y="184"/>
                </a:lnTo>
                <a:lnTo>
                  <a:pt x="98" y="188"/>
                </a:lnTo>
                <a:lnTo>
                  <a:pt x="89" y="180"/>
                </a:lnTo>
                <a:lnTo>
                  <a:pt x="89" y="166"/>
                </a:lnTo>
                <a:lnTo>
                  <a:pt x="75" y="150"/>
                </a:lnTo>
                <a:lnTo>
                  <a:pt x="67" y="145"/>
                </a:lnTo>
                <a:lnTo>
                  <a:pt x="47" y="15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5" name="Freeform 21"/>
          <p:cNvSpPr>
            <a:spLocks/>
          </p:cNvSpPr>
          <p:nvPr/>
        </p:nvSpPr>
        <p:spPr bwMode="auto">
          <a:xfrm>
            <a:off x="3590942" y="5195888"/>
            <a:ext cx="51965" cy="36512"/>
          </a:xfrm>
          <a:custGeom>
            <a:avLst/>
            <a:gdLst>
              <a:gd name="T0" fmla="*/ 36 w 37"/>
              <a:gd name="T1" fmla="*/ 0 h 23"/>
              <a:gd name="T2" fmla="*/ 18 w 37"/>
              <a:gd name="T3" fmla="*/ 0 h 23"/>
              <a:gd name="T4" fmla="*/ 0 w 37"/>
              <a:gd name="T5" fmla="*/ 14 h 23"/>
              <a:gd name="T6" fmla="*/ 9 w 37"/>
              <a:gd name="T7" fmla="*/ 22 h 23"/>
              <a:gd name="T8" fmla="*/ 27 w 37"/>
              <a:gd name="T9" fmla="*/ 22 h 23"/>
              <a:gd name="T10" fmla="*/ 36 w 37"/>
              <a:gd name="T11" fmla="*/ 0 h 23"/>
              <a:gd name="T12" fmla="*/ 0 60000 65536"/>
              <a:gd name="T13" fmla="*/ 0 60000 65536"/>
              <a:gd name="T14" fmla="*/ 0 60000 65536"/>
              <a:gd name="T15" fmla="*/ 0 60000 65536"/>
              <a:gd name="T16" fmla="*/ 0 60000 65536"/>
              <a:gd name="T17" fmla="*/ 0 60000 65536"/>
              <a:gd name="T18" fmla="*/ 0 w 37"/>
              <a:gd name="T19" fmla="*/ 0 h 23"/>
              <a:gd name="T20" fmla="*/ 37 w 3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7" h="23">
                <a:moveTo>
                  <a:pt x="36" y="0"/>
                </a:moveTo>
                <a:lnTo>
                  <a:pt x="18" y="0"/>
                </a:lnTo>
                <a:lnTo>
                  <a:pt x="0" y="14"/>
                </a:lnTo>
                <a:lnTo>
                  <a:pt x="9" y="22"/>
                </a:lnTo>
                <a:lnTo>
                  <a:pt x="27" y="22"/>
                </a:lnTo>
                <a:lnTo>
                  <a:pt x="36"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6" name="Freeform 22"/>
          <p:cNvSpPr>
            <a:spLocks/>
          </p:cNvSpPr>
          <p:nvPr/>
        </p:nvSpPr>
        <p:spPr bwMode="auto">
          <a:xfrm>
            <a:off x="3736086" y="5100639"/>
            <a:ext cx="116472" cy="96837"/>
          </a:xfrm>
          <a:custGeom>
            <a:avLst/>
            <a:gdLst>
              <a:gd name="T0" fmla="*/ 60 w 83"/>
              <a:gd name="T1" fmla="*/ 0 h 61"/>
              <a:gd name="T2" fmla="*/ 53 w 83"/>
              <a:gd name="T3" fmla="*/ 6 h 61"/>
              <a:gd name="T4" fmla="*/ 18 w 83"/>
              <a:gd name="T5" fmla="*/ 12 h 61"/>
              <a:gd name="T6" fmla="*/ 0 w 83"/>
              <a:gd name="T7" fmla="*/ 31 h 61"/>
              <a:gd name="T8" fmla="*/ 27 w 83"/>
              <a:gd name="T9" fmla="*/ 48 h 61"/>
              <a:gd name="T10" fmla="*/ 40 w 83"/>
              <a:gd name="T11" fmla="*/ 60 h 61"/>
              <a:gd name="T12" fmla="*/ 64 w 83"/>
              <a:gd name="T13" fmla="*/ 56 h 61"/>
              <a:gd name="T14" fmla="*/ 82 w 83"/>
              <a:gd name="T15" fmla="*/ 48 h 61"/>
              <a:gd name="T16" fmla="*/ 78 w 83"/>
              <a:gd name="T17" fmla="*/ 31 h 61"/>
              <a:gd name="T18" fmla="*/ 64 w 83"/>
              <a:gd name="T19" fmla="*/ 21 h 61"/>
              <a:gd name="T20" fmla="*/ 60 w 83"/>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61"/>
              <a:gd name="T35" fmla="*/ 83 w 83"/>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61">
                <a:moveTo>
                  <a:pt x="60" y="0"/>
                </a:moveTo>
                <a:lnTo>
                  <a:pt x="53" y="6"/>
                </a:lnTo>
                <a:lnTo>
                  <a:pt x="18" y="12"/>
                </a:lnTo>
                <a:lnTo>
                  <a:pt x="0" y="31"/>
                </a:lnTo>
                <a:lnTo>
                  <a:pt x="27" y="48"/>
                </a:lnTo>
                <a:lnTo>
                  <a:pt x="40" y="60"/>
                </a:lnTo>
                <a:lnTo>
                  <a:pt x="64" y="56"/>
                </a:lnTo>
                <a:lnTo>
                  <a:pt x="82" y="48"/>
                </a:lnTo>
                <a:lnTo>
                  <a:pt x="78" y="31"/>
                </a:lnTo>
                <a:lnTo>
                  <a:pt x="64" y="21"/>
                </a:lnTo>
                <a:lnTo>
                  <a:pt x="6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7" name="Freeform 23"/>
          <p:cNvSpPr>
            <a:spLocks/>
          </p:cNvSpPr>
          <p:nvPr/>
        </p:nvSpPr>
        <p:spPr bwMode="auto">
          <a:xfrm>
            <a:off x="3917065" y="5108575"/>
            <a:ext cx="35838" cy="50800"/>
          </a:xfrm>
          <a:custGeom>
            <a:avLst/>
            <a:gdLst>
              <a:gd name="T0" fmla="*/ 16 w 26"/>
              <a:gd name="T1" fmla="*/ 0 h 32"/>
              <a:gd name="T2" fmla="*/ 0 w 26"/>
              <a:gd name="T3" fmla="*/ 8 h 32"/>
              <a:gd name="T4" fmla="*/ 14 w 26"/>
              <a:gd name="T5" fmla="*/ 19 h 32"/>
              <a:gd name="T6" fmla="*/ 25 w 26"/>
              <a:gd name="T7" fmla="*/ 31 h 32"/>
              <a:gd name="T8" fmla="*/ 16 w 26"/>
              <a:gd name="T9" fmla="*/ 0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16" y="0"/>
                </a:moveTo>
                <a:lnTo>
                  <a:pt x="0" y="8"/>
                </a:lnTo>
                <a:lnTo>
                  <a:pt x="14" y="19"/>
                </a:lnTo>
                <a:lnTo>
                  <a:pt x="25" y="31"/>
                </a:lnTo>
                <a:lnTo>
                  <a:pt x="16"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8" name="Freeform 24"/>
          <p:cNvSpPr>
            <a:spLocks/>
          </p:cNvSpPr>
          <p:nvPr/>
        </p:nvSpPr>
        <p:spPr bwMode="auto">
          <a:xfrm>
            <a:off x="4386540" y="5059363"/>
            <a:ext cx="191732" cy="323850"/>
          </a:xfrm>
          <a:custGeom>
            <a:avLst/>
            <a:gdLst>
              <a:gd name="T0" fmla="*/ 80 w 136"/>
              <a:gd name="T1" fmla="*/ 0 h 204"/>
              <a:gd name="T2" fmla="*/ 60 w 136"/>
              <a:gd name="T3" fmla="*/ 10 h 204"/>
              <a:gd name="T4" fmla="*/ 42 w 136"/>
              <a:gd name="T5" fmla="*/ 23 h 204"/>
              <a:gd name="T6" fmla="*/ 27 w 136"/>
              <a:gd name="T7" fmla="*/ 27 h 204"/>
              <a:gd name="T8" fmla="*/ 0 w 136"/>
              <a:gd name="T9" fmla="*/ 23 h 204"/>
              <a:gd name="T10" fmla="*/ 4 w 136"/>
              <a:gd name="T11" fmla="*/ 47 h 204"/>
              <a:gd name="T12" fmla="*/ 18 w 136"/>
              <a:gd name="T13" fmla="*/ 62 h 204"/>
              <a:gd name="T14" fmla="*/ 13 w 136"/>
              <a:gd name="T15" fmla="*/ 100 h 204"/>
              <a:gd name="T16" fmla="*/ 13 w 136"/>
              <a:gd name="T17" fmla="*/ 121 h 204"/>
              <a:gd name="T18" fmla="*/ 18 w 136"/>
              <a:gd name="T19" fmla="*/ 135 h 204"/>
              <a:gd name="T20" fmla="*/ 4 w 136"/>
              <a:gd name="T21" fmla="*/ 168 h 204"/>
              <a:gd name="T22" fmla="*/ 9 w 136"/>
              <a:gd name="T23" fmla="*/ 191 h 204"/>
              <a:gd name="T24" fmla="*/ 27 w 136"/>
              <a:gd name="T25" fmla="*/ 203 h 204"/>
              <a:gd name="T26" fmla="*/ 51 w 136"/>
              <a:gd name="T27" fmla="*/ 187 h 204"/>
              <a:gd name="T28" fmla="*/ 60 w 136"/>
              <a:gd name="T29" fmla="*/ 182 h 204"/>
              <a:gd name="T30" fmla="*/ 86 w 136"/>
              <a:gd name="T31" fmla="*/ 187 h 204"/>
              <a:gd name="T32" fmla="*/ 102 w 136"/>
              <a:gd name="T33" fmla="*/ 170 h 204"/>
              <a:gd name="T34" fmla="*/ 102 w 136"/>
              <a:gd name="T35" fmla="*/ 156 h 204"/>
              <a:gd name="T36" fmla="*/ 124 w 136"/>
              <a:gd name="T37" fmla="*/ 125 h 204"/>
              <a:gd name="T38" fmla="*/ 131 w 136"/>
              <a:gd name="T39" fmla="*/ 105 h 204"/>
              <a:gd name="T40" fmla="*/ 124 w 136"/>
              <a:gd name="T41" fmla="*/ 86 h 204"/>
              <a:gd name="T42" fmla="*/ 135 w 136"/>
              <a:gd name="T43" fmla="*/ 62 h 204"/>
              <a:gd name="T44" fmla="*/ 128 w 136"/>
              <a:gd name="T45" fmla="*/ 27 h 204"/>
              <a:gd name="T46" fmla="*/ 124 w 136"/>
              <a:gd name="T47" fmla="*/ 6 h 204"/>
              <a:gd name="T48" fmla="*/ 80 w 136"/>
              <a:gd name="T49" fmla="*/ 0 h 2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6"/>
              <a:gd name="T76" fmla="*/ 0 h 204"/>
              <a:gd name="T77" fmla="*/ 136 w 136"/>
              <a:gd name="T78" fmla="*/ 204 h 2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6" h="204">
                <a:moveTo>
                  <a:pt x="80" y="0"/>
                </a:moveTo>
                <a:lnTo>
                  <a:pt x="60" y="10"/>
                </a:lnTo>
                <a:lnTo>
                  <a:pt x="42" y="23"/>
                </a:lnTo>
                <a:lnTo>
                  <a:pt x="27" y="27"/>
                </a:lnTo>
                <a:lnTo>
                  <a:pt x="0" y="23"/>
                </a:lnTo>
                <a:lnTo>
                  <a:pt x="4" y="47"/>
                </a:lnTo>
                <a:lnTo>
                  <a:pt x="18" y="62"/>
                </a:lnTo>
                <a:lnTo>
                  <a:pt x="13" y="100"/>
                </a:lnTo>
                <a:lnTo>
                  <a:pt x="13" y="121"/>
                </a:lnTo>
                <a:lnTo>
                  <a:pt x="18" y="135"/>
                </a:lnTo>
                <a:lnTo>
                  <a:pt x="4" y="168"/>
                </a:lnTo>
                <a:lnTo>
                  <a:pt x="9" y="191"/>
                </a:lnTo>
                <a:lnTo>
                  <a:pt x="27" y="203"/>
                </a:lnTo>
                <a:lnTo>
                  <a:pt x="51" y="187"/>
                </a:lnTo>
                <a:lnTo>
                  <a:pt x="60" y="182"/>
                </a:lnTo>
                <a:lnTo>
                  <a:pt x="86" y="187"/>
                </a:lnTo>
                <a:lnTo>
                  <a:pt x="102" y="170"/>
                </a:lnTo>
                <a:lnTo>
                  <a:pt x="102" y="156"/>
                </a:lnTo>
                <a:lnTo>
                  <a:pt x="124" y="125"/>
                </a:lnTo>
                <a:lnTo>
                  <a:pt x="131" y="105"/>
                </a:lnTo>
                <a:lnTo>
                  <a:pt x="124" y="86"/>
                </a:lnTo>
                <a:lnTo>
                  <a:pt x="135" y="62"/>
                </a:lnTo>
                <a:lnTo>
                  <a:pt x="128" y="27"/>
                </a:lnTo>
                <a:lnTo>
                  <a:pt x="124" y="6"/>
                </a:lnTo>
                <a:lnTo>
                  <a:pt x="8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89" name="Freeform 25"/>
          <p:cNvSpPr>
            <a:spLocks/>
          </p:cNvSpPr>
          <p:nvPr/>
        </p:nvSpPr>
        <p:spPr bwMode="auto">
          <a:xfrm>
            <a:off x="4829136" y="5559425"/>
            <a:ext cx="349417" cy="230188"/>
          </a:xfrm>
          <a:custGeom>
            <a:avLst/>
            <a:gdLst>
              <a:gd name="T0" fmla="*/ 234 w 248"/>
              <a:gd name="T1" fmla="*/ 0 h 145"/>
              <a:gd name="T2" fmla="*/ 247 w 248"/>
              <a:gd name="T3" fmla="*/ 12 h 145"/>
              <a:gd name="T4" fmla="*/ 238 w 248"/>
              <a:gd name="T5" fmla="*/ 25 h 145"/>
              <a:gd name="T6" fmla="*/ 229 w 248"/>
              <a:gd name="T7" fmla="*/ 43 h 145"/>
              <a:gd name="T8" fmla="*/ 216 w 248"/>
              <a:gd name="T9" fmla="*/ 56 h 145"/>
              <a:gd name="T10" fmla="*/ 220 w 248"/>
              <a:gd name="T11" fmla="*/ 91 h 145"/>
              <a:gd name="T12" fmla="*/ 229 w 248"/>
              <a:gd name="T13" fmla="*/ 117 h 145"/>
              <a:gd name="T14" fmla="*/ 207 w 248"/>
              <a:gd name="T15" fmla="*/ 130 h 145"/>
              <a:gd name="T16" fmla="*/ 205 w 248"/>
              <a:gd name="T17" fmla="*/ 140 h 145"/>
              <a:gd name="T18" fmla="*/ 187 w 248"/>
              <a:gd name="T19" fmla="*/ 144 h 145"/>
              <a:gd name="T20" fmla="*/ 162 w 248"/>
              <a:gd name="T21" fmla="*/ 121 h 145"/>
              <a:gd name="T22" fmla="*/ 145 w 248"/>
              <a:gd name="T23" fmla="*/ 121 h 145"/>
              <a:gd name="T24" fmla="*/ 131 w 248"/>
              <a:gd name="T25" fmla="*/ 103 h 145"/>
              <a:gd name="T26" fmla="*/ 105 w 248"/>
              <a:gd name="T27" fmla="*/ 91 h 145"/>
              <a:gd name="T28" fmla="*/ 89 w 248"/>
              <a:gd name="T29" fmla="*/ 86 h 145"/>
              <a:gd name="T30" fmla="*/ 71 w 248"/>
              <a:gd name="T31" fmla="*/ 80 h 145"/>
              <a:gd name="T32" fmla="*/ 53 w 248"/>
              <a:gd name="T33" fmla="*/ 66 h 145"/>
              <a:gd name="T34" fmla="*/ 24 w 248"/>
              <a:gd name="T35" fmla="*/ 47 h 145"/>
              <a:gd name="T36" fmla="*/ 11 w 248"/>
              <a:gd name="T37" fmla="*/ 43 h 145"/>
              <a:gd name="T38" fmla="*/ 0 w 248"/>
              <a:gd name="T39" fmla="*/ 31 h 145"/>
              <a:gd name="T40" fmla="*/ 0 w 248"/>
              <a:gd name="T41" fmla="*/ 16 h 145"/>
              <a:gd name="T42" fmla="*/ 4 w 248"/>
              <a:gd name="T43" fmla="*/ 6 h 145"/>
              <a:gd name="T44" fmla="*/ 29 w 248"/>
              <a:gd name="T45" fmla="*/ 8 h 145"/>
              <a:gd name="T46" fmla="*/ 67 w 248"/>
              <a:gd name="T47" fmla="*/ 8 h 145"/>
              <a:gd name="T48" fmla="*/ 76 w 248"/>
              <a:gd name="T49" fmla="*/ 21 h 145"/>
              <a:gd name="T50" fmla="*/ 118 w 248"/>
              <a:gd name="T51" fmla="*/ 21 h 145"/>
              <a:gd name="T52" fmla="*/ 147 w 248"/>
              <a:gd name="T53" fmla="*/ 21 h 145"/>
              <a:gd name="T54" fmla="*/ 187 w 248"/>
              <a:gd name="T55" fmla="*/ 12 h 145"/>
              <a:gd name="T56" fmla="*/ 234 w 248"/>
              <a:gd name="T57" fmla="*/ 0 h 1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8"/>
              <a:gd name="T88" fmla="*/ 0 h 145"/>
              <a:gd name="T89" fmla="*/ 248 w 248"/>
              <a:gd name="T90" fmla="*/ 145 h 1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8" h="145">
                <a:moveTo>
                  <a:pt x="234" y="0"/>
                </a:moveTo>
                <a:lnTo>
                  <a:pt x="247" y="12"/>
                </a:lnTo>
                <a:lnTo>
                  <a:pt x="238" y="25"/>
                </a:lnTo>
                <a:lnTo>
                  <a:pt x="229" y="43"/>
                </a:lnTo>
                <a:lnTo>
                  <a:pt x="216" y="56"/>
                </a:lnTo>
                <a:lnTo>
                  <a:pt x="220" y="91"/>
                </a:lnTo>
                <a:lnTo>
                  <a:pt x="229" y="117"/>
                </a:lnTo>
                <a:lnTo>
                  <a:pt x="207" y="130"/>
                </a:lnTo>
                <a:lnTo>
                  <a:pt x="205" y="140"/>
                </a:lnTo>
                <a:lnTo>
                  <a:pt x="187" y="144"/>
                </a:lnTo>
                <a:lnTo>
                  <a:pt x="162" y="121"/>
                </a:lnTo>
                <a:lnTo>
                  <a:pt x="145" y="121"/>
                </a:lnTo>
                <a:lnTo>
                  <a:pt x="131" y="103"/>
                </a:lnTo>
                <a:lnTo>
                  <a:pt x="105" y="91"/>
                </a:lnTo>
                <a:lnTo>
                  <a:pt x="89" y="86"/>
                </a:lnTo>
                <a:lnTo>
                  <a:pt x="71" y="80"/>
                </a:lnTo>
                <a:lnTo>
                  <a:pt x="53" y="66"/>
                </a:lnTo>
                <a:lnTo>
                  <a:pt x="24" y="47"/>
                </a:lnTo>
                <a:lnTo>
                  <a:pt x="11" y="43"/>
                </a:lnTo>
                <a:lnTo>
                  <a:pt x="0" y="31"/>
                </a:lnTo>
                <a:lnTo>
                  <a:pt x="0" y="16"/>
                </a:lnTo>
                <a:lnTo>
                  <a:pt x="4" y="6"/>
                </a:lnTo>
                <a:lnTo>
                  <a:pt x="29" y="8"/>
                </a:lnTo>
                <a:lnTo>
                  <a:pt x="67" y="8"/>
                </a:lnTo>
                <a:lnTo>
                  <a:pt x="76" y="21"/>
                </a:lnTo>
                <a:lnTo>
                  <a:pt x="118" y="21"/>
                </a:lnTo>
                <a:lnTo>
                  <a:pt x="147" y="21"/>
                </a:lnTo>
                <a:lnTo>
                  <a:pt x="187" y="12"/>
                </a:lnTo>
                <a:lnTo>
                  <a:pt x="234"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0" name="Freeform 26"/>
          <p:cNvSpPr>
            <a:spLocks/>
          </p:cNvSpPr>
          <p:nvPr/>
        </p:nvSpPr>
        <p:spPr bwMode="auto">
          <a:xfrm>
            <a:off x="4345327" y="4232275"/>
            <a:ext cx="1189813" cy="1390650"/>
          </a:xfrm>
          <a:custGeom>
            <a:avLst/>
            <a:gdLst>
              <a:gd name="T0" fmla="*/ 643 w 844"/>
              <a:gd name="T1" fmla="*/ 865 h 876"/>
              <a:gd name="T2" fmla="*/ 694 w 844"/>
              <a:gd name="T3" fmla="*/ 783 h 876"/>
              <a:gd name="T4" fmla="*/ 714 w 844"/>
              <a:gd name="T5" fmla="*/ 754 h 876"/>
              <a:gd name="T6" fmla="*/ 699 w 844"/>
              <a:gd name="T7" fmla="*/ 715 h 876"/>
              <a:gd name="T8" fmla="*/ 677 w 844"/>
              <a:gd name="T9" fmla="*/ 711 h 876"/>
              <a:gd name="T10" fmla="*/ 694 w 844"/>
              <a:gd name="T11" fmla="*/ 680 h 876"/>
              <a:gd name="T12" fmla="*/ 719 w 844"/>
              <a:gd name="T13" fmla="*/ 637 h 876"/>
              <a:gd name="T14" fmla="*/ 799 w 844"/>
              <a:gd name="T15" fmla="*/ 689 h 876"/>
              <a:gd name="T16" fmla="*/ 834 w 844"/>
              <a:gd name="T17" fmla="*/ 689 h 876"/>
              <a:gd name="T18" fmla="*/ 808 w 844"/>
              <a:gd name="T19" fmla="*/ 629 h 876"/>
              <a:gd name="T20" fmla="*/ 783 w 844"/>
              <a:gd name="T21" fmla="*/ 625 h 876"/>
              <a:gd name="T22" fmla="*/ 694 w 844"/>
              <a:gd name="T23" fmla="*/ 559 h 876"/>
              <a:gd name="T24" fmla="*/ 639 w 844"/>
              <a:gd name="T25" fmla="*/ 525 h 876"/>
              <a:gd name="T26" fmla="*/ 643 w 844"/>
              <a:gd name="T27" fmla="*/ 500 h 876"/>
              <a:gd name="T28" fmla="*/ 559 w 844"/>
              <a:gd name="T29" fmla="*/ 465 h 876"/>
              <a:gd name="T30" fmla="*/ 521 w 844"/>
              <a:gd name="T31" fmla="*/ 434 h 876"/>
              <a:gd name="T32" fmla="*/ 433 w 844"/>
              <a:gd name="T33" fmla="*/ 309 h 876"/>
              <a:gd name="T34" fmla="*/ 415 w 844"/>
              <a:gd name="T35" fmla="*/ 211 h 876"/>
              <a:gd name="T36" fmla="*/ 390 w 844"/>
              <a:gd name="T37" fmla="*/ 172 h 876"/>
              <a:gd name="T38" fmla="*/ 461 w 844"/>
              <a:gd name="T39" fmla="*/ 141 h 876"/>
              <a:gd name="T40" fmla="*/ 495 w 844"/>
              <a:gd name="T41" fmla="*/ 74 h 876"/>
              <a:gd name="T42" fmla="*/ 419 w 844"/>
              <a:gd name="T43" fmla="*/ 43 h 876"/>
              <a:gd name="T44" fmla="*/ 406 w 844"/>
              <a:gd name="T45" fmla="*/ 14 h 876"/>
              <a:gd name="T46" fmla="*/ 299 w 844"/>
              <a:gd name="T47" fmla="*/ 4 h 876"/>
              <a:gd name="T48" fmla="*/ 251 w 844"/>
              <a:gd name="T49" fmla="*/ 53 h 876"/>
              <a:gd name="T50" fmla="*/ 206 w 844"/>
              <a:gd name="T51" fmla="*/ 49 h 876"/>
              <a:gd name="T52" fmla="*/ 153 w 844"/>
              <a:gd name="T53" fmla="*/ 66 h 876"/>
              <a:gd name="T54" fmla="*/ 131 w 844"/>
              <a:gd name="T55" fmla="*/ 31 h 876"/>
              <a:gd name="T56" fmla="*/ 102 w 844"/>
              <a:gd name="T57" fmla="*/ 61 h 876"/>
              <a:gd name="T58" fmla="*/ 24 w 844"/>
              <a:gd name="T59" fmla="*/ 88 h 876"/>
              <a:gd name="T60" fmla="*/ 9 w 844"/>
              <a:gd name="T61" fmla="*/ 143 h 876"/>
              <a:gd name="T62" fmla="*/ 0 w 844"/>
              <a:gd name="T63" fmla="*/ 199 h 876"/>
              <a:gd name="T64" fmla="*/ 33 w 844"/>
              <a:gd name="T65" fmla="*/ 219 h 876"/>
              <a:gd name="T66" fmla="*/ 60 w 844"/>
              <a:gd name="T67" fmla="*/ 262 h 876"/>
              <a:gd name="T68" fmla="*/ 140 w 844"/>
              <a:gd name="T69" fmla="*/ 221 h 876"/>
              <a:gd name="T70" fmla="*/ 215 w 844"/>
              <a:gd name="T71" fmla="*/ 285 h 876"/>
              <a:gd name="T72" fmla="*/ 251 w 844"/>
              <a:gd name="T73" fmla="*/ 371 h 876"/>
              <a:gd name="T74" fmla="*/ 308 w 844"/>
              <a:gd name="T75" fmla="*/ 418 h 876"/>
              <a:gd name="T76" fmla="*/ 386 w 844"/>
              <a:gd name="T77" fmla="*/ 504 h 876"/>
              <a:gd name="T78" fmla="*/ 504 w 844"/>
              <a:gd name="T79" fmla="*/ 586 h 876"/>
              <a:gd name="T80" fmla="*/ 541 w 844"/>
              <a:gd name="T81" fmla="*/ 611 h 876"/>
              <a:gd name="T82" fmla="*/ 570 w 844"/>
              <a:gd name="T83" fmla="*/ 666 h 876"/>
              <a:gd name="T84" fmla="*/ 619 w 844"/>
              <a:gd name="T85" fmla="*/ 680 h 876"/>
              <a:gd name="T86" fmla="*/ 634 w 844"/>
              <a:gd name="T87" fmla="*/ 750 h 876"/>
              <a:gd name="T88" fmla="*/ 621 w 844"/>
              <a:gd name="T89" fmla="*/ 801 h 876"/>
              <a:gd name="T90" fmla="*/ 608 w 844"/>
              <a:gd name="T91" fmla="*/ 865 h 8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4"/>
              <a:gd name="T139" fmla="*/ 0 h 876"/>
              <a:gd name="T140" fmla="*/ 844 w 844"/>
              <a:gd name="T141" fmla="*/ 876 h 8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4" h="876">
                <a:moveTo>
                  <a:pt x="608" y="865"/>
                </a:moveTo>
                <a:lnTo>
                  <a:pt x="621" y="875"/>
                </a:lnTo>
                <a:lnTo>
                  <a:pt x="643" y="865"/>
                </a:lnTo>
                <a:lnTo>
                  <a:pt x="668" y="832"/>
                </a:lnTo>
                <a:lnTo>
                  <a:pt x="681" y="787"/>
                </a:lnTo>
                <a:lnTo>
                  <a:pt x="694" y="783"/>
                </a:lnTo>
                <a:lnTo>
                  <a:pt x="703" y="789"/>
                </a:lnTo>
                <a:lnTo>
                  <a:pt x="719" y="775"/>
                </a:lnTo>
                <a:lnTo>
                  <a:pt x="714" y="754"/>
                </a:lnTo>
                <a:lnTo>
                  <a:pt x="723" y="740"/>
                </a:lnTo>
                <a:lnTo>
                  <a:pt x="719" y="732"/>
                </a:lnTo>
                <a:lnTo>
                  <a:pt x="699" y="715"/>
                </a:lnTo>
                <a:lnTo>
                  <a:pt x="690" y="715"/>
                </a:lnTo>
                <a:lnTo>
                  <a:pt x="694" y="707"/>
                </a:lnTo>
                <a:lnTo>
                  <a:pt x="677" y="711"/>
                </a:lnTo>
                <a:lnTo>
                  <a:pt x="668" y="705"/>
                </a:lnTo>
                <a:lnTo>
                  <a:pt x="668" y="695"/>
                </a:lnTo>
                <a:lnTo>
                  <a:pt x="694" y="680"/>
                </a:lnTo>
                <a:lnTo>
                  <a:pt x="705" y="666"/>
                </a:lnTo>
                <a:lnTo>
                  <a:pt x="705" y="641"/>
                </a:lnTo>
                <a:lnTo>
                  <a:pt x="719" y="637"/>
                </a:lnTo>
                <a:lnTo>
                  <a:pt x="761" y="656"/>
                </a:lnTo>
                <a:lnTo>
                  <a:pt x="779" y="660"/>
                </a:lnTo>
                <a:lnTo>
                  <a:pt x="799" y="689"/>
                </a:lnTo>
                <a:lnTo>
                  <a:pt x="808" y="705"/>
                </a:lnTo>
                <a:lnTo>
                  <a:pt x="821" y="705"/>
                </a:lnTo>
                <a:lnTo>
                  <a:pt x="834" y="689"/>
                </a:lnTo>
                <a:lnTo>
                  <a:pt x="843" y="672"/>
                </a:lnTo>
                <a:lnTo>
                  <a:pt x="825" y="645"/>
                </a:lnTo>
                <a:lnTo>
                  <a:pt x="808" y="629"/>
                </a:lnTo>
                <a:lnTo>
                  <a:pt x="792" y="629"/>
                </a:lnTo>
                <a:lnTo>
                  <a:pt x="792" y="625"/>
                </a:lnTo>
                <a:lnTo>
                  <a:pt x="783" y="625"/>
                </a:lnTo>
                <a:lnTo>
                  <a:pt x="741" y="586"/>
                </a:lnTo>
                <a:lnTo>
                  <a:pt x="719" y="590"/>
                </a:lnTo>
                <a:lnTo>
                  <a:pt x="694" y="559"/>
                </a:lnTo>
                <a:lnTo>
                  <a:pt x="677" y="555"/>
                </a:lnTo>
                <a:lnTo>
                  <a:pt x="652" y="533"/>
                </a:lnTo>
                <a:lnTo>
                  <a:pt x="639" y="525"/>
                </a:lnTo>
                <a:lnTo>
                  <a:pt x="648" y="516"/>
                </a:lnTo>
                <a:lnTo>
                  <a:pt x="661" y="512"/>
                </a:lnTo>
                <a:lnTo>
                  <a:pt x="643" y="500"/>
                </a:lnTo>
                <a:lnTo>
                  <a:pt x="621" y="508"/>
                </a:lnTo>
                <a:lnTo>
                  <a:pt x="606" y="500"/>
                </a:lnTo>
                <a:lnTo>
                  <a:pt x="559" y="465"/>
                </a:lnTo>
                <a:lnTo>
                  <a:pt x="555" y="451"/>
                </a:lnTo>
                <a:lnTo>
                  <a:pt x="537" y="445"/>
                </a:lnTo>
                <a:lnTo>
                  <a:pt x="521" y="434"/>
                </a:lnTo>
                <a:lnTo>
                  <a:pt x="477" y="348"/>
                </a:lnTo>
                <a:lnTo>
                  <a:pt x="466" y="336"/>
                </a:lnTo>
                <a:lnTo>
                  <a:pt x="433" y="309"/>
                </a:lnTo>
                <a:lnTo>
                  <a:pt x="393" y="254"/>
                </a:lnTo>
                <a:lnTo>
                  <a:pt x="393" y="221"/>
                </a:lnTo>
                <a:lnTo>
                  <a:pt x="415" y="211"/>
                </a:lnTo>
                <a:lnTo>
                  <a:pt x="415" y="195"/>
                </a:lnTo>
                <a:lnTo>
                  <a:pt x="397" y="180"/>
                </a:lnTo>
                <a:lnTo>
                  <a:pt x="390" y="172"/>
                </a:lnTo>
                <a:lnTo>
                  <a:pt x="393" y="160"/>
                </a:lnTo>
                <a:lnTo>
                  <a:pt x="410" y="152"/>
                </a:lnTo>
                <a:lnTo>
                  <a:pt x="461" y="141"/>
                </a:lnTo>
                <a:lnTo>
                  <a:pt x="481" y="129"/>
                </a:lnTo>
                <a:lnTo>
                  <a:pt x="499" y="113"/>
                </a:lnTo>
                <a:lnTo>
                  <a:pt x="495" y="74"/>
                </a:lnTo>
                <a:lnTo>
                  <a:pt x="499" y="59"/>
                </a:lnTo>
                <a:lnTo>
                  <a:pt x="475" y="53"/>
                </a:lnTo>
                <a:lnTo>
                  <a:pt x="419" y="43"/>
                </a:lnTo>
                <a:lnTo>
                  <a:pt x="410" y="31"/>
                </a:lnTo>
                <a:lnTo>
                  <a:pt x="406" y="27"/>
                </a:lnTo>
                <a:lnTo>
                  <a:pt x="406" y="14"/>
                </a:lnTo>
                <a:lnTo>
                  <a:pt x="402" y="4"/>
                </a:lnTo>
                <a:lnTo>
                  <a:pt x="373" y="0"/>
                </a:lnTo>
                <a:lnTo>
                  <a:pt x="299" y="4"/>
                </a:lnTo>
                <a:lnTo>
                  <a:pt x="293" y="18"/>
                </a:lnTo>
                <a:lnTo>
                  <a:pt x="266" y="23"/>
                </a:lnTo>
                <a:lnTo>
                  <a:pt x="251" y="53"/>
                </a:lnTo>
                <a:lnTo>
                  <a:pt x="251" y="66"/>
                </a:lnTo>
                <a:lnTo>
                  <a:pt x="233" y="53"/>
                </a:lnTo>
                <a:lnTo>
                  <a:pt x="206" y="49"/>
                </a:lnTo>
                <a:lnTo>
                  <a:pt x="191" y="59"/>
                </a:lnTo>
                <a:lnTo>
                  <a:pt x="177" y="82"/>
                </a:lnTo>
                <a:lnTo>
                  <a:pt x="153" y="66"/>
                </a:lnTo>
                <a:lnTo>
                  <a:pt x="158" y="43"/>
                </a:lnTo>
                <a:lnTo>
                  <a:pt x="149" y="27"/>
                </a:lnTo>
                <a:lnTo>
                  <a:pt x="131" y="31"/>
                </a:lnTo>
                <a:lnTo>
                  <a:pt x="126" y="49"/>
                </a:lnTo>
                <a:lnTo>
                  <a:pt x="115" y="61"/>
                </a:lnTo>
                <a:lnTo>
                  <a:pt x="102" y="61"/>
                </a:lnTo>
                <a:lnTo>
                  <a:pt x="42" y="53"/>
                </a:lnTo>
                <a:lnTo>
                  <a:pt x="22" y="70"/>
                </a:lnTo>
                <a:lnTo>
                  <a:pt x="24" y="88"/>
                </a:lnTo>
                <a:lnTo>
                  <a:pt x="29" y="105"/>
                </a:lnTo>
                <a:lnTo>
                  <a:pt x="0" y="129"/>
                </a:lnTo>
                <a:lnTo>
                  <a:pt x="9" y="143"/>
                </a:lnTo>
                <a:lnTo>
                  <a:pt x="18" y="152"/>
                </a:lnTo>
                <a:lnTo>
                  <a:pt x="0" y="172"/>
                </a:lnTo>
                <a:lnTo>
                  <a:pt x="0" y="199"/>
                </a:lnTo>
                <a:lnTo>
                  <a:pt x="9" y="211"/>
                </a:lnTo>
                <a:lnTo>
                  <a:pt x="24" y="211"/>
                </a:lnTo>
                <a:lnTo>
                  <a:pt x="33" y="219"/>
                </a:lnTo>
                <a:lnTo>
                  <a:pt x="42" y="238"/>
                </a:lnTo>
                <a:lnTo>
                  <a:pt x="42" y="258"/>
                </a:lnTo>
                <a:lnTo>
                  <a:pt x="60" y="262"/>
                </a:lnTo>
                <a:lnTo>
                  <a:pt x="71" y="258"/>
                </a:lnTo>
                <a:lnTo>
                  <a:pt x="120" y="215"/>
                </a:lnTo>
                <a:lnTo>
                  <a:pt x="140" y="221"/>
                </a:lnTo>
                <a:lnTo>
                  <a:pt x="182" y="242"/>
                </a:lnTo>
                <a:lnTo>
                  <a:pt x="211" y="262"/>
                </a:lnTo>
                <a:lnTo>
                  <a:pt x="215" y="285"/>
                </a:lnTo>
                <a:lnTo>
                  <a:pt x="233" y="301"/>
                </a:lnTo>
                <a:lnTo>
                  <a:pt x="242" y="328"/>
                </a:lnTo>
                <a:lnTo>
                  <a:pt x="251" y="371"/>
                </a:lnTo>
                <a:lnTo>
                  <a:pt x="262" y="391"/>
                </a:lnTo>
                <a:lnTo>
                  <a:pt x="280" y="406"/>
                </a:lnTo>
                <a:lnTo>
                  <a:pt x="308" y="418"/>
                </a:lnTo>
                <a:lnTo>
                  <a:pt x="335" y="457"/>
                </a:lnTo>
                <a:lnTo>
                  <a:pt x="359" y="490"/>
                </a:lnTo>
                <a:lnTo>
                  <a:pt x="386" y="504"/>
                </a:lnTo>
                <a:lnTo>
                  <a:pt x="433" y="555"/>
                </a:lnTo>
                <a:lnTo>
                  <a:pt x="466" y="555"/>
                </a:lnTo>
                <a:lnTo>
                  <a:pt x="504" y="586"/>
                </a:lnTo>
                <a:lnTo>
                  <a:pt x="504" y="617"/>
                </a:lnTo>
                <a:lnTo>
                  <a:pt x="517" y="625"/>
                </a:lnTo>
                <a:lnTo>
                  <a:pt x="541" y="611"/>
                </a:lnTo>
                <a:lnTo>
                  <a:pt x="546" y="625"/>
                </a:lnTo>
                <a:lnTo>
                  <a:pt x="546" y="645"/>
                </a:lnTo>
                <a:lnTo>
                  <a:pt x="570" y="666"/>
                </a:lnTo>
                <a:lnTo>
                  <a:pt x="579" y="676"/>
                </a:lnTo>
                <a:lnTo>
                  <a:pt x="615" y="668"/>
                </a:lnTo>
                <a:lnTo>
                  <a:pt x="619" y="680"/>
                </a:lnTo>
                <a:lnTo>
                  <a:pt x="615" y="707"/>
                </a:lnTo>
                <a:lnTo>
                  <a:pt x="630" y="732"/>
                </a:lnTo>
                <a:lnTo>
                  <a:pt x="634" y="750"/>
                </a:lnTo>
                <a:lnTo>
                  <a:pt x="643" y="770"/>
                </a:lnTo>
                <a:lnTo>
                  <a:pt x="639" y="787"/>
                </a:lnTo>
                <a:lnTo>
                  <a:pt x="621" y="801"/>
                </a:lnTo>
                <a:lnTo>
                  <a:pt x="619" y="822"/>
                </a:lnTo>
                <a:lnTo>
                  <a:pt x="606" y="844"/>
                </a:lnTo>
                <a:lnTo>
                  <a:pt x="608" y="865"/>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1" name="Freeform 27"/>
          <p:cNvSpPr>
            <a:spLocks/>
          </p:cNvSpPr>
          <p:nvPr/>
        </p:nvSpPr>
        <p:spPr bwMode="auto">
          <a:xfrm>
            <a:off x="4287986" y="4033838"/>
            <a:ext cx="478433" cy="328612"/>
          </a:xfrm>
          <a:custGeom>
            <a:avLst/>
            <a:gdLst>
              <a:gd name="T0" fmla="*/ 178 w 339"/>
              <a:gd name="T1" fmla="*/ 41 h 207"/>
              <a:gd name="T2" fmla="*/ 160 w 339"/>
              <a:gd name="T3" fmla="*/ 27 h 207"/>
              <a:gd name="T4" fmla="*/ 162 w 339"/>
              <a:gd name="T5" fmla="*/ 21 h 207"/>
              <a:gd name="T6" fmla="*/ 153 w 339"/>
              <a:gd name="T7" fmla="*/ 12 h 207"/>
              <a:gd name="T8" fmla="*/ 142 w 339"/>
              <a:gd name="T9" fmla="*/ 0 h 207"/>
              <a:gd name="T10" fmla="*/ 133 w 339"/>
              <a:gd name="T11" fmla="*/ 12 h 207"/>
              <a:gd name="T12" fmla="*/ 127 w 339"/>
              <a:gd name="T13" fmla="*/ 8 h 207"/>
              <a:gd name="T14" fmla="*/ 113 w 339"/>
              <a:gd name="T15" fmla="*/ 19 h 207"/>
              <a:gd name="T16" fmla="*/ 113 w 339"/>
              <a:gd name="T17" fmla="*/ 25 h 207"/>
              <a:gd name="T18" fmla="*/ 98 w 339"/>
              <a:gd name="T19" fmla="*/ 31 h 207"/>
              <a:gd name="T20" fmla="*/ 60 w 339"/>
              <a:gd name="T21" fmla="*/ 58 h 207"/>
              <a:gd name="T22" fmla="*/ 51 w 339"/>
              <a:gd name="T23" fmla="*/ 70 h 207"/>
              <a:gd name="T24" fmla="*/ 51 w 339"/>
              <a:gd name="T25" fmla="*/ 84 h 207"/>
              <a:gd name="T26" fmla="*/ 36 w 339"/>
              <a:gd name="T27" fmla="*/ 89 h 207"/>
              <a:gd name="T28" fmla="*/ 9 w 339"/>
              <a:gd name="T29" fmla="*/ 115 h 207"/>
              <a:gd name="T30" fmla="*/ 9 w 339"/>
              <a:gd name="T31" fmla="*/ 126 h 207"/>
              <a:gd name="T32" fmla="*/ 0 w 339"/>
              <a:gd name="T33" fmla="*/ 136 h 207"/>
              <a:gd name="T34" fmla="*/ 4 w 339"/>
              <a:gd name="T35" fmla="*/ 150 h 207"/>
              <a:gd name="T36" fmla="*/ 16 w 339"/>
              <a:gd name="T37" fmla="*/ 142 h 207"/>
              <a:gd name="T38" fmla="*/ 29 w 339"/>
              <a:gd name="T39" fmla="*/ 130 h 207"/>
              <a:gd name="T40" fmla="*/ 49 w 339"/>
              <a:gd name="T41" fmla="*/ 128 h 207"/>
              <a:gd name="T42" fmla="*/ 60 w 339"/>
              <a:gd name="T43" fmla="*/ 130 h 207"/>
              <a:gd name="T44" fmla="*/ 64 w 339"/>
              <a:gd name="T45" fmla="*/ 150 h 207"/>
              <a:gd name="T46" fmla="*/ 62 w 339"/>
              <a:gd name="T47" fmla="*/ 165 h 207"/>
              <a:gd name="T48" fmla="*/ 71 w 339"/>
              <a:gd name="T49" fmla="*/ 173 h 207"/>
              <a:gd name="T50" fmla="*/ 82 w 339"/>
              <a:gd name="T51" fmla="*/ 179 h 207"/>
              <a:gd name="T52" fmla="*/ 102 w 339"/>
              <a:gd name="T53" fmla="*/ 183 h 207"/>
              <a:gd name="T54" fmla="*/ 149 w 339"/>
              <a:gd name="T55" fmla="*/ 187 h 207"/>
              <a:gd name="T56" fmla="*/ 160 w 339"/>
              <a:gd name="T57" fmla="*/ 183 h 207"/>
              <a:gd name="T58" fmla="*/ 167 w 339"/>
              <a:gd name="T59" fmla="*/ 173 h 207"/>
              <a:gd name="T60" fmla="*/ 171 w 339"/>
              <a:gd name="T61" fmla="*/ 157 h 207"/>
              <a:gd name="T62" fmla="*/ 189 w 339"/>
              <a:gd name="T63" fmla="*/ 155 h 207"/>
              <a:gd name="T64" fmla="*/ 196 w 339"/>
              <a:gd name="T65" fmla="*/ 167 h 207"/>
              <a:gd name="T66" fmla="*/ 196 w 339"/>
              <a:gd name="T67" fmla="*/ 194 h 207"/>
              <a:gd name="T68" fmla="*/ 216 w 339"/>
              <a:gd name="T69" fmla="*/ 206 h 207"/>
              <a:gd name="T70" fmla="*/ 233 w 339"/>
              <a:gd name="T71" fmla="*/ 183 h 207"/>
              <a:gd name="T72" fmla="*/ 249 w 339"/>
              <a:gd name="T73" fmla="*/ 175 h 207"/>
              <a:gd name="T74" fmla="*/ 269 w 339"/>
              <a:gd name="T75" fmla="*/ 177 h 207"/>
              <a:gd name="T76" fmla="*/ 285 w 339"/>
              <a:gd name="T77" fmla="*/ 185 h 207"/>
              <a:gd name="T78" fmla="*/ 289 w 339"/>
              <a:gd name="T79" fmla="*/ 192 h 207"/>
              <a:gd name="T80" fmla="*/ 294 w 339"/>
              <a:gd name="T81" fmla="*/ 171 h 207"/>
              <a:gd name="T82" fmla="*/ 307 w 339"/>
              <a:gd name="T83" fmla="*/ 148 h 207"/>
              <a:gd name="T84" fmla="*/ 331 w 339"/>
              <a:gd name="T85" fmla="*/ 144 h 207"/>
              <a:gd name="T86" fmla="*/ 338 w 339"/>
              <a:gd name="T87" fmla="*/ 130 h 207"/>
              <a:gd name="T88" fmla="*/ 331 w 339"/>
              <a:gd name="T89" fmla="*/ 117 h 207"/>
              <a:gd name="T90" fmla="*/ 320 w 339"/>
              <a:gd name="T91" fmla="*/ 111 h 207"/>
              <a:gd name="T92" fmla="*/ 287 w 339"/>
              <a:gd name="T93" fmla="*/ 105 h 207"/>
              <a:gd name="T94" fmla="*/ 287 w 339"/>
              <a:gd name="T95" fmla="*/ 91 h 207"/>
              <a:gd name="T96" fmla="*/ 287 w 339"/>
              <a:gd name="T97" fmla="*/ 76 h 207"/>
              <a:gd name="T98" fmla="*/ 287 w 339"/>
              <a:gd name="T99" fmla="*/ 64 h 207"/>
              <a:gd name="T100" fmla="*/ 267 w 339"/>
              <a:gd name="T101" fmla="*/ 54 h 207"/>
              <a:gd name="T102" fmla="*/ 256 w 339"/>
              <a:gd name="T103" fmla="*/ 58 h 207"/>
              <a:gd name="T104" fmla="*/ 240 w 339"/>
              <a:gd name="T105" fmla="*/ 47 h 207"/>
              <a:gd name="T106" fmla="*/ 238 w 339"/>
              <a:gd name="T107" fmla="*/ 39 h 207"/>
              <a:gd name="T108" fmla="*/ 231 w 339"/>
              <a:gd name="T109" fmla="*/ 29 h 207"/>
              <a:gd name="T110" fmla="*/ 231 w 339"/>
              <a:gd name="T111" fmla="*/ 25 h 207"/>
              <a:gd name="T112" fmla="*/ 211 w 339"/>
              <a:gd name="T113" fmla="*/ 19 h 207"/>
              <a:gd name="T114" fmla="*/ 205 w 339"/>
              <a:gd name="T115" fmla="*/ 27 h 207"/>
              <a:gd name="T116" fmla="*/ 193 w 339"/>
              <a:gd name="T117" fmla="*/ 35 h 207"/>
              <a:gd name="T118" fmla="*/ 178 w 339"/>
              <a:gd name="T119" fmla="*/ 41 h 2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9"/>
              <a:gd name="T181" fmla="*/ 0 h 207"/>
              <a:gd name="T182" fmla="*/ 339 w 339"/>
              <a:gd name="T183" fmla="*/ 207 h 2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9" h="207">
                <a:moveTo>
                  <a:pt x="178" y="41"/>
                </a:moveTo>
                <a:lnTo>
                  <a:pt x="160" y="27"/>
                </a:lnTo>
                <a:lnTo>
                  <a:pt x="162" y="21"/>
                </a:lnTo>
                <a:lnTo>
                  <a:pt x="153" y="12"/>
                </a:lnTo>
                <a:lnTo>
                  <a:pt x="142" y="0"/>
                </a:lnTo>
                <a:lnTo>
                  <a:pt x="133" y="12"/>
                </a:lnTo>
                <a:lnTo>
                  <a:pt x="127" y="8"/>
                </a:lnTo>
                <a:lnTo>
                  <a:pt x="113" y="19"/>
                </a:lnTo>
                <a:lnTo>
                  <a:pt x="113" y="25"/>
                </a:lnTo>
                <a:lnTo>
                  <a:pt x="98" y="31"/>
                </a:lnTo>
                <a:lnTo>
                  <a:pt x="60" y="58"/>
                </a:lnTo>
                <a:lnTo>
                  <a:pt x="51" y="70"/>
                </a:lnTo>
                <a:lnTo>
                  <a:pt x="51" y="84"/>
                </a:lnTo>
                <a:lnTo>
                  <a:pt x="36" y="89"/>
                </a:lnTo>
                <a:lnTo>
                  <a:pt x="9" y="115"/>
                </a:lnTo>
                <a:lnTo>
                  <a:pt x="9" y="126"/>
                </a:lnTo>
                <a:lnTo>
                  <a:pt x="0" y="136"/>
                </a:lnTo>
                <a:lnTo>
                  <a:pt x="4" y="150"/>
                </a:lnTo>
                <a:lnTo>
                  <a:pt x="16" y="142"/>
                </a:lnTo>
                <a:lnTo>
                  <a:pt x="29" y="130"/>
                </a:lnTo>
                <a:lnTo>
                  <a:pt x="49" y="128"/>
                </a:lnTo>
                <a:lnTo>
                  <a:pt x="60" y="130"/>
                </a:lnTo>
                <a:lnTo>
                  <a:pt x="64" y="150"/>
                </a:lnTo>
                <a:lnTo>
                  <a:pt x="62" y="165"/>
                </a:lnTo>
                <a:lnTo>
                  <a:pt x="71" y="173"/>
                </a:lnTo>
                <a:lnTo>
                  <a:pt x="82" y="179"/>
                </a:lnTo>
                <a:lnTo>
                  <a:pt x="102" y="183"/>
                </a:lnTo>
                <a:lnTo>
                  <a:pt x="149" y="187"/>
                </a:lnTo>
                <a:lnTo>
                  <a:pt x="160" y="183"/>
                </a:lnTo>
                <a:lnTo>
                  <a:pt x="167" y="173"/>
                </a:lnTo>
                <a:lnTo>
                  <a:pt x="171" y="157"/>
                </a:lnTo>
                <a:lnTo>
                  <a:pt x="189" y="155"/>
                </a:lnTo>
                <a:lnTo>
                  <a:pt x="196" y="167"/>
                </a:lnTo>
                <a:lnTo>
                  <a:pt x="196" y="194"/>
                </a:lnTo>
                <a:lnTo>
                  <a:pt x="216" y="206"/>
                </a:lnTo>
                <a:lnTo>
                  <a:pt x="233" y="183"/>
                </a:lnTo>
                <a:lnTo>
                  <a:pt x="249" y="175"/>
                </a:lnTo>
                <a:lnTo>
                  <a:pt x="269" y="177"/>
                </a:lnTo>
                <a:lnTo>
                  <a:pt x="285" y="185"/>
                </a:lnTo>
                <a:lnTo>
                  <a:pt x="289" y="192"/>
                </a:lnTo>
                <a:lnTo>
                  <a:pt x="294" y="171"/>
                </a:lnTo>
                <a:lnTo>
                  <a:pt x="307" y="148"/>
                </a:lnTo>
                <a:lnTo>
                  <a:pt x="331" y="144"/>
                </a:lnTo>
                <a:lnTo>
                  <a:pt x="338" y="130"/>
                </a:lnTo>
                <a:lnTo>
                  <a:pt x="331" y="117"/>
                </a:lnTo>
                <a:lnTo>
                  <a:pt x="320" y="111"/>
                </a:lnTo>
                <a:lnTo>
                  <a:pt x="287" y="105"/>
                </a:lnTo>
                <a:lnTo>
                  <a:pt x="287" y="91"/>
                </a:lnTo>
                <a:lnTo>
                  <a:pt x="287" y="76"/>
                </a:lnTo>
                <a:lnTo>
                  <a:pt x="287" y="64"/>
                </a:lnTo>
                <a:lnTo>
                  <a:pt x="267" y="54"/>
                </a:lnTo>
                <a:lnTo>
                  <a:pt x="256" y="58"/>
                </a:lnTo>
                <a:lnTo>
                  <a:pt x="240" y="47"/>
                </a:lnTo>
                <a:lnTo>
                  <a:pt x="238" y="39"/>
                </a:lnTo>
                <a:lnTo>
                  <a:pt x="231" y="29"/>
                </a:lnTo>
                <a:lnTo>
                  <a:pt x="231" y="25"/>
                </a:lnTo>
                <a:lnTo>
                  <a:pt x="211" y="19"/>
                </a:lnTo>
                <a:lnTo>
                  <a:pt x="205" y="27"/>
                </a:lnTo>
                <a:lnTo>
                  <a:pt x="193" y="35"/>
                </a:lnTo>
                <a:lnTo>
                  <a:pt x="178" y="41"/>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2" name="Freeform 28"/>
          <p:cNvSpPr>
            <a:spLocks/>
          </p:cNvSpPr>
          <p:nvPr/>
        </p:nvSpPr>
        <p:spPr bwMode="auto">
          <a:xfrm>
            <a:off x="4669658" y="3998914"/>
            <a:ext cx="732882" cy="346075"/>
          </a:xfrm>
          <a:custGeom>
            <a:avLst/>
            <a:gdLst>
              <a:gd name="T0" fmla="*/ 22 w 519"/>
              <a:gd name="T1" fmla="*/ 76 h 218"/>
              <a:gd name="T2" fmla="*/ 42 w 519"/>
              <a:gd name="T3" fmla="*/ 86 h 218"/>
              <a:gd name="T4" fmla="*/ 71 w 519"/>
              <a:gd name="T5" fmla="*/ 84 h 218"/>
              <a:gd name="T6" fmla="*/ 100 w 519"/>
              <a:gd name="T7" fmla="*/ 82 h 218"/>
              <a:gd name="T8" fmla="*/ 136 w 519"/>
              <a:gd name="T9" fmla="*/ 92 h 218"/>
              <a:gd name="T10" fmla="*/ 158 w 519"/>
              <a:gd name="T11" fmla="*/ 90 h 218"/>
              <a:gd name="T12" fmla="*/ 198 w 519"/>
              <a:gd name="T13" fmla="*/ 86 h 218"/>
              <a:gd name="T14" fmla="*/ 240 w 519"/>
              <a:gd name="T15" fmla="*/ 106 h 218"/>
              <a:gd name="T16" fmla="*/ 260 w 519"/>
              <a:gd name="T17" fmla="*/ 86 h 218"/>
              <a:gd name="T18" fmla="*/ 242 w 519"/>
              <a:gd name="T19" fmla="*/ 43 h 218"/>
              <a:gd name="T20" fmla="*/ 313 w 519"/>
              <a:gd name="T21" fmla="*/ 6 h 218"/>
              <a:gd name="T22" fmla="*/ 333 w 519"/>
              <a:gd name="T23" fmla="*/ 20 h 218"/>
              <a:gd name="T24" fmla="*/ 385 w 519"/>
              <a:gd name="T25" fmla="*/ 2 h 218"/>
              <a:gd name="T26" fmla="*/ 440 w 519"/>
              <a:gd name="T27" fmla="*/ 18 h 218"/>
              <a:gd name="T28" fmla="*/ 476 w 519"/>
              <a:gd name="T29" fmla="*/ 8 h 218"/>
              <a:gd name="T30" fmla="*/ 505 w 519"/>
              <a:gd name="T31" fmla="*/ 55 h 218"/>
              <a:gd name="T32" fmla="*/ 514 w 519"/>
              <a:gd name="T33" fmla="*/ 86 h 218"/>
              <a:gd name="T34" fmla="*/ 489 w 519"/>
              <a:gd name="T35" fmla="*/ 106 h 218"/>
              <a:gd name="T36" fmla="*/ 494 w 519"/>
              <a:gd name="T37" fmla="*/ 127 h 218"/>
              <a:gd name="T38" fmla="*/ 485 w 519"/>
              <a:gd name="T39" fmla="*/ 156 h 218"/>
              <a:gd name="T40" fmla="*/ 458 w 519"/>
              <a:gd name="T41" fmla="*/ 182 h 218"/>
              <a:gd name="T42" fmla="*/ 436 w 519"/>
              <a:gd name="T43" fmla="*/ 199 h 218"/>
              <a:gd name="T44" fmla="*/ 378 w 519"/>
              <a:gd name="T45" fmla="*/ 203 h 218"/>
              <a:gd name="T46" fmla="*/ 331 w 519"/>
              <a:gd name="T47" fmla="*/ 217 h 218"/>
              <a:gd name="T48" fmla="*/ 251 w 519"/>
              <a:gd name="T49" fmla="*/ 203 h 218"/>
              <a:gd name="T50" fmla="*/ 176 w 519"/>
              <a:gd name="T51" fmla="*/ 174 h 218"/>
              <a:gd name="T52" fmla="*/ 171 w 519"/>
              <a:gd name="T53" fmla="*/ 149 h 218"/>
              <a:gd name="T54" fmla="*/ 122 w 519"/>
              <a:gd name="T55" fmla="*/ 147 h 218"/>
              <a:gd name="T56" fmla="*/ 60 w 519"/>
              <a:gd name="T57" fmla="*/ 139 h 218"/>
              <a:gd name="T58" fmla="*/ 31 w 519"/>
              <a:gd name="T59" fmla="*/ 129 h 218"/>
              <a:gd name="T60" fmla="*/ 16 w 519"/>
              <a:gd name="T61" fmla="*/ 111 h 218"/>
              <a:gd name="T62" fmla="*/ 0 w 519"/>
              <a:gd name="T63" fmla="*/ 78 h 2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9"/>
              <a:gd name="T97" fmla="*/ 0 h 218"/>
              <a:gd name="T98" fmla="*/ 519 w 519"/>
              <a:gd name="T99" fmla="*/ 218 h 2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9" h="218">
                <a:moveTo>
                  <a:pt x="0" y="78"/>
                </a:moveTo>
                <a:lnTo>
                  <a:pt x="22" y="76"/>
                </a:lnTo>
                <a:lnTo>
                  <a:pt x="29" y="74"/>
                </a:lnTo>
                <a:lnTo>
                  <a:pt x="42" y="86"/>
                </a:lnTo>
                <a:lnTo>
                  <a:pt x="56" y="82"/>
                </a:lnTo>
                <a:lnTo>
                  <a:pt x="71" y="84"/>
                </a:lnTo>
                <a:lnTo>
                  <a:pt x="82" y="92"/>
                </a:lnTo>
                <a:lnTo>
                  <a:pt x="100" y="82"/>
                </a:lnTo>
                <a:lnTo>
                  <a:pt x="124" y="84"/>
                </a:lnTo>
                <a:lnTo>
                  <a:pt x="136" y="92"/>
                </a:lnTo>
                <a:lnTo>
                  <a:pt x="151" y="96"/>
                </a:lnTo>
                <a:lnTo>
                  <a:pt x="158" y="90"/>
                </a:lnTo>
                <a:lnTo>
                  <a:pt x="185" y="86"/>
                </a:lnTo>
                <a:lnTo>
                  <a:pt x="198" y="86"/>
                </a:lnTo>
                <a:lnTo>
                  <a:pt x="216" y="92"/>
                </a:lnTo>
                <a:lnTo>
                  <a:pt x="240" y="106"/>
                </a:lnTo>
                <a:lnTo>
                  <a:pt x="256" y="100"/>
                </a:lnTo>
                <a:lnTo>
                  <a:pt x="260" y="86"/>
                </a:lnTo>
                <a:lnTo>
                  <a:pt x="249" y="68"/>
                </a:lnTo>
                <a:lnTo>
                  <a:pt x="242" y="43"/>
                </a:lnTo>
                <a:lnTo>
                  <a:pt x="300" y="6"/>
                </a:lnTo>
                <a:lnTo>
                  <a:pt x="313" y="6"/>
                </a:lnTo>
                <a:lnTo>
                  <a:pt x="316" y="18"/>
                </a:lnTo>
                <a:lnTo>
                  <a:pt x="333" y="20"/>
                </a:lnTo>
                <a:lnTo>
                  <a:pt x="369" y="16"/>
                </a:lnTo>
                <a:lnTo>
                  <a:pt x="385" y="2"/>
                </a:lnTo>
                <a:lnTo>
                  <a:pt x="431" y="0"/>
                </a:lnTo>
                <a:lnTo>
                  <a:pt x="440" y="18"/>
                </a:lnTo>
                <a:lnTo>
                  <a:pt x="460" y="18"/>
                </a:lnTo>
                <a:lnTo>
                  <a:pt x="476" y="8"/>
                </a:lnTo>
                <a:lnTo>
                  <a:pt x="505" y="27"/>
                </a:lnTo>
                <a:lnTo>
                  <a:pt x="505" y="55"/>
                </a:lnTo>
                <a:lnTo>
                  <a:pt x="518" y="68"/>
                </a:lnTo>
                <a:lnTo>
                  <a:pt x="514" y="86"/>
                </a:lnTo>
                <a:lnTo>
                  <a:pt x="505" y="106"/>
                </a:lnTo>
                <a:lnTo>
                  <a:pt x="489" y="106"/>
                </a:lnTo>
                <a:lnTo>
                  <a:pt x="485" y="111"/>
                </a:lnTo>
                <a:lnTo>
                  <a:pt x="494" y="127"/>
                </a:lnTo>
                <a:lnTo>
                  <a:pt x="494" y="143"/>
                </a:lnTo>
                <a:lnTo>
                  <a:pt x="485" y="156"/>
                </a:lnTo>
                <a:lnTo>
                  <a:pt x="460" y="168"/>
                </a:lnTo>
                <a:lnTo>
                  <a:pt x="458" y="182"/>
                </a:lnTo>
                <a:lnTo>
                  <a:pt x="458" y="194"/>
                </a:lnTo>
                <a:lnTo>
                  <a:pt x="436" y="199"/>
                </a:lnTo>
                <a:lnTo>
                  <a:pt x="396" y="197"/>
                </a:lnTo>
                <a:lnTo>
                  <a:pt x="378" y="203"/>
                </a:lnTo>
                <a:lnTo>
                  <a:pt x="345" y="203"/>
                </a:lnTo>
                <a:lnTo>
                  <a:pt x="331" y="217"/>
                </a:lnTo>
                <a:lnTo>
                  <a:pt x="278" y="201"/>
                </a:lnTo>
                <a:lnTo>
                  <a:pt x="251" y="203"/>
                </a:lnTo>
                <a:lnTo>
                  <a:pt x="185" y="188"/>
                </a:lnTo>
                <a:lnTo>
                  <a:pt x="176" y="174"/>
                </a:lnTo>
                <a:lnTo>
                  <a:pt x="176" y="158"/>
                </a:lnTo>
                <a:lnTo>
                  <a:pt x="171" y="149"/>
                </a:lnTo>
                <a:lnTo>
                  <a:pt x="165" y="145"/>
                </a:lnTo>
                <a:lnTo>
                  <a:pt x="122" y="147"/>
                </a:lnTo>
                <a:lnTo>
                  <a:pt x="64" y="151"/>
                </a:lnTo>
                <a:lnTo>
                  <a:pt x="60" y="139"/>
                </a:lnTo>
                <a:lnTo>
                  <a:pt x="49" y="135"/>
                </a:lnTo>
                <a:lnTo>
                  <a:pt x="31" y="129"/>
                </a:lnTo>
                <a:lnTo>
                  <a:pt x="16" y="125"/>
                </a:lnTo>
                <a:lnTo>
                  <a:pt x="16" y="111"/>
                </a:lnTo>
                <a:lnTo>
                  <a:pt x="16" y="90"/>
                </a:lnTo>
                <a:lnTo>
                  <a:pt x="0" y="78"/>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3" name="Freeform 29"/>
          <p:cNvSpPr>
            <a:spLocks/>
          </p:cNvSpPr>
          <p:nvPr/>
        </p:nvSpPr>
        <p:spPr bwMode="auto">
          <a:xfrm>
            <a:off x="5312945" y="4043363"/>
            <a:ext cx="679125" cy="425450"/>
          </a:xfrm>
          <a:custGeom>
            <a:avLst/>
            <a:gdLst>
              <a:gd name="T0" fmla="*/ 2 w 481"/>
              <a:gd name="T1" fmla="*/ 168 h 268"/>
              <a:gd name="T2" fmla="*/ 18 w 481"/>
              <a:gd name="T3" fmla="*/ 181 h 268"/>
              <a:gd name="T4" fmla="*/ 15 w 481"/>
              <a:gd name="T5" fmla="*/ 187 h 268"/>
              <a:gd name="T6" fmla="*/ 20 w 481"/>
              <a:gd name="T7" fmla="*/ 199 h 268"/>
              <a:gd name="T8" fmla="*/ 31 w 481"/>
              <a:gd name="T9" fmla="*/ 199 h 268"/>
              <a:gd name="T10" fmla="*/ 80 w 481"/>
              <a:gd name="T11" fmla="*/ 242 h 268"/>
              <a:gd name="T12" fmla="*/ 95 w 481"/>
              <a:gd name="T13" fmla="*/ 244 h 268"/>
              <a:gd name="T14" fmla="*/ 133 w 481"/>
              <a:gd name="T15" fmla="*/ 267 h 268"/>
              <a:gd name="T16" fmla="*/ 155 w 481"/>
              <a:gd name="T17" fmla="*/ 255 h 268"/>
              <a:gd name="T18" fmla="*/ 181 w 481"/>
              <a:gd name="T19" fmla="*/ 257 h 268"/>
              <a:gd name="T20" fmla="*/ 190 w 481"/>
              <a:gd name="T21" fmla="*/ 261 h 268"/>
              <a:gd name="T22" fmla="*/ 210 w 481"/>
              <a:gd name="T23" fmla="*/ 255 h 268"/>
              <a:gd name="T24" fmla="*/ 252 w 481"/>
              <a:gd name="T25" fmla="*/ 238 h 268"/>
              <a:gd name="T26" fmla="*/ 301 w 481"/>
              <a:gd name="T27" fmla="*/ 230 h 268"/>
              <a:gd name="T28" fmla="*/ 323 w 481"/>
              <a:gd name="T29" fmla="*/ 234 h 268"/>
              <a:gd name="T30" fmla="*/ 330 w 481"/>
              <a:gd name="T31" fmla="*/ 244 h 268"/>
              <a:gd name="T32" fmla="*/ 347 w 481"/>
              <a:gd name="T33" fmla="*/ 226 h 268"/>
              <a:gd name="T34" fmla="*/ 369 w 481"/>
              <a:gd name="T35" fmla="*/ 220 h 268"/>
              <a:gd name="T36" fmla="*/ 392 w 481"/>
              <a:gd name="T37" fmla="*/ 216 h 268"/>
              <a:gd name="T38" fmla="*/ 429 w 481"/>
              <a:gd name="T39" fmla="*/ 181 h 268"/>
              <a:gd name="T40" fmla="*/ 438 w 481"/>
              <a:gd name="T41" fmla="*/ 160 h 268"/>
              <a:gd name="T42" fmla="*/ 442 w 481"/>
              <a:gd name="T43" fmla="*/ 119 h 268"/>
              <a:gd name="T44" fmla="*/ 447 w 481"/>
              <a:gd name="T45" fmla="*/ 84 h 268"/>
              <a:gd name="T46" fmla="*/ 462 w 481"/>
              <a:gd name="T47" fmla="*/ 84 h 268"/>
              <a:gd name="T48" fmla="*/ 473 w 481"/>
              <a:gd name="T49" fmla="*/ 72 h 268"/>
              <a:gd name="T50" fmla="*/ 480 w 481"/>
              <a:gd name="T51" fmla="*/ 62 h 268"/>
              <a:gd name="T52" fmla="*/ 467 w 481"/>
              <a:gd name="T53" fmla="*/ 51 h 268"/>
              <a:gd name="T54" fmla="*/ 458 w 481"/>
              <a:gd name="T55" fmla="*/ 55 h 268"/>
              <a:gd name="T56" fmla="*/ 436 w 481"/>
              <a:gd name="T57" fmla="*/ 51 h 268"/>
              <a:gd name="T58" fmla="*/ 425 w 481"/>
              <a:gd name="T59" fmla="*/ 37 h 268"/>
              <a:gd name="T60" fmla="*/ 411 w 481"/>
              <a:gd name="T61" fmla="*/ 14 h 268"/>
              <a:gd name="T62" fmla="*/ 396 w 481"/>
              <a:gd name="T63" fmla="*/ 14 h 268"/>
              <a:gd name="T64" fmla="*/ 374 w 481"/>
              <a:gd name="T65" fmla="*/ 0 h 268"/>
              <a:gd name="T66" fmla="*/ 361 w 481"/>
              <a:gd name="T67" fmla="*/ 2 h 268"/>
              <a:gd name="T68" fmla="*/ 314 w 481"/>
              <a:gd name="T69" fmla="*/ 6 h 268"/>
              <a:gd name="T70" fmla="*/ 305 w 481"/>
              <a:gd name="T71" fmla="*/ 18 h 268"/>
              <a:gd name="T72" fmla="*/ 292 w 481"/>
              <a:gd name="T73" fmla="*/ 35 h 268"/>
              <a:gd name="T74" fmla="*/ 276 w 481"/>
              <a:gd name="T75" fmla="*/ 43 h 268"/>
              <a:gd name="T76" fmla="*/ 259 w 481"/>
              <a:gd name="T77" fmla="*/ 45 h 268"/>
              <a:gd name="T78" fmla="*/ 248 w 481"/>
              <a:gd name="T79" fmla="*/ 43 h 268"/>
              <a:gd name="T80" fmla="*/ 239 w 481"/>
              <a:gd name="T81" fmla="*/ 37 h 268"/>
              <a:gd name="T82" fmla="*/ 230 w 481"/>
              <a:gd name="T83" fmla="*/ 35 h 268"/>
              <a:gd name="T84" fmla="*/ 215 w 481"/>
              <a:gd name="T85" fmla="*/ 41 h 268"/>
              <a:gd name="T86" fmla="*/ 197 w 481"/>
              <a:gd name="T87" fmla="*/ 49 h 268"/>
              <a:gd name="T88" fmla="*/ 157 w 481"/>
              <a:gd name="T89" fmla="*/ 66 h 268"/>
              <a:gd name="T90" fmla="*/ 137 w 481"/>
              <a:gd name="T91" fmla="*/ 68 h 268"/>
              <a:gd name="T92" fmla="*/ 95 w 481"/>
              <a:gd name="T93" fmla="*/ 66 h 268"/>
              <a:gd name="T94" fmla="*/ 88 w 481"/>
              <a:gd name="T95" fmla="*/ 64 h 268"/>
              <a:gd name="T96" fmla="*/ 77 w 481"/>
              <a:gd name="T97" fmla="*/ 47 h 268"/>
              <a:gd name="T98" fmla="*/ 64 w 481"/>
              <a:gd name="T99" fmla="*/ 41 h 268"/>
              <a:gd name="T100" fmla="*/ 60 w 481"/>
              <a:gd name="T101" fmla="*/ 45 h 268"/>
              <a:gd name="T102" fmla="*/ 58 w 481"/>
              <a:gd name="T103" fmla="*/ 62 h 268"/>
              <a:gd name="T104" fmla="*/ 49 w 481"/>
              <a:gd name="T105" fmla="*/ 78 h 268"/>
              <a:gd name="T106" fmla="*/ 33 w 481"/>
              <a:gd name="T107" fmla="*/ 78 h 268"/>
              <a:gd name="T108" fmla="*/ 29 w 481"/>
              <a:gd name="T109" fmla="*/ 82 h 268"/>
              <a:gd name="T110" fmla="*/ 38 w 481"/>
              <a:gd name="T111" fmla="*/ 97 h 268"/>
              <a:gd name="T112" fmla="*/ 35 w 481"/>
              <a:gd name="T113" fmla="*/ 113 h 268"/>
              <a:gd name="T114" fmla="*/ 24 w 481"/>
              <a:gd name="T115" fmla="*/ 127 h 268"/>
              <a:gd name="T116" fmla="*/ 18 w 481"/>
              <a:gd name="T117" fmla="*/ 134 h 268"/>
              <a:gd name="T118" fmla="*/ 4 w 481"/>
              <a:gd name="T119" fmla="*/ 140 h 268"/>
              <a:gd name="T120" fmla="*/ 0 w 481"/>
              <a:gd name="T121" fmla="*/ 152 h 268"/>
              <a:gd name="T122" fmla="*/ 2 w 481"/>
              <a:gd name="T123" fmla="*/ 168 h 2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1"/>
              <a:gd name="T187" fmla="*/ 0 h 268"/>
              <a:gd name="T188" fmla="*/ 481 w 481"/>
              <a:gd name="T189" fmla="*/ 268 h 2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1" h="268">
                <a:moveTo>
                  <a:pt x="2" y="168"/>
                </a:moveTo>
                <a:lnTo>
                  <a:pt x="18" y="181"/>
                </a:lnTo>
                <a:lnTo>
                  <a:pt x="15" y="187"/>
                </a:lnTo>
                <a:lnTo>
                  <a:pt x="20" y="199"/>
                </a:lnTo>
                <a:lnTo>
                  <a:pt x="31" y="199"/>
                </a:lnTo>
                <a:lnTo>
                  <a:pt x="80" y="242"/>
                </a:lnTo>
                <a:lnTo>
                  <a:pt x="95" y="244"/>
                </a:lnTo>
                <a:lnTo>
                  <a:pt x="133" y="267"/>
                </a:lnTo>
                <a:lnTo>
                  <a:pt x="155" y="255"/>
                </a:lnTo>
                <a:lnTo>
                  <a:pt x="181" y="257"/>
                </a:lnTo>
                <a:lnTo>
                  <a:pt x="190" y="261"/>
                </a:lnTo>
                <a:lnTo>
                  <a:pt x="210" y="255"/>
                </a:lnTo>
                <a:lnTo>
                  <a:pt x="252" y="238"/>
                </a:lnTo>
                <a:lnTo>
                  <a:pt x="301" y="230"/>
                </a:lnTo>
                <a:lnTo>
                  <a:pt x="323" y="234"/>
                </a:lnTo>
                <a:lnTo>
                  <a:pt x="330" y="244"/>
                </a:lnTo>
                <a:lnTo>
                  <a:pt x="347" y="226"/>
                </a:lnTo>
                <a:lnTo>
                  <a:pt x="369" y="220"/>
                </a:lnTo>
                <a:lnTo>
                  <a:pt x="392" y="216"/>
                </a:lnTo>
                <a:lnTo>
                  <a:pt x="429" y="181"/>
                </a:lnTo>
                <a:lnTo>
                  <a:pt x="438" y="160"/>
                </a:lnTo>
                <a:lnTo>
                  <a:pt x="442" y="119"/>
                </a:lnTo>
                <a:lnTo>
                  <a:pt x="447" y="84"/>
                </a:lnTo>
                <a:lnTo>
                  <a:pt x="462" y="84"/>
                </a:lnTo>
                <a:lnTo>
                  <a:pt x="473" y="72"/>
                </a:lnTo>
                <a:lnTo>
                  <a:pt x="480" y="62"/>
                </a:lnTo>
                <a:lnTo>
                  <a:pt x="467" y="51"/>
                </a:lnTo>
                <a:lnTo>
                  <a:pt x="458" y="55"/>
                </a:lnTo>
                <a:lnTo>
                  <a:pt x="436" y="51"/>
                </a:lnTo>
                <a:lnTo>
                  <a:pt x="425" y="37"/>
                </a:lnTo>
                <a:lnTo>
                  <a:pt x="411" y="14"/>
                </a:lnTo>
                <a:lnTo>
                  <a:pt x="396" y="14"/>
                </a:lnTo>
                <a:lnTo>
                  <a:pt x="374" y="0"/>
                </a:lnTo>
                <a:lnTo>
                  <a:pt x="361" y="2"/>
                </a:lnTo>
                <a:lnTo>
                  <a:pt x="314" y="6"/>
                </a:lnTo>
                <a:lnTo>
                  <a:pt x="305" y="18"/>
                </a:lnTo>
                <a:lnTo>
                  <a:pt x="292" y="35"/>
                </a:lnTo>
                <a:lnTo>
                  <a:pt x="276" y="43"/>
                </a:lnTo>
                <a:lnTo>
                  <a:pt x="259" y="45"/>
                </a:lnTo>
                <a:lnTo>
                  <a:pt x="248" y="43"/>
                </a:lnTo>
                <a:lnTo>
                  <a:pt x="239" y="37"/>
                </a:lnTo>
                <a:lnTo>
                  <a:pt x="230" y="35"/>
                </a:lnTo>
                <a:lnTo>
                  <a:pt x="215" y="41"/>
                </a:lnTo>
                <a:lnTo>
                  <a:pt x="197" y="49"/>
                </a:lnTo>
                <a:lnTo>
                  <a:pt x="157" y="66"/>
                </a:lnTo>
                <a:lnTo>
                  <a:pt x="137" y="68"/>
                </a:lnTo>
                <a:lnTo>
                  <a:pt x="95" y="66"/>
                </a:lnTo>
                <a:lnTo>
                  <a:pt x="88" y="64"/>
                </a:lnTo>
                <a:lnTo>
                  <a:pt x="77" y="47"/>
                </a:lnTo>
                <a:lnTo>
                  <a:pt x="64" y="41"/>
                </a:lnTo>
                <a:lnTo>
                  <a:pt x="60" y="45"/>
                </a:lnTo>
                <a:lnTo>
                  <a:pt x="58" y="62"/>
                </a:lnTo>
                <a:lnTo>
                  <a:pt x="49" y="78"/>
                </a:lnTo>
                <a:lnTo>
                  <a:pt x="33" y="78"/>
                </a:lnTo>
                <a:lnTo>
                  <a:pt x="29" y="82"/>
                </a:lnTo>
                <a:lnTo>
                  <a:pt x="38" y="97"/>
                </a:lnTo>
                <a:lnTo>
                  <a:pt x="35" y="113"/>
                </a:lnTo>
                <a:lnTo>
                  <a:pt x="24" y="127"/>
                </a:lnTo>
                <a:lnTo>
                  <a:pt x="18" y="134"/>
                </a:lnTo>
                <a:lnTo>
                  <a:pt x="4" y="140"/>
                </a:lnTo>
                <a:lnTo>
                  <a:pt x="0" y="152"/>
                </a:lnTo>
                <a:lnTo>
                  <a:pt x="2" y="168"/>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4" name="Freeform 30"/>
          <p:cNvSpPr>
            <a:spLocks/>
          </p:cNvSpPr>
          <p:nvPr/>
        </p:nvSpPr>
        <p:spPr bwMode="auto">
          <a:xfrm>
            <a:off x="5961609" y="4662489"/>
            <a:ext cx="618200" cy="471487"/>
          </a:xfrm>
          <a:custGeom>
            <a:avLst/>
            <a:gdLst>
              <a:gd name="T0" fmla="*/ 9 w 439"/>
              <a:gd name="T1" fmla="*/ 41 h 297"/>
              <a:gd name="T2" fmla="*/ 4 w 439"/>
              <a:gd name="T3" fmla="*/ 61 h 297"/>
              <a:gd name="T4" fmla="*/ 33 w 439"/>
              <a:gd name="T5" fmla="*/ 86 h 297"/>
              <a:gd name="T6" fmla="*/ 35 w 439"/>
              <a:gd name="T7" fmla="*/ 120 h 297"/>
              <a:gd name="T8" fmla="*/ 9 w 439"/>
              <a:gd name="T9" fmla="*/ 143 h 297"/>
              <a:gd name="T10" fmla="*/ 11 w 439"/>
              <a:gd name="T11" fmla="*/ 167 h 297"/>
              <a:gd name="T12" fmla="*/ 9 w 439"/>
              <a:gd name="T13" fmla="*/ 196 h 297"/>
              <a:gd name="T14" fmla="*/ 11 w 439"/>
              <a:gd name="T15" fmla="*/ 220 h 297"/>
              <a:gd name="T16" fmla="*/ 35 w 439"/>
              <a:gd name="T17" fmla="*/ 235 h 297"/>
              <a:gd name="T18" fmla="*/ 35 w 439"/>
              <a:gd name="T19" fmla="*/ 269 h 297"/>
              <a:gd name="T20" fmla="*/ 51 w 439"/>
              <a:gd name="T21" fmla="*/ 296 h 297"/>
              <a:gd name="T22" fmla="*/ 126 w 439"/>
              <a:gd name="T23" fmla="*/ 278 h 297"/>
              <a:gd name="T24" fmla="*/ 170 w 439"/>
              <a:gd name="T25" fmla="*/ 249 h 297"/>
              <a:gd name="T26" fmla="*/ 204 w 439"/>
              <a:gd name="T27" fmla="*/ 267 h 297"/>
              <a:gd name="T28" fmla="*/ 237 w 439"/>
              <a:gd name="T29" fmla="*/ 276 h 297"/>
              <a:gd name="T30" fmla="*/ 277 w 439"/>
              <a:gd name="T31" fmla="*/ 263 h 297"/>
              <a:gd name="T32" fmla="*/ 279 w 439"/>
              <a:gd name="T33" fmla="*/ 233 h 297"/>
              <a:gd name="T34" fmla="*/ 310 w 439"/>
              <a:gd name="T35" fmla="*/ 233 h 297"/>
              <a:gd name="T36" fmla="*/ 323 w 439"/>
              <a:gd name="T37" fmla="*/ 225 h 297"/>
              <a:gd name="T38" fmla="*/ 383 w 439"/>
              <a:gd name="T39" fmla="*/ 206 h 297"/>
              <a:gd name="T40" fmla="*/ 403 w 439"/>
              <a:gd name="T41" fmla="*/ 186 h 297"/>
              <a:gd name="T42" fmla="*/ 374 w 439"/>
              <a:gd name="T43" fmla="*/ 155 h 297"/>
              <a:gd name="T44" fmla="*/ 387 w 439"/>
              <a:gd name="T45" fmla="*/ 131 h 297"/>
              <a:gd name="T46" fmla="*/ 398 w 439"/>
              <a:gd name="T47" fmla="*/ 116 h 297"/>
              <a:gd name="T48" fmla="*/ 405 w 439"/>
              <a:gd name="T49" fmla="*/ 86 h 297"/>
              <a:gd name="T50" fmla="*/ 414 w 439"/>
              <a:gd name="T51" fmla="*/ 55 h 297"/>
              <a:gd name="T52" fmla="*/ 438 w 439"/>
              <a:gd name="T53" fmla="*/ 41 h 297"/>
              <a:gd name="T54" fmla="*/ 425 w 439"/>
              <a:gd name="T55" fmla="*/ 10 h 297"/>
              <a:gd name="T56" fmla="*/ 365 w 439"/>
              <a:gd name="T57" fmla="*/ 2 h 297"/>
              <a:gd name="T58" fmla="*/ 303 w 439"/>
              <a:gd name="T59" fmla="*/ 6 h 297"/>
              <a:gd name="T60" fmla="*/ 243 w 439"/>
              <a:gd name="T61" fmla="*/ 33 h 297"/>
              <a:gd name="T62" fmla="*/ 197 w 439"/>
              <a:gd name="T63" fmla="*/ 53 h 297"/>
              <a:gd name="T64" fmla="*/ 135 w 439"/>
              <a:gd name="T65" fmla="*/ 57 h 297"/>
              <a:gd name="T66" fmla="*/ 95 w 439"/>
              <a:gd name="T67" fmla="*/ 55 h 297"/>
              <a:gd name="T68" fmla="*/ 49 w 439"/>
              <a:gd name="T69" fmla="*/ 39 h 297"/>
              <a:gd name="T70" fmla="*/ 11 w 439"/>
              <a:gd name="T71" fmla="*/ 35 h 2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39"/>
              <a:gd name="T109" fmla="*/ 0 h 297"/>
              <a:gd name="T110" fmla="*/ 439 w 439"/>
              <a:gd name="T111" fmla="*/ 297 h 2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39" h="297">
                <a:moveTo>
                  <a:pt x="11" y="35"/>
                </a:moveTo>
                <a:lnTo>
                  <a:pt x="9" y="41"/>
                </a:lnTo>
                <a:lnTo>
                  <a:pt x="0" y="49"/>
                </a:lnTo>
                <a:lnTo>
                  <a:pt x="4" y="61"/>
                </a:lnTo>
                <a:lnTo>
                  <a:pt x="15" y="84"/>
                </a:lnTo>
                <a:lnTo>
                  <a:pt x="33" y="86"/>
                </a:lnTo>
                <a:lnTo>
                  <a:pt x="35" y="96"/>
                </a:lnTo>
                <a:lnTo>
                  <a:pt x="35" y="120"/>
                </a:lnTo>
                <a:lnTo>
                  <a:pt x="29" y="129"/>
                </a:lnTo>
                <a:lnTo>
                  <a:pt x="9" y="143"/>
                </a:lnTo>
                <a:lnTo>
                  <a:pt x="7" y="149"/>
                </a:lnTo>
                <a:lnTo>
                  <a:pt x="11" y="167"/>
                </a:lnTo>
                <a:lnTo>
                  <a:pt x="13" y="184"/>
                </a:lnTo>
                <a:lnTo>
                  <a:pt x="9" y="196"/>
                </a:lnTo>
                <a:lnTo>
                  <a:pt x="0" y="206"/>
                </a:lnTo>
                <a:lnTo>
                  <a:pt x="11" y="220"/>
                </a:lnTo>
                <a:lnTo>
                  <a:pt x="20" y="218"/>
                </a:lnTo>
                <a:lnTo>
                  <a:pt x="35" y="235"/>
                </a:lnTo>
                <a:lnTo>
                  <a:pt x="35" y="249"/>
                </a:lnTo>
                <a:lnTo>
                  <a:pt x="35" y="269"/>
                </a:lnTo>
                <a:lnTo>
                  <a:pt x="35" y="278"/>
                </a:lnTo>
                <a:lnTo>
                  <a:pt x="51" y="296"/>
                </a:lnTo>
                <a:lnTo>
                  <a:pt x="86" y="290"/>
                </a:lnTo>
                <a:lnTo>
                  <a:pt x="126" y="278"/>
                </a:lnTo>
                <a:lnTo>
                  <a:pt x="155" y="261"/>
                </a:lnTo>
                <a:lnTo>
                  <a:pt x="170" y="249"/>
                </a:lnTo>
                <a:lnTo>
                  <a:pt x="188" y="274"/>
                </a:lnTo>
                <a:lnTo>
                  <a:pt x="204" y="267"/>
                </a:lnTo>
                <a:lnTo>
                  <a:pt x="223" y="274"/>
                </a:lnTo>
                <a:lnTo>
                  <a:pt x="237" y="276"/>
                </a:lnTo>
                <a:lnTo>
                  <a:pt x="261" y="267"/>
                </a:lnTo>
                <a:lnTo>
                  <a:pt x="277" y="263"/>
                </a:lnTo>
                <a:lnTo>
                  <a:pt x="277" y="251"/>
                </a:lnTo>
                <a:lnTo>
                  <a:pt x="279" y="233"/>
                </a:lnTo>
                <a:lnTo>
                  <a:pt x="292" y="227"/>
                </a:lnTo>
                <a:lnTo>
                  <a:pt x="310" y="233"/>
                </a:lnTo>
                <a:lnTo>
                  <a:pt x="312" y="239"/>
                </a:lnTo>
                <a:lnTo>
                  <a:pt x="323" y="225"/>
                </a:lnTo>
                <a:lnTo>
                  <a:pt x="356" y="210"/>
                </a:lnTo>
                <a:lnTo>
                  <a:pt x="383" y="206"/>
                </a:lnTo>
                <a:lnTo>
                  <a:pt x="407" y="206"/>
                </a:lnTo>
                <a:lnTo>
                  <a:pt x="403" y="186"/>
                </a:lnTo>
                <a:lnTo>
                  <a:pt x="400" y="174"/>
                </a:lnTo>
                <a:lnTo>
                  <a:pt x="374" y="155"/>
                </a:lnTo>
                <a:lnTo>
                  <a:pt x="372" y="151"/>
                </a:lnTo>
                <a:lnTo>
                  <a:pt x="387" y="131"/>
                </a:lnTo>
                <a:lnTo>
                  <a:pt x="403" y="127"/>
                </a:lnTo>
                <a:lnTo>
                  <a:pt x="398" y="116"/>
                </a:lnTo>
                <a:lnTo>
                  <a:pt x="405" y="98"/>
                </a:lnTo>
                <a:lnTo>
                  <a:pt x="405" y="86"/>
                </a:lnTo>
                <a:lnTo>
                  <a:pt x="409" y="63"/>
                </a:lnTo>
                <a:lnTo>
                  <a:pt x="414" y="55"/>
                </a:lnTo>
                <a:lnTo>
                  <a:pt x="429" y="57"/>
                </a:lnTo>
                <a:lnTo>
                  <a:pt x="438" y="41"/>
                </a:lnTo>
                <a:lnTo>
                  <a:pt x="429" y="27"/>
                </a:lnTo>
                <a:lnTo>
                  <a:pt x="425" y="10"/>
                </a:lnTo>
                <a:lnTo>
                  <a:pt x="414" y="12"/>
                </a:lnTo>
                <a:lnTo>
                  <a:pt x="365" y="2"/>
                </a:lnTo>
                <a:lnTo>
                  <a:pt x="334" y="0"/>
                </a:lnTo>
                <a:lnTo>
                  <a:pt x="303" y="6"/>
                </a:lnTo>
                <a:lnTo>
                  <a:pt x="277" y="18"/>
                </a:lnTo>
                <a:lnTo>
                  <a:pt x="243" y="33"/>
                </a:lnTo>
                <a:lnTo>
                  <a:pt x="219" y="51"/>
                </a:lnTo>
                <a:lnTo>
                  <a:pt x="197" y="53"/>
                </a:lnTo>
                <a:lnTo>
                  <a:pt x="166" y="47"/>
                </a:lnTo>
                <a:lnTo>
                  <a:pt x="135" y="57"/>
                </a:lnTo>
                <a:lnTo>
                  <a:pt x="117" y="61"/>
                </a:lnTo>
                <a:lnTo>
                  <a:pt x="95" y="55"/>
                </a:lnTo>
                <a:lnTo>
                  <a:pt x="64" y="43"/>
                </a:lnTo>
                <a:lnTo>
                  <a:pt x="49" y="39"/>
                </a:lnTo>
                <a:lnTo>
                  <a:pt x="24" y="35"/>
                </a:lnTo>
                <a:lnTo>
                  <a:pt x="11" y="35"/>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5" name="Freeform 31"/>
          <p:cNvSpPr>
            <a:spLocks/>
          </p:cNvSpPr>
          <p:nvPr/>
        </p:nvSpPr>
        <p:spPr bwMode="auto">
          <a:xfrm>
            <a:off x="5606816" y="4956176"/>
            <a:ext cx="238320" cy="415925"/>
          </a:xfrm>
          <a:custGeom>
            <a:avLst/>
            <a:gdLst>
              <a:gd name="T0" fmla="*/ 11 w 169"/>
              <a:gd name="T1" fmla="*/ 59 h 262"/>
              <a:gd name="T2" fmla="*/ 22 w 169"/>
              <a:gd name="T3" fmla="*/ 67 h 262"/>
              <a:gd name="T4" fmla="*/ 22 w 169"/>
              <a:gd name="T5" fmla="*/ 77 h 262"/>
              <a:gd name="T6" fmla="*/ 20 w 169"/>
              <a:gd name="T7" fmla="*/ 86 h 262"/>
              <a:gd name="T8" fmla="*/ 13 w 169"/>
              <a:gd name="T9" fmla="*/ 96 h 262"/>
              <a:gd name="T10" fmla="*/ 13 w 169"/>
              <a:gd name="T11" fmla="*/ 120 h 262"/>
              <a:gd name="T12" fmla="*/ 18 w 169"/>
              <a:gd name="T13" fmla="*/ 131 h 262"/>
              <a:gd name="T14" fmla="*/ 4 w 169"/>
              <a:gd name="T15" fmla="*/ 151 h 262"/>
              <a:gd name="T16" fmla="*/ 7 w 169"/>
              <a:gd name="T17" fmla="*/ 155 h 262"/>
              <a:gd name="T18" fmla="*/ 0 w 169"/>
              <a:gd name="T19" fmla="*/ 167 h 262"/>
              <a:gd name="T20" fmla="*/ 7 w 169"/>
              <a:gd name="T21" fmla="*/ 179 h 262"/>
              <a:gd name="T22" fmla="*/ 7 w 169"/>
              <a:gd name="T23" fmla="*/ 188 h 262"/>
              <a:gd name="T24" fmla="*/ 11 w 169"/>
              <a:gd name="T25" fmla="*/ 177 h 262"/>
              <a:gd name="T26" fmla="*/ 24 w 169"/>
              <a:gd name="T27" fmla="*/ 190 h 262"/>
              <a:gd name="T28" fmla="*/ 22 w 169"/>
              <a:gd name="T29" fmla="*/ 204 h 262"/>
              <a:gd name="T30" fmla="*/ 15 w 169"/>
              <a:gd name="T31" fmla="*/ 210 h 262"/>
              <a:gd name="T32" fmla="*/ 24 w 169"/>
              <a:gd name="T33" fmla="*/ 222 h 262"/>
              <a:gd name="T34" fmla="*/ 35 w 169"/>
              <a:gd name="T35" fmla="*/ 226 h 262"/>
              <a:gd name="T36" fmla="*/ 51 w 169"/>
              <a:gd name="T37" fmla="*/ 234 h 262"/>
              <a:gd name="T38" fmla="*/ 66 w 169"/>
              <a:gd name="T39" fmla="*/ 247 h 262"/>
              <a:gd name="T40" fmla="*/ 69 w 169"/>
              <a:gd name="T41" fmla="*/ 255 h 262"/>
              <a:gd name="T42" fmla="*/ 86 w 169"/>
              <a:gd name="T43" fmla="*/ 261 h 262"/>
              <a:gd name="T44" fmla="*/ 102 w 169"/>
              <a:gd name="T45" fmla="*/ 255 h 262"/>
              <a:gd name="T46" fmla="*/ 119 w 169"/>
              <a:gd name="T47" fmla="*/ 245 h 262"/>
              <a:gd name="T48" fmla="*/ 128 w 169"/>
              <a:gd name="T49" fmla="*/ 228 h 262"/>
              <a:gd name="T50" fmla="*/ 135 w 169"/>
              <a:gd name="T51" fmla="*/ 218 h 262"/>
              <a:gd name="T52" fmla="*/ 150 w 169"/>
              <a:gd name="T53" fmla="*/ 192 h 262"/>
              <a:gd name="T54" fmla="*/ 155 w 169"/>
              <a:gd name="T55" fmla="*/ 173 h 262"/>
              <a:gd name="T56" fmla="*/ 157 w 169"/>
              <a:gd name="T57" fmla="*/ 155 h 262"/>
              <a:gd name="T58" fmla="*/ 168 w 169"/>
              <a:gd name="T59" fmla="*/ 145 h 262"/>
              <a:gd name="T60" fmla="*/ 150 w 169"/>
              <a:gd name="T61" fmla="*/ 141 h 262"/>
              <a:gd name="T62" fmla="*/ 146 w 169"/>
              <a:gd name="T63" fmla="*/ 133 h 262"/>
              <a:gd name="T64" fmla="*/ 135 w 169"/>
              <a:gd name="T65" fmla="*/ 135 h 262"/>
              <a:gd name="T66" fmla="*/ 122 w 169"/>
              <a:gd name="T67" fmla="*/ 128 h 262"/>
              <a:gd name="T68" fmla="*/ 117 w 169"/>
              <a:gd name="T69" fmla="*/ 110 h 262"/>
              <a:gd name="T70" fmla="*/ 113 w 169"/>
              <a:gd name="T71" fmla="*/ 98 h 262"/>
              <a:gd name="T72" fmla="*/ 122 w 169"/>
              <a:gd name="T73" fmla="*/ 84 h 262"/>
              <a:gd name="T74" fmla="*/ 122 w 169"/>
              <a:gd name="T75" fmla="*/ 43 h 262"/>
              <a:gd name="T76" fmla="*/ 122 w 169"/>
              <a:gd name="T77" fmla="*/ 31 h 262"/>
              <a:gd name="T78" fmla="*/ 113 w 169"/>
              <a:gd name="T79" fmla="*/ 20 h 262"/>
              <a:gd name="T80" fmla="*/ 97 w 169"/>
              <a:gd name="T81" fmla="*/ 20 h 262"/>
              <a:gd name="T82" fmla="*/ 88 w 169"/>
              <a:gd name="T83" fmla="*/ 16 h 262"/>
              <a:gd name="T84" fmla="*/ 80 w 169"/>
              <a:gd name="T85" fmla="*/ 2 h 262"/>
              <a:gd name="T86" fmla="*/ 69 w 169"/>
              <a:gd name="T87" fmla="*/ 0 h 262"/>
              <a:gd name="T88" fmla="*/ 64 w 169"/>
              <a:gd name="T89" fmla="*/ 6 h 262"/>
              <a:gd name="T90" fmla="*/ 64 w 169"/>
              <a:gd name="T91" fmla="*/ 2 h 262"/>
              <a:gd name="T92" fmla="*/ 46 w 169"/>
              <a:gd name="T93" fmla="*/ 4 h 262"/>
              <a:gd name="T94" fmla="*/ 38 w 169"/>
              <a:gd name="T95" fmla="*/ 0 h 262"/>
              <a:gd name="T96" fmla="*/ 24 w 169"/>
              <a:gd name="T97" fmla="*/ 8 h 262"/>
              <a:gd name="T98" fmla="*/ 22 w 169"/>
              <a:gd name="T99" fmla="*/ 33 h 262"/>
              <a:gd name="T100" fmla="*/ 18 w 169"/>
              <a:gd name="T101" fmla="*/ 47 h 262"/>
              <a:gd name="T102" fmla="*/ 11 w 169"/>
              <a:gd name="T103" fmla="*/ 59 h 2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9"/>
              <a:gd name="T157" fmla="*/ 0 h 262"/>
              <a:gd name="T158" fmla="*/ 169 w 169"/>
              <a:gd name="T159" fmla="*/ 262 h 26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9" h="262">
                <a:moveTo>
                  <a:pt x="11" y="59"/>
                </a:moveTo>
                <a:lnTo>
                  <a:pt x="22" y="67"/>
                </a:lnTo>
                <a:lnTo>
                  <a:pt x="22" y="77"/>
                </a:lnTo>
                <a:lnTo>
                  <a:pt x="20" y="86"/>
                </a:lnTo>
                <a:lnTo>
                  <a:pt x="13" y="96"/>
                </a:lnTo>
                <a:lnTo>
                  <a:pt x="13" y="120"/>
                </a:lnTo>
                <a:lnTo>
                  <a:pt x="18" y="131"/>
                </a:lnTo>
                <a:lnTo>
                  <a:pt x="4" y="151"/>
                </a:lnTo>
                <a:lnTo>
                  <a:pt x="7" y="155"/>
                </a:lnTo>
                <a:lnTo>
                  <a:pt x="0" y="167"/>
                </a:lnTo>
                <a:lnTo>
                  <a:pt x="7" y="179"/>
                </a:lnTo>
                <a:lnTo>
                  <a:pt x="7" y="188"/>
                </a:lnTo>
                <a:lnTo>
                  <a:pt x="11" y="177"/>
                </a:lnTo>
                <a:lnTo>
                  <a:pt x="24" y="190"/>
                </a:lnTo>
                <a:lnTo>
                  <a:pt x="22" y="204"/>
                </a:lnTo>
                <a:lnTo>
                  <a:pt x="15" y="210"/>
                </a:lnTo>
                <a:lnTo>
                  <a:pt x="24" y="222"/>
                </a:lnTo>
                <a:lnTo>
                  <a:pt x="35" y="226"/>
                </a:lnTo>
                <a:lnTo>
                  <a:pt x="51" y="234"/>
                </a:lnTo>
                <a:lnTo>
                  <a:pt x="66" y="247"/>
                </a:lnTo>
                <a:lnTo>
                  <a:pt x="69" y="255"/>
                </a:lnTo>
                <a:lnTo>
                  <a:pt x="86" y="261"/>
                </a:lnTo>
                <a:lnTo>
                  <a:pt x="102" y="255"/>
                </a:lnTo>
                <a:lnTo>
                  <a:pt x="119" y="245"/>
                </a:lnTo>
                <a:lnTo>
                  <a:pt x="128" y="228"/>
                </a:lnTo>
                <a:lnTo>
                  <a:pt x="135" y="218"/>
                </a:lnTo>
                <a:lnTo>
                  <a:pt x="150" y="192"/>
                </a:lnTo>
                <a:lnTo>
                  <a:pt x="155" y="173"/>
                </a:lnTo>
                <a:lnTo>
                  <a:pt x="157" y="155"/>
                </a:lnTo>
                <a:lnTo>
                  <a:pt x="168" y="145"/>
                </a:lnTo>
                <a:lnTo>
                  <a:pt x="150" y="141"/>
                </a:lnTo>
                <a:lnTo>
                  <a:pt x="146" y="133"/>
                </a:lnTo>
                <a:lnTo>
                  <a:pt x="135" y="135"/>
                </a:lnTo>
                <a:lnTo>
                  <a:pt x="122" y="128"/>
                </a:lnTo>
                <a:lnTo>
                  <a:pt x="117" y="110"/>
                </a:lnTo>
                <a:lnTo>
                  <a:pt x="113" y="98"/>
                </a:lnTo>
                <a:lnTo>
                  <a:pt x="122" y="84"/>
                </a:lnTo>
                <a:lnTo>
                  <a:pt x="122" y="43"/>
                </a:lnTo>
                <a:lnTo>
                  <a:pt x="122" y="31"/>
                </a:lnTo>
                <a:lnTo>
                  <a:pt x="113" y="20"/>
                </a:lnTo>
                <a:lnTo>
                  <a:pt x="97" y="20"/>
                </a:lnTo>
                <a:lnTo>
                  <a:pt x="88" y="16"/>
                </a:lnTo>
                <a:lnTo>
                  <a:pt x="80" y="2"/>
                </a:lnTo>
                <a:lnTo>
                  <a:pt x="69" y="0"/>
                </a:lnTo>
                <a:lnTo>
                  <a:pt x="64" y="6"/>
                </a:lnTo>
                <a:lnTo>
                  <a:pt x="64" y="2"/>
                </a:lnTo>
                <a:lnTo>
                  <a:pt x="46" y="4"/>
                </a:lnTo>
                <a:lnTo>
                  <a:pt x="38" y="0"/>
                </a:lnTo>
                <a:lnTo>
                  <a:pt x="24" y="8"/>
                </a:lnTo>
                <a:lnTo>
                  <a:pt x="22" y="33"/>
                </a:lnTo>
                <a:lnTo>
                  <a:pt x="18" y="47"/>
                </a:lnTo>
                <a:lnTo>
                  <a:pt x="11" y="59"/>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6" name="Freeform 32"/>
          <p:cNvSpPr>
            <a:spLocks/>
          </p:cNvSpPr>
          <p:nvPr/>
        </p:nvSpPr>
        <p:spPr bwMode="auto">
          <a:xfrm>
            <a:off x="5780628" y="4083050"/>
            <a:ext cx="885192" cy="674688"/>
          </a:xfrm>
          <a:custGeom>
            <a:avLst/>
            <a:gdLst>
              <a:gd name="T0" fmla="*/ 140 w 628"/>
              <a:gd name="T1" fmla="*/ 49 h 425"/>
              <a:gd name="T2" fmla="*/ 115 w 628"/>
              <a:gd name="T3" fmla="*/ 59 h 425"/>
              <a:gd name="T4" fmla="*/ 109 w 628"/>
              <a:gd name="T5" fmla="*/ 137 h 425"/>
              <a:gd name="T6" fmla="*/ 71 w 628"/>
              <a:gd name="T7" fmla="*/ 178 h 425"/>
              <a:gd name="T8" fmla="*/ 22 w 628"/>
              <a:gd name="T9" fmla="*/ 199 h 425"/>
              <a:gd name="T10" fmla="*/ 0 w 628"/>
              <a:gd name="T11" fmla="*/ 227 h 425"/>
              <a:gd name="T12" fmla="*/ 20 w 628"/>
              <a:gd name="T13" fmla="*/ 250 h 425"/>
              <a:gd name="T14" fmla="*/ 20 w 628"/>
              <a:gd name="T15" fmla="*/ 272 h 425"/>
              <a:gd name="T16" fmla="*/ 47 w 628"/>
              <a:gd name="T17" fmla="*/ 277 h 425"/>
              <a:gd name="T18" fmla="*/ 60 w 628"/>
              <a:gd name="T19" fmla="*/ 311 h 425"/>
              <a:gd name="T20" fmla="*/ 66 w 628"/>
              <a:gd name="T21" fmla="*/ 342 h 425"/>
              <a:gd name="T22" fmla="*/ 86 w 628"/>
              <a:gd name="T23" fmla="*/ 342 h 425"/>
              <a:gd name="T24" fmla="*/ 117 w 628"/>
              <a:gd name="T25" fmla="*/ 344 h 425"/>
              <a:gd name="T26" fmla="*/ 117 w 628"/>
              <a:gd name="T27" fmla="*/ 361 h 425"/>
              <a:gd name="T28" fmla="*/ 140 w 628"/>
              <a:gd name="T29" fmla="*/ 377 h 425"/>
              <a:gd name="T30" fmla="*/ 140 w 628"/>
              <a:gd name="T31" fmla="*/ 397 h 425"/>
              <a:gd name="T32" fmla="*/ 182 w 628"/>
              <a:gd name="T33" fmla="*/ 408 h 425"/>
              <a:gd name="T34" fmla="*/ 244 w 628"/>
              <a:gd name="T35" fmla="*/ 424 h 425"/>
              <a:gd name="T36" fmla="*/ 288 w 628"/>
              <a:gd name="T37" fmla="*/ 412 h 425"/>
              <a:gd name="T38" fmla="*/ 339 w 628"/>
              <a:gd name="T39" fmla="*/ 416 h 425"/>
              <a:gd name="T40" fmla="*/ 368 w 628"/>
              <a:gd name="T41" fmla="*/ 401 h 425"/>
              <a:gd name="T42" fmla="*/ 452 w 628"/>
              <a:gd name="T43" fmla="*/ 365 h 425"/>
              <a:gd name="T44" fmla="*/ 501 w 628"/>
              <a:gd name="T45" fmla="*/ 369 h 425"/>
              <a:gd name="T46" fmla="*/ 538 w 628"/>
              <a:gd name="T47" fmla="*/ 375 h 425"/>
              <a:gd name="T48" fmla="*/ 563 w 628"/>
              <a:gd name="T49" fmla="*/ 356 h 425"/>
              <a:gd name="T50" fmla="*/ 565 w 628"/>
              <a:gd name="T51" fmla="*/ 297 h 425"/>
              <a:gd name="T52" fmla="*/ 585 w 628"/>
              <a:gd name="T53" fmla="*/ 277 h 425"/>
              <a:gd name="T54" fmla="*/ 607 w 628"/>
              <a:gd name="T55" fmla="*/ 277 h 425"/>
              <a:gd name="T56" fmla="*/ 611 w 628"/>
              <a:gd name="T57" fmla="*/ 262 h 425"/>
              <a:gd name="T58" fmla="*/ 627 w 628"/>
              <a:gd name="T59" fmla="*/ 248 h 425"/>
              <a:gd name="T60" fmla="*/ 594 w 628"/>
              <a:gd name="T61" fmla="*/ 238 h 425"/>
              <a:gd name="T62" fmla="*/ 556 w 628"/>
              <a:gd name="T63" fmla="*/ 246 h 425"/>
              <a:gd name="T64" fmla="*/ 521 w 628"/>
              <a:gd name="T65" fmla="*/ 238 h 425"/>
              <a:gd name="T66" fmla="*/ 514 w 628"/>
              <a:gd name="T67" fmla="*/ 211 h 425"/>
              <a:gd name="T68" fmla="*/ 501 w 628"/>
              <a:gd name="T69" fmla="*/ 182 h 425"/>
              <a:gd name="T70" fmla="*/ 494 w 628"/>
              <a:gd name="T71" fmla="*/ 156 h 425"/>
              <a:gd name="T72" fmla="*/ 496 w 628"/>
              <a:gd name="T73" fmla="*/ 131 h 425"/>
              <a:gd name="T74" fmla="*/ 470 w 628"/>
              <a:gd name="T75" fmla="*/ 92 h 425"/>
              <a:gd name="T76" fmla="*/ 461 w 628"/>
              <a:gd name="T77" fmla="*/ 63 h 425"/>
              <a:gd name="T78" fmla="*/ 432 w 628"/>
              <a:gd name="T79" fmla="*/ 43 h 425"/>
              <a:gd name="T80" fmla="*/ 414 w 628"/>
              <a:gd name="T81" fmla="*/ 10 h 425"/>
              <a:gd name="T82" fmla="*/ 397 w 628"/>
              <a:gd name="T83" fmla="*/ 0 h 425"/>
              <a:gd name="T84" fmla="*/ 374 w 628"/>
              <a:gd name="T85" fmla="*/ 14 h 425"/>
              <a:gd name="T86" fmla="*/ 348 w 628"/>
              <a:gd name="T87" fmla="*/ 16 h 425"/>
              <a:gd name="T88" fmla="*/ 328 w 628"/>
              <a:gd name="T89" fmla="*/ 27 h 425"/>
              <a:gd name="T90" fmla="*/ 295 w 628"/>
              <a:gd name="T91" fmla="*/ 31 h 425"/>
              <a:gd name="T92" fmla="*/ 266 w 628"/>
              <a:gd name="T93" fmla="*/ 14 h 425"/>
              <a:gd name="T94" fmla="*/ 233 w 628"/>
              <a:gd name="T95" fmla="*/ 25 h 425"/>
              <a:gd name="T96" fmla="*/ 206 w 628"/>
              <a:gd name="T97" fmla="*/ 23 h 425"/>
              <a:gd name="T98" fmla="*/ 171 w 628"/>
              <a:gd name="T99" fmla="*/ 20 h 425"/>
              <a:gd name="T100" fmla="*/ 153 w 628"/>
              <a:gd name="T101" fmla="*/ 29 h 425"/>
              <a:gd name="T102" fmla="*/ 146 w 628"/>
              <a:gd name="T103" fmla="*/ 33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8"/>
              <a:gd name="T157" fmla="*/ 0 h 425"/>
              <a:gd name="T158" fmla="*/ 628 w 628"/>
              <a:gd name="T159" fmla="*/ 425 h 4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8" h="425">
                <a:moveTo>
                  <a:pt x="151" y="37"/>
                </a:moveTo>
                <a:lnTo>
                  <a:pt x="140" y="49"/>
                </a:lnTo>
                <a:lnTo>
                  <a:pt x="131" y="57"/>
                </a:lnTo>
                <a:lnTo>
                  <a:pt x="115" y="59"/>
                </a:lnTo>
                <a:lnTo>
                  <a:pt x="109" y="125"/>
                </a:lnTo>
                <a:lnTo>
                  <a:pt x="109" y="137"/>
                </a:lnTo>
                <a:lnTo>
                  <a:pt x="91" y="162"/>
                </a:lnTo>
                <a:lnTo>
                  <a:pt x="71" y="178"/>
                </a:lnTo>
                <a:lnTo>
                  <a:pt x="58" y="193"/>
                </a:lnTo>
                <a:lnTo>
                  <a:pt x="22" y="199"/>
                </a:lnTo>
                <a:lnTo>
                  <a:pt x="2" y="213"/>
                </a:lnTo>
                <a:lnTo>
                  <a:pt x="0" y="227"/>
                </a:lnTo>
                <a:lnTo>
                  <a:pt x="11" y="236"/>
                </a:lnTo>
                <a:lnTo>
                  <a:pt x="20" y="250"/>
                </a:lnTo>
                <a:lnTo>
                  <a:pt x="18" y="260"/>
                </a:lnTo>
                <a:lnTo>
                  <a:pt x="20" y="272"/>
                </a:lnTo>
                <a:lnTo>
                  <a:pt x="29" y="277"/>
                </a:lnTo>
                <a:lnTo>
                  <a:pt x="47" y="277"/>
                </a:lnTo>
                <a:lnTo>
                  <a:pt x="53" y="289"/>
                </a:lnTo>
                <a:lnTo>
                  <a:pt x="60" y="311"/>
                </a:lnTo>
                <a:lnTo>
                  <a:pt x="62" y="328"/>
                </a:lnTo>
                <a:lnTo>
                  <a:pt x="66" y="342"/>
                </a:lnTo>
                <a:lnTo>
                  <a:pt x="78" y="346"/>
                </a:lnTo>
                <a:lnTo>
                  <a:pt x="86" y="342"/>
                </a:lnTo>
                <a:lnTo>
                  <a:pt x="102" y="332"/>
                </a:lnTo>
                <a:lnTo>
                  <a:pt x="117" y="344"/>
                </a:lnTo>
                <a:lnTo>
                  <a:pt x="115" y="354"/>
                </a:lnTo>
                <a:lnTo>
                  <a:pt x="117" y="361"/>
                </a:lnTo>
                <a:lnTo>
                  <a:pt x="126" y="365"/>
                </a:lnTo>
                <a:lnTo>
                  <a:pt x="140" y="377"/>
                </a:lnTo>
                <a:lnTo>
                  <a:pt x="135" y="391"/>
                </a:lnTo>
                <a:lnTo>
                  <a:pt x="140" y="397"/>
                </a:lnTo>
                <a:lnTo>
                  <a:pt x="157" y="397"/>
                </a:lnTo>
                <a:lnTo>
                  <a:pt x="182" y="408"/>
                </a:lnTo>
                <a:lnTo>
                  <a:pt x="226" y="424"/>
                </a:lnTo>
                <a:lnTo>
                  <a:pt x="244" y="424"/>
                </a:lnTo>
                <a:lnTo>
                  <a:pt x="266" y="420"/>
                </a:lnTo>
                <a:lnTo>
                  <a:pt x="288" y="412"/>
                </a:lnTo>
                <a:lnTo>
                  <a:pt x="321" y="418"/>
                </a:lnTo>
                <a:lnTo>
                  <a:pt x="339" y="416"/>
                </a:lnTo>
                <a:lnTo>
                  <a:pt x="346" y="414"/>
                </a:lnTo>
                <a:lnTo>
                  <a:pt x="368" y="401"/>
                </a:lnTo>
                <a:lnTo>
                  <a:pt x="417" y="375"/>
                </a:lnTo>
                <a:lnTo>
                  <a:pt x="452" y="365"/>
                </a:lnTo>
                <a:lnTo>
                  <a:pt x="472" y="365"/>
                </a:lnTo>
                <a:lnTo>
                  <a:pt x="501" y="369"/>
                </a:lnTo>
                <a:lnTo>
                  <a:pt x="527" y="371"/>
                </a:lnTo>
                <a:lnTo>
                  <a:pt x="538" y="375"/>
                </a:lnTo>
                <a:lnTo>
                  <a:pt x="558" y="373"/>
                </a:lnTo>
                <a:lnTo>
                  <a:pt x="563" y="356"/>
                </a:lnTo>
                <a:lnTo>
                  <a:pt x="563" y="328"/>
                </a:lnTo>
                <a:lnTo>
                  <a:pt x="565" y="297"/>
                </a:lnTo>
                <a:lnTo>
                  <a:pt x="574" y="281"/>
                </a:lnTo>
                <a:lnTo>
                  <a:pt x="585" y="277"/>
                </a:lnTo>
                <a:lnTo>
                  <a:pt x="596" y="283"/>
                </a:lnTo>
                <a:lnTo>
                  <a:pt x="607" y="277"/>
                </a:lnTo>
                <a:lnTo>
                  <a:pt x="614" y="270"/>
                </a:lnTo>
                <a:lnTo>
                  <a:pt x="611" y="262"/>
                </a:lnTo>
                <a:lnTo>
                  <a:pt x="623" y="258"/>
                </a:lnTo>
                <a:lnTo>
                  <a:pt x="627" y="248"/>
                </a:lnTo>
                <a:lnTo>
                  <a:pt x="614" y="242"/>
                </a:lnTo>
                <a:lnTo>
                  <a:pt x="594" y="238"/>
                </a:lnTo>
                <a:lnTo>
                  <a:pt x="578" y="242"/>
                </a:lnTo>
                <a:lnTo>
                  <a:pt x="556" y="246"/>
                </a:lnTo>
                <a:lnTo>
                  <a:pt x="534" y="246"/>
                </a:lnTo>
                <a:lnTo>
                  <a:pt x="521" y="238"/>
                </a:lnTo>
                <a:lnTo>
                  <a:pt x="514" y="227"/>
                </a:lnTo>
                <a:lnTo>
                  <a:pt x="514" y="211"/>
                </a:lnTo>
                <a:lnTo>
                  <a:pt x="512" y="195"/>
                </a:lnTo>
                <a:lnTo>
                  <a:pt x="501" y="182"/>
                </a:lnTo>
                <a:lnTo>
                  <a:pt x="494" y="172"/>
                </a:lnTo>
                <a:lnTo>
                  <a:pt x="494" y="156"/>
                </a:lnTo>
                <a:lnTo>
                  <a:pt x="496" y="139"/>
                </a:lnTo>
                <a:lnTo>
                  <a:pt x="496" y="131"/>
                </a:lnTo>
                <a:lnTo>
                  <a:pt x="487" y="107"/>
                </a:lnTo>
                <a:lnTo>
                  <a:pt x="470" y="92"/>
                </a:lnTo>
                <a:lnTo>
                  <a:pt x="463" y="76"/>
                </a:lnTo>
                <a:lnTo>
                  <a:pt x="461" y="63"/>
                </a:lnTo>
                <a:lnTo>
                  <a:pt x="456" y="59"/>
                </a:lnTo>
                <a:lnTo>
                  <a:pt x="432" y="43"/>
                </a:lnTo>
                <a:lnTo>
                  <a:pt x="425" y="29"/>
                </a:lnTo>
                <a:lnTo>
                  <a:pt x="414" y="10"/>
                </a:lnTo>
                <a:lnTo>
                  <a:pt x="405" y="2"/>
                </a:lnTo>
                <a:lnTo>
                  <a:pt x="397" y="0"/>
                </a:lnTo>
                <a:lnTo>
                  <a:pt x="386" y="4"/>
                </a:lnTo>
                <a:lnTo>
                  <a:pt x="374" y="14"/>
                </a:lnTo>
                <a:lnTo>
                  <a:pt x="368" y="16"/>
                </a:lnTo>
                <a:lnTo>
                  <a:pt x="348" y="16"/>
                </a:lnTo>
                <a:lnTo>
                  <a:pt x="337" y="18"/>
                </a:lnTo>
                <a:lnTo>
                  <a:pt x="328" y="27"/>
                </a:lnTo>
                <a:lnTo>
                  <a:pt x="310" y="33"/>
                </a:lnTo>
                <a:lnTo>
                  <a:pt x="295" y="31"/>
                </a:lnTo>
                <a:lnTo>
                  <a:pt x="286" y="23"/>
                </a:lnTo>
                <a:lnTo>
                  <a:pt x="266" y="14"/>
                </a:lnTo>
                <a:lnTo>
                  <a:pt x="253" y="18"/>
                </a:lnTo>
                <a:lnTo>
                  <a:pt x="233" y="25"/>
                </a:lnTo>
                <a:lnTo>
                  <a:pt x="217" y="27"/>
                </a:lnTo>
                <a:lnTo>
                  <a:pt x="206" y="23"/>
                </a:lnTo>
                <a:lnTo>
                  <a:pt x="191" y="16"/>
                </a:lnTo>
                <a:lnTo>
                  <a:pt x="171" y="20"/>
                </a:lnTo>
                <a:lnTo>
                  <a:pt x="157" y="27"/>
                </a:lnTo>
                <a:lnTo>
                  <a:pt x="153" y="29"/>
                </a:lnTo>
                <a:lnTo>
                  <a:pt x="151" y="31"/>
                </a:lnTo>
                <a:lnTo>
                  <a:pt x="146" y="33"/>
                </a:lnTo>
                <a:lnTo>
                  <a:pt x="151" y="37"/>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7" name="Freeform 33"/>
          <p:cNvSpPr>
            <a:spLocks/>
          </p:cNvSpPr>
          <p:nvPr/>
        </p:nvSpPr>
        <p:spPr bwMode="auto">
          <a:xfrm>
            <a:off x="4357870" y="3679825"/>
            <a:ext cx="91387" cy="117475"/>
          </a:xfrm>
          <a:custGeom>
            <a:avLst/>
            <a:gdLst>
              <a:gd name="T0" fmla="*/ 46 w 65"/>
              <a:gd name="T1" fmla="*/ 73 h 74"/>
              <a:gd name="T2" fmla="*/ 49 w 65"/>
              <a:gd name="T3" fmla="*/ 51 h 74"/>
              <a:gd name="T4" fmla="*/ 64 w 65"/>
              <a:gd name="T5" fmla="*/ 41 h 74"/>
              <a:gd name="T6" fmla="*/ 64 w 65"/>
              <a:gd name="T7" fmla="*/ 28 h 74"/>
              <a:gd name="T8" fmla="*/ 55 w 65"/>
              <a:gd name="T9" fmla="*/ 20 h 74"/>
              <a:gd name="T10" fmla="*/ 49 w 65"/>
              <a:gd name="T11" fmla="*/ 8 h 74"/>
              <a:gd name="T12" fmla="*/ 44 w 65"/>
              <a:gd name="T13" fmla="*/ 0 h 74"/>
              <a:gd name="T14" fmla="*/ 29 w 65"/>
              <a:gd name="T15" fmla="*/ 0 h 74"/>
              <a:gd name="T16" fmla="*/ 18 w 65"/>
              <a:gd name="T17" fmla="*/ 4 h 74"/>
              <a:gd name="T18" fmla="*/ 18 w 65"/>
              <a:gd name="T19" fmla="*/ 20 h 74"/>
              <a:gd name="T20" fmla="*/ 9 w 65"/>
              <a:gd name="T21" fmla="*/ 32 h 74"/>
              <a:gd name="T22" fmla="*/ 0 w 65"/>
              <a:gd name="T23" fmla="*/ 37 h 74"/>
              <a:gd name="T24" fmla="*/ 4 w 65"/>
              <a:gd name="T25" fmla="*/ 49 h 74"/>
              <a:gd name="T26" fmla="*/ 18 w 65"/>
              <a:gd name="T27" fmla="*/ 53 h 74"/>
              <a:gd name="T28" fmla="*/ 31 w 65"/>
              <a:gd name="T29" fmla="*/ 55 h 74"/>
              <a:gd name="T30" fmla="*/ 40 w 65"/>
              <a:gd name="T31" fmla="*/ 63 h 74"/>
              <a:gd name="T32" fmla="*/ 46 w 65"/>
              <a:gd name="T33" fmla="*/ 73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4"/>
              <a:gd name="T53" fmla="*/ 65 w 65"/>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4">
                <a:moveTo>
                  <a:pt x="46" y="73"/>
                </a:moveTo>
                <a:lnTo>
                  <a:pt x="49" y="51"/>
                </a:lnTo>
                <a:lnTo>
                  <a:pt x="64" y="41"/>
                </a:lnTo>
                <a:lnTo>
                  <a:pt x="64" y="28"/>
                </a:lnTo>
                <a:lnTo>
                  <a:pt x="55" y="20"/>
                </a:lnTo>
                <a:lnTo>
                  <a:pt x="49" y="8"/>
                </a:lnTo>
                <a:lnTo>
                  <a:pt x="44" y="0"/>
                </a:lnTo>
                <a:lnTo>
                  <a:pt x="29" y="0"/>
                </a:lnTo>
                <a:lnTo>
                  <a:pt x="18" y="4"/>
                </a:lnTo>
                <a:lnTo>
                  <a:pt x="18" y="20"/>
                </a:lnTo>
                <a:lnTo>
                  <a:pt x="9" y="32"/>
                </a:lnTo>
                <a:lnTo>
                  <a:pt x="0" y="37"/>
                </a:lnTo>
                <a:lnTo>
                  <a:pt x="4" y="49"/>
                </a:lnTo>
                <a:lnTo>
                  <a:pt x="18" y="53"/>
                </a:lnTo>
                <a:lnTo>
                  <a:pt x="31" y="55"/>
                </a:lnTo>
                <a:lnTo>
                  <a:pt x="40" y="63"/>
                </a:lnTo>
                <a:lnTo>
                  <a:pt x="46" y="73"/>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8" name="Freeform 34"/>
          <p:cNvSpPr>
            <a:spLocks/>
          </p:cNvSpPr>
          <p:nvPr/>
        </p:nvSpPr>
        <p:spPr bwMode="auto">
          <a:xfrm>
            <a:off x="4244981" y="3211514"/>
            <a:ext cx="345834" cy="382587"/>
          </a:xfrm>
          <a:custGeom>
            <a:avLst/>
            <a:gdLst>
              <a:gd name="T0" fmla="*/ 100 w 245"/>
              <a:gd name="T1" fmla="*/ 6 h 241"/>
              <a:gd name="T2" fmla="*/ 75 w 245"/>
              <a:gd name="T3" fmla="*/ 35 h 241"/>
              <a:gd name="T4" fmla="*/ 75 w 245"/>
              <a:gd name="T5" fmla="*/ 43 h 241"/>
              <a:gd name="T6" fmla="*/ 60 w 245"/>
              <a:gd name="T7" fmla="*/ 57 h 241"/>
              <a:gd name="T8" fmla="*/ 62 w 245"/>
              <a:gd name="T9" fmla="*/ 62 h 241"/>
              <a:gd name="T10" fmla="*/ 58 w 245"/>
              <a:gd name="T11" fmla="*/ 70 h 241"/>
              <a:gd name="T12" fmla="*/ 44 w 245"/>
              <a:gd name="T13" fmla="*/ 84 h 241"/>
              <a:gd name="T14" fmla="*/ 29 w 245"/>
              <a:gd name="T15" fmla="*/ 101 h 241"/>
              <a:gd name="T16" fmla="*/ 22 w 245"/>
              <a:gd name="T17" fmla="*/ 109 h 241"/>
              <a:gd name="T18" fmla="*/ 29 w 245"/>
              <a:gd name="T19" fmla="*/ 115 h 241"/>
              <a:gd name="T20" fmla="*/ 24 w 245"/>
              <a:gd name="T21" fmla="*/ 127 h 241"/>
              <a:gd name="T22" fmla="*/ 16 w 245"/>
              <a:gd name="T23" fmla="*/ 137 h 241"/>
              <a:gd name="T24" fmla="*/ 9 w 245"/>
              <a:gd name="T25" fmla="*/ 142 h 241"/>
              <a:gd name="T26" fmla="*/ 0 w 245"/>
              <a:gd name="T27" fmla="*/ 152 h 241"/>
              <a:gd name="T28" fmla="*/ 0 w 245"/>
              <a:gd name="T29" fmla="*/ 164 h 241"/>
              <a:gd name="T30" fmla="*/ 11 w 245"/>
              <a:gd name="T31" fmla="*/ 170 h 241"/>
              <a:gd name="T32" fmla="*/ 40 w 245"/>
              <a:gd name="T33" fmla="*/ 170 h 241"/>
              <a:gd name="T34" fmla="*/ 55 w 245"/>
              <a:gd name="T35" fmla="*/ 162 h 241"/>
              <a:gd name="T36" fmla="*/ 71 w 245"/>
              <a:gd name="T37" fmla="*/ 160 h 241"/>
              <a:gd name="T38" fmla="*/ 84 w 245"/>
              <a:gd name="T39" fmla="*/ 170 h 241"/>
              <a:gd name="T40" fmla="*/ 95 w 245"/>
              <a:gd name="T41" fmla="*/ 176 h 241"/>
              <a:gd name="T42" fmla="*/ 113 w 245"/>
              <a:gd name="T43" fmla="*/ 178 h 241"/>
              <a:gd name="T44" fmla="*/ 109 w 245"/>
              <a:gd name="T45" fmla="*/ 195 h 241"/>
              <a:gd name="T46" fmla="*/ 115 w 245"/>
              <a:gd name="T47" fmla="*/ 240 h 241"/>
              <a:gd name="T48" fmla="*/ 129 w 245"/>
              <a:gd name="T49" fmla="*/ 240 h 241"/>
              <a:gd name="T50" fmla="*/ 138 w 245"/>
              <a:gd name="T51" fmla="*/ 238 h 241"/>
              <a:gd name="T52" fmla="*/ 142 w 245"/>
              <a:gd name="T53" fmla="*/ 226 h 241"/>
              <a:gd name="T54" fmla="*/ 144 w 245"/>
              <a:gd name="T55" fmla="*/ 199 h 241"/>
              <a:gd name="T56" fmla="*/ 155 w 245"/>
              <a:gd name="T57" fmla="*/ 185 h 241"/>
              <a:gd name="T58" fmla="*/ 155 w 245"/>
              <a:gd name="T59" fmla="*/ 162 h 241"/>
              <a:gd name="T60" fmla="*/ 164 w 245"/>
              <a:gd name="T61" fmla="*/ 148 h 241"/>
              <a:gd name="T62" fmla="*/ 184 w 245"/>
              <a:gd name="T63" fmla="*/ 142 h 241"/>
              <a:gd name="T64" fmla="*/ 217 w 245"/>
              <a:gd name="T65" fmla="*/ 105 h 241"/>
              <a:gd name="T66" fmla="*/ 224 w 245"/>
              <a:gd name="T67" fmla="*/ 88 h 241"/>
              <a:gd name="T68" fmla="*/ 217 w 245"/>
              <a:gd name="T69" fmla="*/ 64 h 241"/>
              <a:gd name="T70" fmla="*/ 240 w 245"/>
              <a:gd name="T71" fmla="*/ 45 h 241"/>
              <a:gd name="T72" fmla="*/ 244 w 245"/>
              <a:gd name="T73" fmla="*/ 16 h 241"/>
              <a:gd name="T74" fmla="*/ 228 w 245"/>
              <a:gd name="T75" fmla="*/ 4 h 241"/>
              <a:gd name="T76" fmla="*/ 217 w 245"/>
              <a:gd name="T77" fmla="*/ 2 h 241"/>
              <a:gd name="T78" fmla="*/ 197 w 245"/>
              <a:gd name="T79" fmla="*/ 0 h 241"/>
              <a:gd name="T80" fmla="*/ 155 w 245"/>
              <a:gd name="T81" fmla="*/ 0 h 241"/>
              <a:gd name="T82" fmla="*/ 142 w 245"/>
              <a:gd name="T83" fmla="*/ 10 h 241"/>
              <a:gd name="T84" fmla="*/ 133 w 245"/>
              <a:gd name="T85" fmla="*/ 23 h 241"/>
              <a:gd name="T86" fmla="*/ 135 w 245"/>
              <a:gd name="T87" fmla="*/ 33 h 241"/>
              <a:gd name="T88" fmla="*/ 151 w 245"/>
              <a:gd name="T89" fmla="*/ 41 h 241"/>
              <a:gd name="T90" fmla="*/ 160 w 245"/>
              <a:gd name="T91" fmla="*/ 53 h 241"/>
              <a:gd name="T92" fmla="*/ 160 w 245"/>
              <a:gd name="T93" fmla="*/ 70 h 241"/>
              <a:gd name="T94" fmla="*/ 142 w 245"/>
              <a:gd name="T95" fmla="*/ 80 h 241"/>
              <a:gd name="T96" fmla="*/ 126 w 245"/>
              <a:gd name="T97" fmla="*/ 84 h 241"/>
              <a:gd name="T98" fmla="*/ 113 w 245"/>
              <a:gd name="T99" fmla="*/ 86 h 241"/>
              <a:gd name="T100" fmla="*/ 109 w 245"/>
              <a:gd name="T101" fmla="*/ 76 h 241"/>
              <a:gd name="T102" fmla="*/ 102 w 245"/>
              <a:gd name="T103" fmla="*/ 64 h 241"/>
              <a:gd name="T104" fmla="*/ 111 w 245"/>
              <a:gd name="T105" fmla="*/ 51 h 241"/>
              <a:gd name="T106" fmla="*/ 109 w 245"/>
              <a:gd name="T107" fmla="*/ 37 h 241"/>
              <a:gd name="T108" fmla="*/ 109 w 245"/>
              <a:gd name="T109" fmla="*/ 25 h 241"/>
              <a:gd name="T110" fmla="*/ 100 w 245"/>
              <a:gd name="T111" fmla="*/ 6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5"/>
              <a:gd name="T169" fmla="*/ 0 h 241"/>
              <a:gd name="T170" fmla="*/ 245 w 245"/>
              <a:gd name="T171" fmla="*/ 241 h 2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5" h="241">
                <a:moveTo>
                  <a:pt x="100" y="6"/>
                </a:moveTo>
                <a:lnTo>
                  <a:pt x="75" y="35"/>
                </a:lnTo>
                <a:lnTo>
                  <a:pt x="75" y="43"/>
                </a:lnTo>
                <a:lnTo>
                  <a:pt x="60" y="57"/>
                </a:lnTo>
                <a:lnTo>
                  <a:pt x="62" y="62"/>
                </a:lnTo>
                <a:lnTo>
                  <a:pt x="58" y="70"/>
                </a:lnTo>
                <a:lnTo>
                  <a:pt x="44" y="84"/>
                </a:lnTo>
                <a:lnTo>
                  <a:pt x="29" y="101"/>
                </a:lnTo>
                <a:lnTo>
                  <a:pt x="22" y="109"/>
                </a:lnTo>
                <a:lnTo>
                  <a:pt x="29" y="115"/>
                </a:lnTo>
                <a:lnTo>
                  <a:pt x="24" y="127"/>
                </a:lnTo>
                <a:lnTo>
                  <a:pt x="16" y="137"/>
                </a:lnTo>
                <a:lnTo>
                  <a:pt x="9" y="142"/>
                </a:lnTo>
                <a:lnTo>
                  <a:pt x="0" y="152"/>
                </a:lnTo>
                <a:lnTo>
                  <a:pt x="0" y="164"/>
                </a:lnTo>
                <a:lnTo>
                  <a:pt x="11" y="170"/>
                </a:lnTo>
                <a:lnTo>
                  <a:pt x="40" y="170"/>
                </a:lnTo>
                <a:lnTo>
                  <a:pt x="55" y="162"/>
                </a:lnTo>
                <a:lnTo>
                  <a:pt x="71" y="160"/>
                </a:lnTo>
                <a:lnTo>
                  <a:pt x="84" y="170"/>
                </a:lnTo>
                <a:lnTo>
                  <a:pt x="95" y="176"/>
                </a:lnTo>
                <a:lnTo>
                  <a:pt x="113" y="178"/>
                </a:lnTo>
                <a:lnTo>
                  <a:pt x="109" y="195"/>
                </a:lnTo>
                <a:lnTo>
                  <a:pt x="115" y="240"/>
                </a:lnTo>
                <a:lnTo>
                  <a:pt x="129" y="240"/>
                </a:lnTo>
                <a:lnTo>
                  <a:pt x="138" y="238"/>
                </a:lnTo>
                <a:lnTo>
                  <a:pt x="142" y="226"/>
                </a:lnTo>
                <a:lnTo>
                  <a:pt x="144" y="199"/>
                </a:lnTo>
                <a:lnTo>
                  <a:pt x="155" y="185"/>
                </a:lnTo>
                <a:lnTo>
                  <a:pt x="155" y="162"/>
                </a:lnTo>
                <a:lnTo>
                  <a:pt x="164" y="148"/>
                </a:lnTo>
                <a:lnTo>
                  <a:pt x="184" y="142"/>
                </a:lnTo>
                <a:lnTo>
                  <a:pt x="217" y="105"/>
                </a:lnTo>
                <a:lnTo>
                  <a:pt x="224" y="88"/>
                </a:lnTo>
                <a:lnTo>
                  <a:pt x="217" y="64"/>
                </a:lnTo>
                <a:lnTo>
                  <a:pt x="240" y="45"/>
                </a:lnTo>
                <a:lnTo>
                  <a:pt x="244" y="16"/>
                </a:lnTo>
                <a:lnTo>
                  <a:pt x="228" y="4"/>
                </a:lnTo>
                <a:lnTo>
                  <a:pt x="217" y="2"/>
                </a:lnTo>
                <a:lnTo>
                  <a:pt x="197" y="0"/>
                </a:lnTo>
                <a:lnTo>
                  <a:pt x="155" y="0"/>
                </a:lnTo>
                <a:lnTo>
                  <a:pt x="142" y="10"/>
                </a:lnTo>
                <a:lnTo>
                  <a:pt x="133" y="23"/>
                </a:lnTo>
                <a:lnTo>
                  <a:pt x="135" y="33"/>
                </a:lnTo>
                <a:lnTo>
                  <a:pt x="151" y="41"/>
                </a:lnTo>
                <a:lnTo>
                  <a:pt x="160" y="53"/>
                </a:lnTo>
                <a:lnTo>
                  <a:pt x="160" y="70"/>
                </a:lnTo>
                <a:lnTo>
                  <a:pt x="142" y="80"/>
                </a:lnTo>
                <a:lnTo>
                  <a:pt x="126" y="84"/>
                </a:lnTo>
                <a:lnTo>
                  <a:pt x="113" y="86"/>
                </a:lnTo>
                <a:lnTo>
                  <a:pt x="109" y="76"/>
                </a:lnTo>
                <a:lnTo>
                  <a:pt x="102" y="64"/>
                </a:lnTo>
                <a:lnTo>
                  <a:pt x="111" y="51"/>
                </a:lnTo>
                <a:lnTo>
                  <a:pt x="109" y="37"/>
                </a:lnTo>
                <a:lnTo>
                  <a:pt x="109" y="25"/>
                </a:lnTo>
                <a:lnTo>
                  <a:pt x="100" y="6"/>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399" name="Freeform 35"/>
          <p:cNvSpPr>
            <a:spLocks/>
          </p:cNvSpPr>
          <p:nvPr/>
        </p:nvSpPr>
        <p:spPr bwMode="auto">
          <a:xfrm>
            <a:off x="3069503" y="2613026"/>
            <a:ext cx="489185" cy="466725"/>
          </a:xfrm>
          <a:custGeom>
            <a:avLst/>
            <a:gdLst>
              <a:gd name="T0" fmla="*/ 124 w 347"/>
              <a:gd name="T1" fmla="*/ 121 h 294"/>
              <a:gd name="T2" fmla="*/ 122 w 347"/>
              <a:gd name="T3" fmla="*/ 145 h 294"/>
              <a:gd name="T4" fmla="*/ 100 w 347"/>
              <a:gd name="T5" fmla="*/ 141 h 294"/>
              <a:gd name="T6" fmla="*/ 73 w 347"/>
              <a:gd name="T7" fmla="*/ 176 h 294"/>
              <a:gd name="T8" fmla="*/ 38 w 347"/>
              <a:gd name="T9" fmla="*/ 201 h 294"/>
              <a:gd name="T10" fmla="*/ 16 w 347"/>
              <a:gd name="T11" fmla="*/ 205 h 294"/>
              <a:gd name="T12" fmla="*/ 7 w 347"/>
              <a:gd name="T13" fmla="*/ 213 h 294"/>
              <a:gd name="T14" fmla="*/ 13 w 347"/>
              <a:gd name="T15" fmla="*/ 234 h 294"/>
              <a:gd name="T16" fmla="*/ 4 w 347"/>
              <a:gd name="T17" fmla="*/ 260 h 294"/>
              <a:gd name="T18" fmla="*/ 27 w 347"/>
              <a:gd name="T19" fmla="*/ 250 h 294"/>
              <a:gd name="T20" fmla="*/ 24 w 347"/>
              <a:gd name="T21" fmla="*/ 266 h 294"/>
              <a:gd name="T22" fmla="*/ 35 w 347"/>
              <a:gd name="T23" fmla="*/ 279 h 294"/>
              <a:gd name="T24" fmla="*/ 67 w 347"/>
              <a:gd name="T25" fmla="*/ 285 h 294"/>
              <a:gd name="T26" fmla="*/ 102 w 347"/>
              <a:gd name="T27" fmla="*/ 289 h 294"/>
              <a:gd name="T28" fmla="*/ 155 w 347"/>
              <a:gd name="T29" fmla="*/ 283 h 294"/>
              <a:gd name="T30" fmla="*/ 244 w 347"/>
              <a:gd name="T31" fmla="*/ 277 h 294"/>
              <a:gd name="T32" fmla="*/ 279 w 347"/>
              <a:gd name="T33" fmla="*/ 246 h 294"/>
              <a:gd name="T34" fmla="*/ 293 w 347"/>
              <a:gd name="T35" fmla="*/ 217 h 294"/>
              <a:gd name="T36" fmla="*/ 319 w 347"/>
              <a:gd name="T37" fmla="*/ 176 h 294"/>
              <a:gd name="T38" fmla="*/ 346 w 347"/>
              <a:gd name="T39" fmla="*/ 127 h 294"/>
              <a:gd name="T40" fmla="*/ 324 w 347"/>
              <a:gd name="T41" fmla="*/ 90 h 294"/>
              <a:gd name="T42" fmla="*/ 299 w 347"/>
              <a:gd name="T43" fmla="*/ 80 h 294"/>
              <a:gd name="T44" fmla="*/ 264 w 347"/>
              <a:gd name="T45" fmla="*/ 49 h 294"/>
              <a:gd name="T46" fmla="*/ 315 w 347"/>
              <a:gd name="T47" fmla="*/ 10 h 294"/>
              <a:gd name="T48" fmla="*/ 297 w 347"/>
              <a:gd name="T49" fmla="*/ 2 h 294"/>
              <a:gd name="T50" fmla="*/ 240 w 347"/>
              <a:gd name="T51" fmla="*/ 14 h 294"/>
              <a:gd name="T52" fmla="*/ 215 w 347"/>
              <a:gd name="T53" fmla="*/ 18 h 294"/>
              <a:gd name="T54" fmla="*/ 213 w 347"/>
              <a:gd name="T55" fmla="*/ 33 h 294"/>
              <a:gd name="T56" fmla="*/ 220 w 347"/>
              <a:gd name="T57" fmla="*/ 49 h 294"/>
              <a:gd name="T58" fmla="*/ 155 w 347"/>
              <a:gd name="T59" fmla="*/ 43 h 294"/>
              <a:gd name="T60" fmla="*/ 122 w 347"/>
              <a:gd name="T61" fmla="*/ 39 h 294"/>
              <a:gd name="T62" fmla="*/ 118 w 347"/>
              <a:gd name="T63" fmla="*/ 66 h 294"/>
              <a:gd name="T64" fmla="*/ 100 w 347"/>
              <a:gd name="T65" fmla="*/ 76 h 294"/>
              <a:gd name="T66" fmla="*/ 100 w 347"/>
              <a:gd name="T67" fmla="*/ 98 h 294"/>
              <a:gd name="T68" fmla="*/ 95 w 347"/>
              <a:gd name="T69" fmla="*/ 135 h 294"/>
              <a:gd name="T70" fmla="*/ 129 w 347"/>
              <a:gd name="T71" fmla="*/ 109 h 2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7"/>
              <a:gd name="T109" fmla="*/ 0 h 294"/>
              <a:gd name="T110" fmla="*/ 347 w 347"/>
              <a:gd name="T111" fmla="*/ 294 h 2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7" h="294">
                <a:moveTo>
                  <a:pt x="129" y="109"/>
                </a:moveTo>
                <a:lnTo>
                  <a:pt x="124" y="121"/>
                </a:lnTo>
                <a:lnTo>
                  <a:pt x="129" y="137"/>
                </a:lnTo>
                <a:lnTo>
                  <a:pt x="122" y="145"/>
                </a:lnTo>
                <a:lnTo>
                  <a:pt x="111" y="139"/>
                </a:lnTo>
                <a:lnTo>
                  <a:pt x="100" y="141"/>
                </a:lnTo>
                <a:lnTo>
                  <a:pt x="100" y="154"/>
                </a:lnTo>
                <a:lnTo>
                  <a:pt x="73" y="176"/>
                </a:lnTo>
                <a:lnTo>
                  <a:pt x="58" y="180"/>
                </a:lnTo>
                <a:lnTo>
                  <a:pt x="38" y="201"/>
                </a:lnTo>
                <a:lnTo>
                  <a:pt x="27" y="207"/>
                </a:lnTo>
                <a:lnTo>
                  <a:pt x="16" y="205"/>
                </a:lnTo>
                <a:lnTo>
                  <a:pt x="11" y="209"/>
                </a:lnTo>
                <a:lnTo>
                  <a:pt x="7" y="213"/>
                </a:lnTo>
                <a:lnTo>
                  <a:pt x="13" y="221"/>
                </a:lnTo>
                <a:lnTo>
                  <a:pt x="13" y="234"/>
                </a:lnTo>
                <a:lnTo>
                  <a:pt x="0" y="246"/>
                </a:lnTo>
                <a:lnTo>
                  <a:pt x="4" y="260"/>
                </a:lnTo>
                <a:lnTo>
                  <a:pt x="20" y="260"/>
                </a:lnTo>
                <a:lnTo>
                  <a:pt x="27" y="250"/>
                </a:lnTo>
                <a:lnTo>
                  <a:pt x="35" y="258"/>
                </a:lnTo>
                <a:lnTo>
                  <a:pt x="24" y="266"/>
                </a:lnTo>
                <a:lnTo>
                  <a:pt x="29" y="277"/>
                </a:lnTo>
                <a:lnTo>
                  <a:pt x="35" y="279"/>
                </a:lnTo>
                <a:lnTo>
                  <a:pt x="62" y="283"/>
                </a:lnTo>
                <a:lnTo>
                  <a:pt x="67" y="285"/>
                </a:lnTo>
                <a:lnTo>
                  <a:pt x="91" y="293"/>
                </a:lnTo>
                <a:lnTo>
                  <a:pt x="102" y="289"/>
                </a:lnTo>
                <a:lnTo>
                  <a:pt x="124" y="277"/>
                </a:lnTo>
                <a:lnTo>
                  <a:pt x="155" y="283"/>
                </a:lnTo>
                <a:lnTo>
                  <a:pt x="213" y="283"/>
                </a:lnTo>
                <a:lnTo>
                  <a:pt x="244" y="277"/>
                </a:lnTo>
                <a:lnTo>
                  <a:pt x="260" y="256"/>
                </a:lnTo>
                <a:lnTo>
                  <a:pt x="279" y="246"/>
                </a:lnTo>
                <a:lnTo>
                  <a:pt x="284" y="234"/>
                </a:lnTo>
                <a:lnTo>
                  <a:pt x="293" y="217"/>
                </a:lnTo>
                <a:lnTo>
                  <a:pt x="306" y="205"/>
                </a:lnTo>
                <a:lnTo>
                  <a:pt x="319" y="176"/>
                </a:lnTo>
                <a:lnTo>
                  <a:pt x="317" y="141"/>
                </a:lnTo>
                <a:lnTo>
                  <a:pt x="346" y="127"/>
                </a:lnTo>
                <a:lnTo>
                  <a:pt x="330" y="113"/>
                </a:lnTo>
                <a:lnTo>
                  <a:pt x="324" y="90"/>
                </a:lnTo>
                <a:lnTo>
                  <a:pt x="313" y="80"/>
                </a:lnTo>
                <a:lnTo>
                  <a:pt x="299" y="80"/>
                </a:lnTo>
                <a:lnTo>
                  <a:pt x="286" y="74"/>
                </a:lnTo>
                <a:lnTo>
                  <a:pt x="264" y="49"/>
                </a:lnTo>
                <a:lnTo>
                  <a:pt x="275" y="43"/>
                </a:lnTo>
                <a:lnTo>
                  <a:pt x="315" y="10"/>
                </a:lnTo>
                <a:lnTo>
                  <a:pt x="311" y="0"/>
                </a:lnTo>
                <a:lnTo>
                  <a:pt x="297" y="2"/>
                </a:lnTo>
                <a:lnTo>
                  <a:pt x="255" y="4"/>
                </a:lnTo>
                <a:lnTo>
                  <a:pt x="240" y="14"/>
                </a:lnTo>
                <a:lnTo>
                  <a:pt x="231" y="20"/>
                </a:lnTo>
                <a:lnTo>
                  <a:pt x="215" y="18"/>
                </a:lnTo>
                <a:lnTo>
                  <a:pt x="206" y="23"/>
                </a:lnTo>
                <a:lnTo>
                  <a:pt x="213" y="33"/>
                </a:lnTo>
                <a:lnTo>
                  <a:pt x="233" y="47"/>
                </a:lnTo>
                <a:lnTo>
                  <a:pt x="220" y="49"/>
                </a:lnTo>
                <a:lnTo>
                  <a:pt x="182" y="53"/>
                </a:lnTo>
                <a:lnTo>
                  <a:pt x="155" y="43"/>
                </a:lnTo>
                <a:lnTo>
                  <a:pt x="129" y="33"/>
                </a:lnTo>
                <a:lnTo>
                  <a:pt x="122" y="39"/>
                </a:lnTo>
                <a:lnTo>
                  <a:pt x="115" y="57"/>
                </a:lnTo>
                <a:lnTo>
                  <a:pt x="118" y="66"/>
                </a:lnTo>
                <a:lnTo>
                  <a:pt x="113" y="70"/>
                </a:lnTo>
                <a:lnTo>
                  <a:pt x="100" y="76"/>
                </a:lnTo>
                <a:lnTo>
                  <a:pt x="100" y="94"/>
                </a:lnTo>
                <a:lnTo>
                  <a:pt x="100" y="98"/>
                </a:lnTo>
                <a:lnTo>
                  <a:pt x="82" y="117"/>
                </a:lnTo>
                <a:lnTo>
                  <a:pt x="95" y="135"/>
                </a:lnTo>
                <a:lnTo>
                  <a:pt x="102" y="133"/>
                </a:lnTo>
                <a:lnTo>
                  <a:pt x="129" y="109"/>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0" name="Freeform 36"/>
          <p:cNvSpPr>
            <a:spLocks/>
          </p:cNvSpPr>
          <p:nvPr/>
        </p:nvSpPr>
        <p:spPr bwMode="auto">
          <a:xfrm>
            <a:off x="4726998" y="2738439"/>
            <a:ext cx="234738" cy="301625"/>
          </a:xfrm>
          <a:custGeom>
            <a:avLst/>
            <a:gdLst>
              <a:gd name="T0" fmla="*/ 13 w 167"/>
              <a:gd name="T1" fmla="*/ 162 h 190"/>
              <a:gd name="T2" fmla="*/ 22 w 167"/>
              <a:gd name="T3" fmla="*/ 177 h 190"/>
              <a:gd name="T4" fmla="*/ 40 w 167"/>
              <a:gd name="T5" fmla="*/ 177 h 190"/>
              <a:gd name="T6" fmla="*/ 58 w 167"/>
              <a:gd name="T7" fmla="*/ 181 h 190"/>
              <a:gd name="T8" fmla="*/ 69 w 167"/>
              <a:gd name="T9" fmla="*/ 189 h 190"/>
              <a:gd name="T10" fmla="*/ 84 w 167"/>
              <a:gd name="T11" fmla="*/ 189 h 190"/>
              <a:gd name="T12" fmla="*/ 75 w 167"/>
              <a:gd name="T13" fmla="*/ 179 h 190"/>
              <a:gd name="T14" fmla="*/ 82 w 167"/>
              <a:gd name="T15" fmla="*/ 162 h 190"/>
              <a:gd name="T16" fmla="*/ 89 w 167"/>
              <a:gd name="T17" fmla="*/ 144 h 190"/>
              <a:gd name="T18" fmla="*/ 93 w 167"/>
              <a:gd name="T19" fmla="*/ 123 h 190"/>
              <a:gd name="T20" fmla="*/ 113 w 167"/>
              <a:gd name="T21" fmla="*/ 111 h 190"/>
              <a:gd name="T22" fmla="*/ 128 w 167"/>
              <a:gd name="T23" fmla="*/ 103 h 190"/>
              <a:gd name="T24" fmla="*/ 128 w 167"/>
              <a:gd name="T25" fmla="*/ 90 h 190"/>
              <a:gd name="T26" fmla="*/ 128 w 167"/>
              <a:gd name="T27" fmla="*/ 72 h 190"/>
              <a:gd name="T28" fmla="*/ 131 w 167"/>
              <a:gd name="T29" fmla="*/ 64 h 190"/>
              <a:gd name="T30" fmla="*/ 146 w 167"/>
              <a:gd name="T31" fmla="*/ 62 h 190"/>
              <a:gd name="T32" fmla="*/ 153 w 167"/>
              <a:gd name="T33" fmla="*/ 66 h 190"/>
              <a:gd name="T34" fmla="*/ 166 w 167"/>
              <a:gd name="T35" fmla="*/ 51 h 190"/>
              <a:gd name="T36" fmla="*/ 162 w 167"/>
              <a:gd name="T37" fmla="*/ 41 h 190"/>
              <a:gd name="T38" fmla="*/ 153 w 167"/>
              <a:gd name="T39" fmla="*/ 39 h 190"/>
              <a:gd name="T40" fmla="*/ 137 w 167"/>
              <a:gd name="T41" fmla="*/ 39 h 190"/>
              <a:gd name="T42" fmla="*/ 131 w 167"/>
              <a:gd name="T43" fmla="*/ 39 h 190"/>
              <a:gd name="T44" fmla="*/ 128 w 167"/>
              <a:gd name="T45" fmla="*/ 21 h 190"/>
              <a:gd name="T46" fmla="*/ 128 w 167"/>
              <a:gd name="T47" fmla="*/ 4 h 190"/>
              <a:gd name="T48" fmla="*/ 120 w 167"/>
              <a:gd name="T49" fmla="*/ 0 h 190"/>
              <a:gd name="T50" fmla="*/ 115 w 167"/>
              <a:gd name="T51" fmla="*/ 6 h 190"/>
              <a:gd name="T52" fmla="*/ 89 w 167"/>
              <a:gd name="T53" fmla="*/ 2 h 190"/>
              <a:gd name="T54" fmla="*/ 84 w 167"/>
              <a:gd name="T55" fmla="*/ 6 h 190"/>
              <a:gd name="T56" fmla="*/ 89 w 167"/>
              <a:gd name="T57" fmla="*/ 23 h 190"/>
              <a:gd name="T58" fmla="*/ 86 w 167"/>
              <a:gd name="T59" fmla="*/ 39 h 190"/>
              <a:gd name="T60" fmla="*/ 77 w 167"/>
              <a:gd name="T61" fmla="*/ 27 h 190"/>
              <a:gd name="T62" fmla="*/ 73 w 167"/>
              <a:gd name="T63" fmla="*/ 16 h 190"/>
              <a:gd name="T64" fmla="*/ 58 w 167"/>
              <a:gd name="T65" fmla="*/ 18 h 190"/>
              <a:gd name="T66" fmla="*/ 51 w 167"/>
              <a:gd name="T67" fmla="*/ 29 h 190"/>
              <a:gd name="T68" fmla="*/ 46 w 167"/>
              <a:gd name="T69" fmla="*/ 33 h 190"/>
              <a:gd name="T70" fmla="*/ 46 w 167"/>
              <a:gd name="T71" fmla="*/ 47 h 190"/>
              <a:gd name="T72" fmla="*/ 44 w 167"/>
              <a:gd name="T73" fmla="*/ 45 h 190"/>
              <a:gd name="T74" fmla="*/ 31 w 167"/>
              <a:gd name="T75" fmla="*/ 27 h 190"/>
              <a:gd name="T76" fmla="*/ 24 w 167"/>
              <a:gd name="T77" fmla="*/ 21 h 190"/>
              <a:gd name="T78" fmla="*/ 18 w 167"/>
              <a:gd name="T79" fmla="*/ 25 h 190"/>
              <a:gd name="T80" fmla="*/ 20 w 167"/>
              <a:gd name="T81" fmla="*/ 35 h 190"/>
              <a:gd name="T82" fmla="*/ 20 w 167"/>
              <a:gd name="T83" fmla="*/ 41 h 190"/>
              <a:gd name="T84" fmla="*/ 9 w 167"/>
              <a:gd name="T85" fmla="*/ 45 h 190"/>
              <a:gd name="T86" fmla="*/ 9 w 167"/>
              <a:gd name="T87" fmla="*/ 58 h 190"/>
              <a:gd name="T88" fmla="*/ 18 w 167"/>
              <a:gd name="T89" fmla="*/ 72 h 190"/>
              <a:gd name="T90" fmla="*/ 18 w 167"/>
              <a:gd name="T91" fmla="*/ 82 h 190"/>
              <a:gd name="T92" fmla="*/ 13 w 167"/>
              <a:gd name="T93" fmla="*/ 90 h 190"/>
              <a:gd name="T94" fmla="*/ 0 w 167"/>
              <a:gd name="T95" fmla="*/ 101 h 190"/>
              <a:gd name="T96" fmla="*/ 2 w 167"/>
              <a:gd name="T97" fmla="*/ 111 h 190"/>
              <a:gd name="T98" fmla="*/ 15 w 167"/>
              <a:gd name="T99" fmla="*/ 121 h 190"/>
              <a:gd name="T100" fmla="*/ 20 w 167"/>
              <a:gd name="T101" fmla="*/ 129 h 190"/>
              <a:gd name="T102" fmla="*/ 18 w 167"/>
              <a:gd name="T103" fmla="*/ 150 h 190"/>
              <a:gd name="T104" fmla="*/ 13 w 167"/>
              <a:gd name="T105" fmla="*/ 162 h 1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7"/>
              <a:gd name="T160" fmla="*/ 0 h 190"/>
              <a:gd name="T161" fmla="*/ 167 w 167"/>
              <a:gd name="T162" fmla="*/ 190 h 1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7" h="190">
                <a:moveTo>
                  <a:pt x="13" y="162"/>
                </a:moveTo>
                <a:lnTo>
                  <a:pt x="22" y="177"/>
                </a:lnTo>
                <a:lnTo>
                  <a:pt x="40" y="177"/>
                </a:lnTo>
                <a:lnTo>
                  <a:pt x="58" y="181"/>
                </a:lnTo>
                <a:lnTo>
                  <a:pt x="69" y="189"/>
                </a:lnTo>
                <a:lnTo>
                  <a:pt x="84" y="189"/>
                </a:lnTo>
                <a:lnTo>
                  <a:pt x="75" y="179"/>
                </a:lnTo>
                <a:lnTo>
                  <a:pt x="82" y="162"/>
                </a:lnTo>
                <a:lnTo>
                  <a:pt x="89" y="144"/>
                </a:lnTo>
                <a:lnTo>
                  <a:pt x="93" y="123"/>
                </a:lnTo>
                <a:lnTo>
                  <a:pt x="113" y="111"/>
                </a:lnTo>
                <a:lnTo>
                  <a:pt x="128" y="103"/>
                </a:lnTo>
                <a:lnTo>
                  <a:pt x="128" y="90"/>
                </a:lnTo>
                <a:lnTo>
                  <a:pt x="128" y="72"/>
                </a:lnTo>
                <a:lnTo>
                  <a:pt x="131" y="64"/>
                </a:lnTo>
                <a:lnTo>
                  <a:pt x="146" y="62"/>
                </a:lnTo>
                <a:lnTo>
                  <a:pt x="153" y="66"/>
                </a:lnTo>
                <a:lnTo>
                  <a:pt x="166" y="51"/>
                </a:lnTo>
                <a:lnTo>
                  <a:pt x="162" y="41"/>
                </a:lnTo>
                <a:lnTo>
                  <a:pt x="153" y="39"/>
                </a:lnTo>
                <a:lnTo>
                  <a:pt x="137" y="39"/>
                </a:lnTo>
                <a:lnTo>
                  <a:pt x="131" y="39"/>
                </a:lnTo>
                <a:lnTo>
                  <a:pt x="128" y="21"/>
                </a:lnTo>
                <a:lnTo>
                  <a:pt x="128" y="4"/>
                </a:lnTo>
                <a:lnTo>
                  <a:pt x="120" y="0"/>
                </a:lnTo>
                <a:lnTo>
                  <a:pt x="115" y="6"/>
                </a:lnTo>
                <a:lnTo>
                  <a:pt x="89" y="2"/>
                </a:lnTo>
                <a:lnTo>
                  <a:pt x="84" y="6"/>
                </a:lnTo>
                <a:lnTo>
                  <a:pt x="89" y="23"/>
                </a:lnTo>
                <a:lnTo>
                  <a:pt x="86" y="39"/>
                </a:lnTo>
                <a:lnTo>
                  <a:pt x="77" y="27"/>
                </a:lnTo>
                <a:lnTo>
                  <a:pt x="73" y="16"/>
                </a:lnTo>
                <a:lnTo>
                  <a:pt x="58" y="18"/>
                </a:lnTo>
                <a:lnTo>
                  <a:pt x="51" y="29"/>
                </a:lnTo>
                <a:lnTo>
                  <a:pt x="46" y="33"/>
                </a:lnTo>
                <a:lnTo>
                  <a:pt x="46" y="47"/>
                </a:lnTo>
                <a:lnTo>
                  <a:pt x="44" y="45"/>
                </a:lnTo>
                <a:lnTo>
                  <a:pt x="31" y="27"/>
                </a:lnTo>
                <a:lnTo>
                  <a:pt x="24" y="21"/>
                </a:lnTo>
                <a:lnTo>
                  <a:pt x="18" y="25"/>
                </a:lnTo>
                <a:lnTo>
                  <a:pt x="20" y="35"/>
                </a:lnTo>
                <a:lnTo>
                  <a:pt x="20" y="41"/>
                </a:lnTo>
                <a:lnTo>
                  <a:pt x="9" y="45"/>
                </a:lnTo>
                <a:lnTo>
                  <a:pt x="9" y="58"/>
                </a:lnTo>
                <a:lnTo>
                  <a:pt x="18" y="72"/>
                </a:lnTo>
                <a:lnTo>
                  <a:pt x="18" y="82"/>
                </a:lnTo>
                <a:lnTo>
                  <a:pt x="13" y="90"/>
                </a:lnTo>
                <a:lnTo>
                  <a:pt x="0" y="101"/>
                </a:lnTo>
                <a:lnTo>
                  <a:pt x="2" y="111"/>
                </a:lnTo>
                <a:lnTo>
                  <a:pt x="15" y="121"/>
                </a:lnTo>
                <a:lnTo>
                  <a:pt x="20" y="129"/>
                </a:lnTo>
                <a:lnTo>
                  <a:pt x="18" y="150"/>
                </a:lnTo>
                <a:lnTo>
                  <a:pt x="13" y="16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1" name="Freeform 37"/>
          <p:cNvSpPr>
            <a:spLocks/>
          </p:cNvSpPr>
          <p:nvPr/>
        </p:nvSpPr>
        <p:spPr bwMode="auto">
          <a:xfrm>
            <a:off x="4777171" y="2644775"/>
            <a:ext cx="175605" cy="115888"/>
          </a:xfrm>
          <a:custGeom>
            <a:avLst/>
            <a:gdLst>
              <a:gd name="T0" fmla="*/ 0 w 125"/>
              <a:gd name="T1" fmla="*/ 70 h 73"/>
              <a:gd name="T2" fmla="*/ 9 w 125"/>
              <a:gd name="T3" fmla="*/ 72 h 73"/>
              <a:gd name="T4" fmla="*/ 22 w 125"/>
              <a:gd name="T5" fmla="*/ 64 h 73"/>
              <a:gd name="T6" fmla="*/ 33 w 125"/>
              <a:gd name="T7" fmla="*/ 49 h 73"/>
              <a:gd name="T8" fmla="*/ 69 w 125"/>
              <a:gd name="T9" fmla="*/ 49 h 73"/>
              <a:gd name="T10" fmla="*/ 97 w 125"/>
              <a:gd name="T11" fmla="*/ 45 h 73"/>
              <a:gd name="T12" fmla="*/ 115 w 125"/>
              <a:gd name="T13" fmla="*/ 33 h 73"/>
              <a:gd name="T14" fmla="*/ 122 w 125"/>
              <a:gd name="T15" fmla="*/ 16 h 73"/>
              <a:gd name="T16" fmla="*/ 124 w 125"/>
              <a:gd name="T17" fmla="*/ 0 h 73"/>
              <a:gd name="T18" fmla="*/ 100 w 125"/>
              <a:gd name="T19" fmla="*/ 10 h 73"/>
              <a:gd name="T20" fmla="*/ 58 w 125"/>
              <a:gd name="T21" fmla="*/ 29 h 73"/>
              <a:gd name="T22" fmla="*/ 47 w 125"/>
              <a:gd name="T23" fmla="*/ 31 h 73"/>
              <a:gd name="T24" fmla="*/ 33 w 125"/>
              <a:gd name="T25" fmla="*/ 39 h 73"/>
              <a:gd name="T26" fmla="*/ 9 w 125"/>
              <a:gd name="T27" fmla="*/ 43 h 73"/>
              <a:gd name="T28" fmla="*/ 0 w 125"/>
              <a:gd name="T29" fmla="*/ 47 h 73"/>
              <a:gd name="T30" fmla="*/ 0 w 125"/>
              <a:gd name="T31" fmla="*/ 70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73"/>
              <a:gd name="T50" fmla="*/ 125 w 125"/>
              <a:gd name="T51" fmla="*/ 73 h 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73">
                <a:moveTo>
                  <a:pt x="0" y="70"/>
                </a:moveTo>
                <a:lnTo>
                  <a:pt x="9" y="72"/>
                </a:lnTo>
                <a:lnTo>
                  <a:pt x="22" y="64"/>
                </a:lnTo>
                <a:lnTo>
                  <a:pt x="33" y="49"/>
                </a:lnTo>
                <a:lnTo>
                  <a:pt x="69" y="49"/>
                </a:lnTo>
                <a:lnTo>
                  <a:pt x="97" y="45"/>
                </a:lnTo>
                <a:lnTo>
                  <a:pt x="115" y="33"/>
                </a:lnTo>
                <a:lnTo>
                  <a:pt x="122" y="16"/>
                </a:lnTo>
                <a:lnTo>
                  <a:pt x="124" y="0"/>
                </a:lnTo>
                <a:lnTo>
                  <a:pt x="100" y="10"/>
                </a:lnTo>
                <a:lnTo>
                  <a:pt x="58" y="29"/>
                </a:lnTo>
                <a:lnTo>
                  <a:pt x="47" y="31"/>
                </a:lnTo>
                <a:lnTo>
                  <a:pt x="33" y="39"/>
                </a:lnTo>
                <a:lnTo>
                  <a:pt x="9" y="43"/>
                </a:lnTo>
                <a:lnTo>
                  <a:pt x="0" y="47"/>
                </a:lnTo>
                <a:lnTo>
                  <a:pt x="0" y="7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2" name="Freeform 38"/>
          <p:cNvSpPr>
            <a:spLocks/>
          </p:cNvSpPr>
          <p:nvPr/>
        </p:nvSpPr>
        <p:spPr bwMode="auto">
          <a:xfrm>
            <a:off x="4864975" y="2925763"/>
            <a:ext cx="80634" cy="100012"/>
          </a:xfrm>
          <a:custGeom>
            <a:avLst/>
            <a:gdLst>
              <a:gd name="T0" fmla="*/ 18 w 56"/>
              <a:gd name="T1" fmla="*/ 0 h 63"/>
              <a:gd name="T2" fmla="*/ 53 w 56"/>
              <a:gd name="T3" fmla="*/ 23 h 63"/>
              <a:gd name="T4" fmla="*/ 55 w 56"/>
              <a:gd name="T5" fmla="*/ 33 h 63"/>
              <a:gd name="T6" fmla="*/ 42 w 56"/>
              <a:gd name="T7" fmla="*/ 43 h 63"/>
              <a:gd name="T8" fmla="*/ 31 w 56"/>
              <a:gd name="T9" fmla="*/ 52 h 63"/>
              <a:gd name="T10" fmla="*/ 33 w 56"/>
              <a:gd name="T11" fmla="*/ 62 h 63"/>
              <a:gd name="T12" fmla="*/ 18 w 56"/>
              <a:gd name="T13" fmla="*/ 60 h 63"/>
              <a:gd name="T14" fmla="*/ 2 w 56"/>
              <a:gd name="T15" fmla="*/ 43 h 63"/>
              <a:gd name="T16" fmla="*/ 0 w 56"/>
              <a:gd name="T17" fmla="*/ 33 h 63"/>
              <a:gd name="T18" fmla="*/ 7 w 56"/>
              <a:gd name="T19" fmla="*/ 19 h 63"/>
              <a:gd name="T20" fmla="*/ 18 w 56"/>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63"/>
              <a:gd name="T35" fmla="*/ 56 w 56"/>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63">
                <a:moveTo>
                  <a:pt x="18" y="0"/>
                </a:moveTo>
                <a:lnTo>
                  <a:pt x="53" y="23"/>
                </a:lnTo>
                <a:lnTo>
                  <a:pt x="55" y="33"/>
                </a:lnTo>
                <a:lnTo>
                  <a:pt x="42" y="43"/>
                </a:lnTo>
                <a:lnTo>
                  <a:pt x="31" y="52"/>
                </a:lnTo>
                <a:lnTo>
                  <a:pt x="33" y="62"/>
                </a:lnTo>
                <a:lnTo>
                  <a:pt x="18" y="60"/>
                </a:lnTo>
                <a:lnTo>
                  <a:pt x="2" y="43"/>
                </a:lnTo>
                <a:lnTo>
                  <a:pt x="0" y="33"/>
                </a:lnTo>
                <a:lnTo>
                  <a:pt x="7" y="19"/>
                </a:lnTo>
                <a:lnTo>
                  <a:pt x="18"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3" name="Freeform 39"/>
          <p:cNvSpPr>
            <a:spLocks/>
          </p:cNvSpPr>
          <p:nvPr/>
        </p:nvSpPr>
        <p:spPr bwMode="auto">
          <a:xfrm>
            <a:off x="4961736" y="2898775"/>
            <a:ext cx="111097" cy="141288"/>
          </a:xfrm>
          <a:custGeom>
            <a:avLst/>
            <a:gdLst>
              <a:gd name="T0" fmla="*/ 74 w 79"/>
              <a:gd name="T1" fmla="*/ 0 h 89"/>
              <a:gd name="T2" fmla="*/ 78 w 79"/>
              <a:gd name="T3" fmla="*/ 4 h 89"/>
              <a:gd name="T4" fmla="*/ 74 w 79"/>
              <a:gd name="T5" fmla="*/ 10 h 89"/>
              <a:gd name="T6" fmla="*/ 78 w 79"/>
              <a:gd name="T7" fmla="*/ 18 h 89"/>
              <a:gd name="T8" fmla="*/ 74 w 79"/>
              <a:gd name="T9" fmla="*/ 31 h 89"/>
              <a:gd name="T10" fmla="*/ 62 w 79"/>
              <a:gd name="T11" fmla="*/ 41 h 89"/>
              <a:gd name="T12" fmla="*/ 67 w 79"/>
              <a:gd name="T13" fmla="*/ 49 h 89"/>
              <a:gd name="T14" fmla="*/ 62 w 79"/>
              <a:gd name="T15" fmla="*/ 57 h 89"/>
              <a:gd name="T16" fmla="*/ 67 w 79"/>
              <a:gd name="T17" fmla="*/ 68 h 89"/>
              <a:gd name="T18" fmla="*/ 51 w 79"/>
              <a:gd name="T19" fmla="*/ 88 h 89"/>
              <a:gd name="T20" fmla="*/ 18 w 79"/>
              <a:gd name="T21" fmla="*/ 68 h 89"/>
              <a:gd name="T22" fmla="*/ 0 w 79"/>
              <a:gd name="T23" fmla="*/ 55 h 89"/>
              <a:gd name="T24" fmla="*/ 9 w 79"/>
              <a:gd name="T25" fmla="*/ 49 h 89"/>
              <a:gd name="T26" fmla="*/ 9 w 79"/>
              <a:gd name="T27" fmla="*/ 35 h 89"/>
              <a:gd name="T28" fmla="*/ 31 w 79"/>
              <a:gd name="T29" fmla="*/ 23 h 89"/>
              <a:gd name="T30" fmla="*/ 40 w 79"/>
              <a:gd name="T31" fmla="*/ 27 h 89"/>
              <a:gd name="T32" fmla="*/ 51 w 79"/>
              <a:gd name="T33" fmla="*/ 23 h 89"/>
              <a:gd name="T34" fmla="*/ 69 w 79"/>
              <a:gd name="T35" fmla="*/ 12 h 89"/>
              <a:gd name="T36" fmla="*/ 74 w 79"/>
              <a:gd name="T37" fmla="*/ 0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89"/>
              <a:gd name="T59" fmla="*/ 79 w 79"/>
              <a:gd name="T60" fmla="*/ 89 h 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89">
                <a:moveTo>
                  <a:pt x="74" y="0"/>
                </a:moveTo>
                <a:lnTo>
                  <a:pt x="78" y="4"/>
                </a:lnTo>
                <a:lnTo>
                  <a:pt x="74" y="10"/>
                </a:lnTo>
                <a:lnTo>
                  <a:pt x="78" y="18"/>
                </a:lnTo>
                <a:lnTo>
                  <a:pt x="74" y="31"/>
                </a:lnTo>
                <a:lnTo>
                  <a:pt x="62" y="41"/>
                </a:lnTo>
                <a:lnTo>
                  <a:pt x="67" y="49"/>
                </a:lnTo>
                <a:lnTo>
                  <a:pt x="62" y="57"/>
                </a:lnTo>
                <a:lnTo>
                  <a:pt x="67" y="68"/>
                </a:lnTo>
                <a:lnTo>
                  <a:pt x="51" y="88"/>
                </a:lnTo>
                <a:lnTo>
                  <a:pt x="18" y="68"/>
                </a:lnTo>
                <a:lnTo>
                  <a:pt x="0" y="55"/>
                </a:lnTo>
                <a:lnTo>
                  <a:pt x="9" y="49"/>
                </a:lnTo>
                <a:lnTo>
                  <a:pt x="9" y="35"/>
                </a:lnTo>
                <a:lnTo>
                  <a:pt x="31" y="23"/>
                </a:lnTo>
                <a:lnTo>
                  <a:pt x="40" y="27"/>
                </a:lnTo>
                <a:lnTo>
                  <a:pt x="51" y="23"/>
                </a:lnTo>
                <a:lnTo>
                  <a:pt x="69" y="12"/>
                </a:lnTo>
                <a:lnTo>
                  <a:pt x="74"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4" name="Freeform 40"/>
          <p:cNvSpPr>
            <a:spLocks/>
          </p:cNvSpPr>
          <p:nvPr/>
        </p:nvSpPr>
        <p:spPr bwMode="auto">
          <a:xfrm>
            <a:off x="4947401" y="3046414"/>
            <a:ext cx="46589" cy="60325"/>
          </a:xfrm>
          <a:custGeom>
            <a:avLst/>
            <a:gdLst>
              <a:gd name="T0" fmla="*/ 0 w 34"/>
              <a:gd name="T1" fmla="*/ 0 h 38"/>
              <a:gd name="T2" fmla="*/ 22 w 34"/>
              <a:gd name="T3" fmla="*/ 6 h 38"/>
              <a:gd name="T4" fmla="*/ 29 w 34"/>
              <a:gd name="T5" fmla="*/ 14 h 38"/>
              <a:gd name="T6" fmla="*/ 33 w 34"/>
              <a:gd name="T7" fmla="*/ 29 h 38"/>
              <a:gd name="T8" fmla="*/ 22 w 34"/>
              <a:gd name="T9" fmla="*/ 37 h 38"/>
              <a:gd name="T10" fmla="*/ 7 w 34"/>
              <a:gd name="T11" fmla="*/ 31 h 38"/>
              <a:gd name="T12" fmla="*/ 2 w 34"/>
              <a:gd name="T13" fmla="*/ 21 h 38"/>
              <a:gd name="T14" fmla="*/ 0 w 34"/>
              <a:gd name="T15" fmla="*/ 0 h 38"/>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38"/>
              <a:gd name="T26" fmla="*/ 34 w 34"/>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38">
                <a:moveTo>
                  <a:pt x="0" y="0"/>
                </a:moveTo>
                <a:lnTo>
                  <a:pt x="22" y="6"/>
                </a:lnTo>
                <a:lnTo>
                  <a:pt x="29" y="14"/>
                </a:lnTo>
                <a:lnTo>
                  <a:pt x="33" y="29"/>
                </a:lnTo>
                <a:lnTo>
                  <a:pt x="22" y="37"/>
                </a:lnTo>
                <a:lnTo>
                  <a:pt x="7" y="31"/>
                </a:lnTo>
                <a:lnTo>
                  <a:pt x="2" y="21"/>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5" name="Freeform 41"/>
          <p:cNvSpPr>
            <a:spLocks/>
          </p:cNvSpPr>
          <p:nvPr/>
        </p:nvSpPr>
        <p:spPr bwMode="auto">
          <a:xfrm>
            <a:off x="5253813" y="3028950"/>
            <a:ext cx="28670" cy="50800"/>
          </a:xfrm>
          <a:custGeom>
            <a:avLst/>
            <a:gdLst>
              <a:gd name="T0" fmla="*/ 7 w 20"/>
              <a:gd name="T1" fmla="*/ 0 h 32"/>
              <a:gd name="T2" fmla="*/ 0 w 20"/>
              <a:gd name="T3" fmla="*/ 6 h 32"/>
              <a:gd name="T4" fmla="*/ 0 w 20"/>
              <a:gd name="T5" fmla="*/ 21 h 32"/>
              <a:gd name="T6" fmla="*/ 14 w 20"/>
              <a:gd name="T7" fmla="*/ 31 h 32"/>
              <a:gd name="T8" fmla="*/ 19 w 20"/>
              <a:gd name="T9" fmla="*/ 17 h 32"/>
              <a:gd name="T10" fmla="*/ 7 w 20"/>
              <a:gd name="T11" fmla="*/ 0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7" y="0"/>
                </a:moveTo>
                <a:lnTo>
                  <a:pt x="0" y="6"/>
                </a:lnTo>
                <a:lnTo>
                  <a:pt x="0" y="21"/>
                </a:lnTo>
                <a:lnTo>
                  <a:pt x="14" y="31"/>
                </a:lnTo>
                <a:lnTo>
                  <a:pt x="19" y="17"/>
                </a:lnTo>
                <a:lnTo>
                  <a:pt x="7"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6" name="Freeform 42"/>
          <p:cNvSpPr>
            <a:spLocks/>
          </p:cNvSpPr>
          <p:nvPr/>
        </p:nvSpPr>
        <p:spPr bwMode="auto">
          <a:xfrm>
            <a:off x="5115838" y="3124200"/>
            <a:ext cx="41213" cy="39688"/>
          </a:xfrm>
          <a:custGeom>
            <a:avLst/>
            <a:gdLst>
              <a:gd name="T0" fmla="*/ 2 w 28"/>
              <a:gd name="T1" fmla="*/ 0 h 25"/>
              <a:gd name="T2" fmla="*/ 0 w 28"/>
              <a:gd name="T3" fmla="*/ 6 h 25"/>
              <a:gd name="T4" fmla="*/ 2 w 28"/>
              <a:gd name="T5" fmla="*/ 16 h 25"/>
              <a:gd name="T6" fmla="*/ 16 w 28"/>
              <a:gd name="T7" fmla="*/ 24 h 25"/>
              <a:gd name="T8" fmla="*/ 27 w 28"/>
              <a:gd name="T9" fmla="*/ 14 h 25"/>
              <a:gd name="T10" fmla="*/ 2 w 28"/>
              <a:gd name="T11" fmla="*/ 0 h 25"/>
              <a:gd name="T12" fmla="*/ 0 60000 65536"/>
              <a:gd name="T13" fmla="*/ 0 60000 65536"/>
              <a:gd name="T14" fmla="*/ 0 60000 65536"/>
              <a:gd name="T15" fmla="*/ 0 60000 65536"/>
              <a:gd name="T16" fmla="*/ 0 60000 65536"/>
              <a:gd name="T17" fmla="*/ 0 60000 65536"/>
              <a:gd name="T18" fmla="*/ 0 w 28"/>
              <a:gd name="T19" fmla="*/ 0 h 25"/>
              <a:gd name="T20" fmla="*/ 28 w 2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8" h="25">
                <a:moveTo>
                  <a:pt x="2" y="0"/>
                </a:moveTo>
                <a:lnTo>
                  <a:pt x="0" y="6"/>
                </a:lnTo>
                <a:lnTo>
                  <a:pt x="2" y="16"/>
                </a:lnTo>
                <a:lnTo>
                  <a:pt x="16" y="24"/>
                </a:lnTo>
                <a:lnTo>
                  <a:pt x="27" y="14"/>
                </a:lnTo>
                <a:lnTo>
                  <a:pt x="2"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7" name="Freeform 43"/>
          <p:cNvSpPr>
            <a:spLocks/>
          </p:cNvSpPr>
          <p:nvPr/>
        </p:nvSpPr>
        <p:spPr bwMode="auto">
          <a:xfrm>
            <a:off x="4420586" y="3016250"/>
            <a:ext cx="822476" cy="1149350"/>
          </a:xfrm>
          <a:custGeom>
            <a:avLst/>
            <a:gdLst>
              <a:gd name="T0" fmla="*/ 228 w 583"/>
              <a:gd name="T1" fmla="*/ 16 h 724"/>
              <a:gd name="T2" fmla="*/ 235 w 583"/>
              <a:gd name="T3" fmla="*/ 51 h 724"/>
              <a:gd name="T4" fmla="*/ 230 w 583"/>
              <a:gd name="T5" fmla="*/ 76 h 724"/>
              <a:gd name="T6" fmla="*/ 261 w 583"/>
              <a:gd name="T7" fmla="*/ 113 h 724"/>
              <a:gd name="T8" fmla="*/ 215 w 583"/>
              <a:gd name="T9" fmla="*/ 100 h 724"/>
              <a:gd name="T10" fmla="*/ 179 w 583"/>
              <a:gd name="T11" fmla="*/ 129 h 724"/>
              <a:gd name="T12" fmla="*/ 153 w 583"/>
              <a:gd name="T13" fmla="*/ 104 h 724"/>
              <a:gd name="T14" fmla="*/ 106 w 583"/>
              <a:gd name="T15" fmla="*/ 129 h 724"/>
              <a:gd name="T16" fmla="*/ 115 w 583"/>
              <a:gd name="T17" fmla="*/ 166 h 724"/>
              <a:gd name="T18" fmla="*/ 91 w 583"/>
              <a:gd name="T19" fmla="*/ 186 h 724"/>
              <a:gd name="T20" fmla="*/ 95 w 583"/>
              <a:gd name="T21" fmla="*/ 221 h 724"/>
              <a:gd name="T22" fmla="*/ 64 w 583"/>
              <a:gd name="T23" fmla="*/ 258 h 724"/>
              <a:gd name="T24" fmla="*/ 31 w 583"/>
              <a:gd name="T25" fmla="*/ 287 h 724"/>
              <a:gd name="T26" fmla="*/ 22 w 583"/>
              <a:gd name="T27" fmla="*/ 344 h 724"/>
              <a:gd name="T28" fmla="*/ 15 w 583"/>
              <a:gd name="T29" fmla="*/ 369 h 724"/>
              <a:gd name="T30" fmla="*/ 2 w 583"/>
              <a:gd name="T31" fmla="*/ 422 h 724"/>
              <a:gd name="T32" fmla="*/ 22 w 583"/>
              <a:gd name="T33" fmla="*/ 446 h 724"/>
              <a:gd name="T34" fmla="*/ 0 w 583"/>
              <a:gd name="T35" fmla="*/ 479 h 724"/>
              <a:gd name="T36" fmla="*/ 31 w 583"/>
              <a:gd name="T37" fmla="*/ 516 h 724"/>
              <a:gd name="T38" fmla="*/ 91 w 583"/>
              <a:gd name="T39" fmla="*/ 522 h 724"/>
              <a:gd name="T40" fmla="*/ 102 w 583"/>
              <a:gd name="T41" fmla="*/ 549 h 724"/>
              <a:gd name="T42" fmla="*/ 73 w 583"/>
              <a:gd name="T43" fmla="*/ 584 h 724"/>
              <a:gd name="T44" fmla="*/ 49 w 583"/>
              <a:gd name="T45" fmla="*/ 641 h 724"/>
              <a:gd name="T46" fmla="*/ 82 w 583"/>
              <a:gd name="T47" fmla="*/ 676 h 724"/>
              <a:gd name="T48" fmla="*/ 111 w 583"/>
              <a:gd name="T49" fmla="*/ 664 h 724"/>
              <a:gd name="T50" fmla="*/ 142 w 583"/>
              <a:gd name="T51" fmla="*/ 674 h 724"/>
              <a:gd name="T52" fmla="*/ 168 w 583"/>
              <a:gd name="T53" fmla="*/ 696 h 724"/>
              <a:gd name="T54" fmla="*/ 224 w 583"/>
              <a:gd name="T55" fmla="*/ 705 h 724"/>
              <a:gd name="T56" fmla="*/ 259 w 583"/>
              <a:gd name="T57" fmla="*/ 711 h 724"/>
              <a:gd name="T58" fmla="*/ 314 w 583"/>
              <a:gd name="T59" fmla="*/ 711 h 724"/>
              <a:gd name="T60" fmla="*/ 350 w 583"/>
              <a:gd name="T61" fmla="*/ 707 h 724"/>
              <a:gd name="T62" fmla="*/ 387 w 583"/>
              <a:gd name="T63" fmla="*/ 707 h 724"/>
              <a:gd name="T64" fmla="*/ 434 w 583"/>
              <a:gd name="T65" fmla="*/ 717 h 724"/>
              <a:gd name="T66" fmla="*/ 423 w 583"/>
              <a:gd name="T67" fmla="*/ 686 h 724"/>
              <a:gd name="T68" fmla="*/ 491 w 583"/>
              <a:gd name="T69" fmla="*/ 627 h 724"/>
              <a:gd name="T70" fmla="*/ 458 w 583"/>
              <a:gd name="T71" fmla="*/ 598 h 724"/>
              <a:gd name="T72" fmla="*/ 394 w 583"/>
              <a:gd name="T73" fmla="*/ 539 h 724"/>
              <a:gd name="T74" fmla="*/ 378 w 583"/>
              <a:gd name="T75" fmla="*/ 485 h 724"/>
              <a:gd name="T76" fmla="*/ 398 w 583"/>
              <a:gd name="T77" fmla="*/ 473 h 724"/>
              <a:gd name="T78" fmla="*/ 527 w 583"/>
              <a:gd name="T79" fmla="*/ 422 h 724"/>
              <a:gd name="T80" fmla="*/ 571 w 583"/>
              <a:gd name="T81" fmla="*/ 418 h 724"/>
              <a:gd name="T82" fmla="*/ 582 w 583"/>
              <a:gd name="T83" fmla="*/ 383 h 724"/>
              <a:gd name="T84" fmla="*/ 569 w 583"/>
              <a:gd name="T85" fmla="*/ 315 h 724"/>
              <a:gd name="T86" fmla="*/ 560 w 583"/>
              <a:gd name="T87" fmla="*/ 270 h 724"/>
              <a:gd name="T88" fmla="*/ 544 w 583"/>
              <a:gd name="T89" fmla="*/ 219 h 724"/>
              <a:gd name="T90" fmla="*/ 520 w 583"/>
              <a:gd name="T91" fmla="*/ 137 h 724"/>
              <a:gd name="T92" fmla="*/ 469 w 583"/>
              <a:gd name="T93" fmla="*/ 90 h 724"/>
              <a:gd name="T94" fmla="*/ 429 w 583"/>
              <a:gd name="T95" fmla="*/ 88 h 724"/>
              <a:gd name="T96" fmla="*/ 361 w 583"/>
              <a:gd name="T97" fmla="*/ 113 h 724"/>
              <a:gd name="T98" fmla="*/ 356 w 583"/>
              <a:gd name="T99" fmla="*/ 92 h 724"/>
              <a:gd name="T100" fmla="*/ 321 w 583"/>
              <a:gd name="T101" fmla="*/ 61 h 724"/>
              <a:gd name="T102" fmla="*/ 294 w 583"/>
              <a:gd name="T103" fmla="*/ 16 h 724"/>
              <a:gd name="T104" fmla="*/ 254 w 583"/>
              <a:gd name="T105" fmla="*/ 2 h 7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3"/>
              <a:gd name="T160" fmla="*/ 0 h 724"/>
              <a:gd name="T161" fmla="*/ 583 w 583"/>
              <a:gd name="T162" fmla="*/ 724 h 7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3" h="724">
                <a:moveTo>
                  <a:pt x="239" y="0"/>
                </a:moveTo>
                <a:lnTo>
                  <a:pt x="228" y="8"/>
                </a:lnTo>
                <a:lnTo>
                  <a:pt x="228" y="16"/>
                </a:lnTo>
                <a:lnTo>
                  <a:pt x="230" y="23"/>
                </a:lnTo>
                <a:lnTo>
                  <a:pt x="232" y="35"/>
                </a:lnTo>
                <a:lnTo>
                  <a:pt x="235" y="51"/>
                </a:lnTo>
                <a:lnTo>
                  <a:pt x="228" y="57"/>
                </a:lnTo>
                <a:lnTo>
                  <a:pt x="228" y="66"/>
                </a:lnTo>
                <a:lnTo>
                  <a:pt x="230" y="76"/>
                </a:lnTo>
                <a:lnTo>
                  <a:pt x="246" y="90"/>
                </a:lnTo>
                <a:lnTo>
                  <a:pt x="257" y="92"/>
                </a:lnTo>
                <a:lnTo>
                  <a:pt x="261" y="113"/>
                </a:lnTo>
                <a:lnTo>
                  <a:pt x="237" y="107"/>
                </a:lnTo>
                <a:lnTo>
                  <a:pt x="226" y="96"/>
                </a:lnTo>
                <a:lnTo>
                  <a:pt x="215" y="100"/>
                </a:lnTo>
                <a:lnTo>
                  <a:pt x="195" y="123"/>
                </a:lnTo>
                <a:lnTo>
                  <a:pt x="188" y="131"/>
                </a:lnTo>
                <a:lnTo>
                  <a:pt x="179" y="129"/>
                </a:lnTo>
                <a:lnTo>
                  <a:pt x="177" y="119"/>
                </a:lnTo>
                <a:lnTo>
                  <a:pt x="170" y="113"/>
                </a:lnTo>
                <a:lnTo>
                  <a:pt x="153" y="104"/>
                </a:lnTo>
                <a:lnTo>
                  <a:pt x="128" y="104"/>
                </a:lnTo>
                <a:lnTo>
                  <a:pt x="119" y="115"/>
                </a:lnTo>
                <a:lnTo>
                  <a:pt x="106" y="129"/>
                </a:lnTo>
                <a:lnTo>
                  <a:pt x="117" y="137"/>
                </a:lnTo>
                <a:lnTo>
                  <a:pt x="117" y="156"/>
                </a:lnTo>
                <a:lnTo>
                  <a:pt x="115" y="166"/>
                </a:lnTo>
                <a:lnTo>
                  <a:pt x="111" y="174"/>
                </a:lnTo>
                <a:lnTo>
                  <a:pt x="95" y="184"/>
                </a:lnTo>
                <a:lnTo>
                  <a:pt x="91" y="186"/>
                </a:lnTo>
                <a:lnTo>
                  <a:pt x="93" y="199"/>
                </a:lnTo>
                <a:lnTo>
                  <a:pt x="102" y="209"/>
                </a:lnTo>
                <a:lnTo>
                  <a:pt x="95" y="221"/>
                </a:lnTo>
                <a:lnTo>
                  <a:pt x="86" y="233"/>
                </a:lnTo>
                <a:lnTo>
                  <a:pt x="73" y="248"/>
                </a:lnTo>
                <a:lnTo>
                  <a:pt x="64" y="258"/>
                </a:lnTo>
                <a:lnTo>
                  <a:pt x="49" y="268"/>
                </a:lnTo>
                <a:lnTo>
                  <a:pt x="40" y="270"/>
                </a:lnTo>
                <a:lnTo>
                  <a:pt x="31" y="287"/>
                </a:lnTo>
                <a:lnTo>
                  <a:pt x="29" y="309"/>
                </a:lnTo>
                <a:lnTo>
                  <a:pt x="22" y="324"/>
                </a:lnTo>
                <a:lnTo>
                  <a:pt x="22" y="344"/>
                </a:lnTo>
                <a:lnTo>
                  <a:pt x="11" y="352"/>
                </a:lnTo>
                <a:lnTo>
                  <a:pt x="9" y="360"/>
                </a:lnTo>
                <a:lnTo>
                  <a:pt x="15" y="369"/>
                </a:lnTo>
                <a:lnTo>
                  <a:pt x="22" y="385"/>
                </a:lnTo>
                <a:lnTo>
                  <a:pt x="31" y="399"/>
                </a:lnTo>
                <a:lnTo>
                  <a:pt x="2" y="422"/>
                </a:lnTo>
                <a:lnTo>
                  <a:pt x="7" y="436"/>
                </a:lnTo>
                <a:lnTo>
                  <a:pt x="18" y="444"/>
                </a:lnTo>
                <a:lnTo>
                  <a:pt x="22" y="446"/>
                </a:lnTo>
                <a:lnTo>
                  <a:pt x="22" y="457"/>
                </a:lnTo>
                <a:lnTo>
                  <a:pt x="7" y="467"/>
                </a:lnTo>
                <a:lnTo>
                  <a:pt x="0" y="479"/>
                </a:lnTo>
                <a:lnTo>
                  <a:pt x="7" y="498"/>
                </a:lnTo>
                <a:lnTo>
                  <a:pt x="13" y="510"/>
                </a:lnTo>
                <a:lnTo>
                  <a:pt x="31" y="516"/>
                </a:lnTo>
                <a:lnTo>
                  <a:pt x="51" y="518"/>
                </a:lnTo>
                <a:lnTo>
                  <a:pt x="73" y="520"/>
                </a:lnTo>
                <a:lnTo>
                  <a:pt x="91" y="522"/>
                </a:lnTo>
                <a:lnTo>
                  <a:pt x="104" y="530"/>
                </a:lnTo>
                <a:lnTo>
                  <a:pt x="115" y="541"/>
                </a:lnTo>
                <a:lnTo>
                  <a:pt x="102" y="549"/>
                </a:lnTo>
                <a:lnTo>
                  <a:pt x="89" y="559"/>
                </a:lnTo>
                <a:lnTo>
                  <a:pt x="75" y="569"/>
                </a:lnTo>
                <a:lnTo>
                  <a:pt x="73" y="584"/>
                </a:lnTo>
                <a:lnTo>
                  <a:pt x="66" y="612"/>
                </a:lnTo>
                <a:lnTo>
                  <a:pt x="55" y="631"/>
                </a:lnTo>
                <a:lnTo>
                  <a:pt x="49" y="641"/>
                </a:lnTo>
                <a:lnTo>
                  <a:pt x="66" y="664"/>
                </a:lnTo>
                <a:lnTo>
                  <a:pt x="71" y="670"/>
                </a:lnTo>
                <a:lnTo>
                  <a:pt x="82" y="676"/>
                </a:lnTo>
                <a:lnTo>
                  <a:pt x="91" y="676"/>
                </a:lnTo>
                <a:lnTo>
                  <a:pt x="106" y="670"/>
                </a:lnTo>
                <a:lnTo>
                  <a:pt x="111" y="664"/>
                </a:lnTo>
                <a:lnTo>
                  <a:pt x="113" y="660"/>
                </a:lnTo>
                <a:lnTo>
                  <a:pt x="133" y="664"/>
                </a:lnTo>
                <a:lnTo>
                  <a:pt x="142" y="674"/>
                </a:lnTo>
                <a:lnTo>
                  <a:pt x="148" y="686"/>
                </a:lnTo>
                <a:lnTo>
                  <a:pt x="155" y="694"/>
                </a:lnTo>
                <a:lnTo>
                  <a:pt x="168" y="696"/>
                </a:lnTo>
                <a:lnTo>
                  <a:pt x="193" y="694"/>
                </a:lnTo>
                <a:lnTo>
                  <a:pt x="206" y="692"/>
                </a:lnTo>
                <a:lnTo>
                  <a:pt x="224" y="705"/>
                </a:lnTo>
                <a:lnTo>
                  <a:pt x="235" y="698"/>
                </a:lnTo>
                <a:lnTo>
                  <a:pt x="248" y="703"/>
                </a:lnTo>
                <a:lnTo>
                  <a:pt x="259" y="711"/>
                </a:lnTo>
                <a:lnTo>
                  <a:pt x="279" y="703"/>
                </a:lnTo>
                <a:lnTo>
                  <a:pt x="299" y="703"/>
                </a:lnTo>
                <a:lnTo>
                  <a:pt x="314" y="711"/>
                </a:lnTo>
                <a:lnTo>
                  <a:pt x="323" y="715"/>
                </a:lnTo>
                <a:lnTo>
                  <a:pt x="336" y="707"/>
                </a:lnTo>
                <a:lnTo>
                  <a:pt x="350" y="707"/>
                </a:lnTo>
                <a:lnTo>
                  <a:pt x="372" y="703"/>
                </a:lnTo>
                <a:lnTo>
                  <a:pt x="385" y="711"/>
                </a:lnTo>
                <a:lnTo>
                  <a:pt x="387" y="707"/>
                </a:lnTo>
                <a:lnTo>
                  <a:pt x="405" y="717"/>
                </a:lnTo>
                <a:lnTo>
                  <a:pt x="418" y="723"/>
                </a:lnTo>
                <a:lnTo>
                  <a:pt x="434" y="717"/>
                </a:lnTo>
                <a:lnTo>
                  <a:pt x="436" y="707"/>
                </a:lnTo>
                <a:lnTo>
                  <a:pt x="425" y="692"/>
                </a:lnTo>
                <a:lnTo>
                  <a:pt x="423" y="686"/>
                </a:lnTo>
                <a:lnTo>
                  <a:pt x="418" y="662"/>
                </a:lnTo>
                <a:lnTo>
                  <a:pt x="476" y="627"/>
                </a:lnTo>
                <a:lnTo>
                  <a:pt x="491" y="627"/>
                </a:lnTo>
                <a:lnTo>
                  <a:pt x="493" y="621"/>
                </a:lnTo>
                <a:lnTo>
                  <a:pt x="471" y="614"/>
                </a:lnTo>
                <a:lnTo>
                  <a:pt x="458" y="598"/>
                </a:lnTo>
                <a:lnTo>
                  <a:pt x="420" y="567"/>
                </a:lnTo>
                <a:lnTo>
                  <a:pt x="416" y="543"/>
                </a:lnTo>
                <a:lnTo>
                  <a:pt x="394" y="539"/>
                </a:lnTo>
                <a:lnTo>
                  <a:pt x="392" y="516"/>
                </a:lnTo>
                <a:lnTo>
                  <a:pt x="387" y="496"/>
                </a:lnTo>
                <a:lnTo>
                  <a:pt x="378" y="485"/>
                </a:lnTo>
                <a:lnTo>
                  <a:pt x="383" y="477"/>
                </a:lnTo>
                <a:lnTo>
                  <a:pt x="387" y="473"/>
                </a:lnTo>
                <a:lnTo>
                  <a:pt x="398" y="473"/>
                </a:lnTo>
                <a:lnTo>
                  <a:pt x="434" y="463"/>
                </a:lnTo>
                <a:lnTo>
                  <a:pt x="509" y="428"/>
                </a:lnTo>
                <a:lnTo>
                  <a:pt x="527" y="422"/>
                </a:lnTo>
                <a:lnTo>
                  <a:pt x="542" y="412"/>
                </a:lnTo>
                <a:lnTo>
                  <a:pt x="553" y="424"/>
                </a:lnTo>
                <a:lnTo>
                  <a:pt x="571" y="418"/>
                </a:lnTo>
                <a:lnTo>
                  <a:pt x="575" y="403"/>
                </a:lnTo>
                <a:lnTo>
                  <a:pt x="575" y="393"/>
                </a:lnTo>
                <a:lnTo>
                  <a:pt x="582" y="383"/>
                </a:lnTo>
                <a:lnTo>
                  <a:pt x="573" y="371"/>
                </a:lnTo>
                <a:lnTo>
                  <a:pt x="562" y="348"/>
                </a:lnTo>
                <a:lnTo>
                  <a:pt x="569" y="315"/>
                </a:lnTo>
                <a:lnTo>
                  <a:pt x="558" y="301"/>
                </a:lnTo>
                <a:lnTo>
                  <a:pt x="553" y="285"/>
                </a:lnTo>
                <a:lnTo>
                  <a:pt x="560" y="270"/>
                </a:lnTo>
                <a:lnTo>
                  <a:pt x="555" y="258"/>
                </a:lnTo>
                <a:lnTo>
                  <a:pt x="531" y="233"/>
                </a:lnTo>
                <a:lnTo>
                  <a:pt x="544" y="219"/>
                </a:lnTo>
                <a:lnTo>
                  <a:pt x="544" y="193"/>
                </a:lnTo>
                <a:lnTo>
                  <a:pt x="547" y="164"/>
                </a:lnTo>
                <a:lnTo>
                  <a:pt x="520" y="137"/>
                </a:lnTo>
                <a:lnTo>
                  <a:pt x="507" y="121"/>
                </a:lnTo>
                <a:lnTo>
                  <a:pt x="493" y="107"/>
                </a:lnTo>
                <a:lnTo>
                  <a:pt x="469" y="90"/>
                </a:lnTo>
                <a:lnTo>
                  <a:pt x="456" y="80"/>
                </a:lnTo>
                <a:lnTo>
                  <a:pt x="445" y="78"/>
                </a:lnTo>
                <a:lnTo>
                  <a:pt x="429" y="88"/>
                </a:lnTo>
                <a:lnTo>
                  <a:pt x="418" y="94"/>
                </a:lnTo>
                <a:lnTo>
                  <a:pt x="385" y="117"/>
                </a:lnTo>
                <a:lnTo>
                  <a:pt x="361" y="113"/>
                </a:lnTo>
                <a:lnTo>
                  <a:pt x="352" y="113"/>
                </a:lnTo>
                <a:lnTo>
                  <a:pt x="352" y="102"/>
                </a:lnTo>
                <a:lnTo>
                  <a:pt x="356" y="92"/>
                </a:lnTo>
                <a:lnTo>
                  <a:pt x="361" y="82"/>
                </a:lnTo>
                <a:lnTo>
                  <a:pt x="332" y="63"/>
                </a:lnTo>
                <a:lnTo>
                  <a:pt x="321" y="61"/>
                </a:lnTo>
                <a:lnTo>
                  <a:pt x="308" y="51"/>
                </a:lnTo>
                <a:lnTo>
                  <a:pt x="301" y="29"/>
                </a:lnTo>
                <a:lnTo>
                  <a:pt x="294" y="16"/>
                </a:lnTo>
                <a:lnTo>
                  <a:pt x="283" y="18"/>
                </a:lnTo>
                <a:lnTo>
                  <a:pt x="272" y="4"/>
                </a:lnTo>
                <a:lnTo>
                  <a:pt x="254" y="2"/>
                </a:lnTo>
                <a:lnTo>
                  <a:pt x="239"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8" name="Freeform 44"/>
          <p:cNvSpPr>
            <a:spLocks/>
          </p:cNvSpPr>
          <p:nvPr/>
        </p:nvSpPr>
        <p:spPr bwMode="auto">
          <a:xfrm>
            <a:off x="5173178" y="3106738"/>
            <a:ext cx="886984" cy="869950"/>
          </a:xfrm>
          <a:custGeom>
            <a:avLst/>
            <a:gdLst>
              <a:gd name="T0" fmla="*/ 13 w 628"/>
              <a:gd name="T1" fmla="*/ 137 h 548"/>
              <a:gd name="T2" fmla="*/ 0 w 628"/>
              <a:gd name="T3" fmla="*/ 174 h 548"/>
              <a:gd name="T4" fmla="*/ 29 w 628"/>
              <a:gd name="T5" fmla="*/ 209 h 548"/>
              <a:gd name="T6" fmla="*/ 22 w 628"/>
              <a:gd name="T7" fmla="*/ 240 h 548"/>
              <a:gd name="T8" fmla="*/ 35 w 628"/>
              <a:gd name="T9" fmla="*/ 264 h 548"/>
              <a:gd name="T10" fmla="*/ 42 w 628"/>
              <a:gd name="T11" fmla="*/ 313 h 548"/>
              <a:gd name="T12" fmla="*/ 44 w 628"/>
              <a:gd name="T13" fmla="*/ 332 h 548"/>
              <a:gd name="T14" fmla="*/ 38 w 628"/>
              <a:gd name="T15" fmla="*/ 350 h 548"/>
              <a:gd name="T16" fmla="*/ 55 w 628"/>
              <a:gd name="T17" fmla="*/ 361 h 548"/>
              <a:gd name="T18" fmla="*/ 73 w 628"/>
              <a:gd name="T19" fmla="*/ 373 h 548"/>
              <a:gd name="T20" fmla="*/ 88 w 628"/>
              <a:gd name="T21" fmla="*/ 402 h 548"/>
              <a:gd name="T22" fmla="*/ 108 w 628"/>
              <a:gd name="T23" fmla="*/ 422 h 548"/>
              <a:gd name="T24" fmla="*/ 144 w 628"/>
              <a:gd name="T25" fmla="*/ 430 h 548"/>
              <a:gd name="T26" fmla="*/ 168 w 628"/>
              <a:gd name="T27" fmla="*/ 428 h 548"/>
              <a:gd name="T28" fmla="*/ 205 w 628"/>
              <a:gd name="T29" fmla="*/ 461 h 548"/>
              <a:gd name="T30" fmla="*/ 249 w 628"/>
              <a:gd name="T31" fmla="*/ 477 h 548"/>
              <a:gd name="T32" fmla="*/ 283 w 628"/>
              <a:gd name="T33" fmla="*/ 471 h 548"/>
              <a:gd name="T34" fmla="*/ 316 w 628"/>
              <a:gd name="T35" fmla="*/ 494 h 548"/>
              <a:gd name="T36" fmla="*/ 333 w 628"/>
              <a:gd name="T37" fmla="*/ 496 h 548"/>
              <a:gd name="T38" fmla="*/ 358 w 628"/>
              <a:gd name="T39" fmla="*/ 504 h 548"/>
              <a:gd name="T40" fmla="*/ 389 w 628"/>
              <a:gd name="T41" fmla="*/ 527 h 548"/>
              <a:gd name="T42" fmla="*/ 413 w 628"/>
              <a:gd name="T43" fmla="*/ 531 h 548"/>
              <a:gd name="T44" fmla="*/ 433 w 628"/>
              <a:gd name="T45" fmla="*/ 518 h 548"/>
              <a:gd name="T46" fmla="*/ 550 w 628"/>
              <a:gd name="T47" fmla="*/ 547 h 548"/>
              <a:gd name="T48" fmla="*/ 554 w 628"/>
              <a:gd name="T49" fmla="*/ 518 h 548"/>
              <a:gd name="T50" fmla="*/ 612 w 628"/>
              <a:gd name="T51" fmla="*/ 430 h 548"/>
              <a:gd name="T52" fmla="*/ 627 w 628"/>
              <a:gd name="T53" fmla="*/ 395 h 548"/>
              <a:gd name="T54" fmla="*/ 607 w 628"/>
              <a:gd name="T55" fmla="*/ 342 h 548"/>
              <a:gd name="T56" fmla="*/ 576 w 628"/>
              <a:gd name="T57" fmla="*/ 303 h 548"/>
              <a:gd name="T58" fmla="*/ 576 w 628"/>
              <a:gd name="T59" fmla="*/ 268 h 548"/>
              <a:gd name="T60" fmla="*/ 574 w 628"/>
              <a:gd name="T61" fmla="*/ 240 h 548"/>
              <a:gd name="T62" fmla="*/ 574 w 628"/>
              <a:gd name="T63" fmla="*/ 219 h 548"/>
              <a:gd name="T64" fmla="*/ 596 w 628"/>
              <a:gd name="T65" fmla="*/ 193 h 548"/>
              <a:gd name="T66" fmla="*/ 585 w 628"/>
              <a:gd name="T67" fmla="*/ 135 h 548"/>
              <a:gd name="T68" fmla="*/ 578 w 628"/>
              <a:gd name="T69" fmla="*/ 96 h 548"/>
              <a:gd name="T70" fmla="*/ 550 w 628"/>
              <a:gd name="T71" fmla="*/ 64 h 548"/>
              <a:gd name="T72" fmla="*/ 477 w 628"/>
              <a:gd name="T73" fmla="*/ 59 h 548"/>
              <a:gd name="T74" fmla="*/ 393 w 628"/>
              <a:gd name="T75" fmla="*/ 53 h 548"/>
              <a:gd name="T76" fmla="*/ 349 w 628"/>
              <a:gd name="T77" fmla="*/ 41 h 548"/>
              <a:gd name="T78" fmla="*/ 320 w 628"/>
              <a:gd name="T79" fmla="*/ 55 h 548"/>
              <a:gd name="T80" fmla="*/ 296 w 628"/>
              <a:gd name="T81" fmla="*/ 39 h 548"/>
              <a:gd name="T82" fmla="*/ 274 w 628"/>
              <a:gd name="T83" fmla="*/ 35 h 548"/>
              <a:gd name="T84" fmla="*/ 249 w 628"/>
              <a:gd name="T85" fmla="*/ 2 h 548"/>
              <a:gd name="T86" fmla="*/ 208 w 628"/>
              <a:gd name="T87" fmla="*/ 6 h 548"/>
              <a:gd name="T88" fmla="*/ 170 w 628"/>
              <a:gd name="T89" fmla="*/ 23 h 548"/>
              <a:gd name="T90" fmla="*/ 113 w 628"/>
              <a:gd name="T91" fmla="*/ 45 h 548"/>
              <a:gd name="T92" fmla="*/ 60 w 628"/>
              <a:gd name="T93" fmla="*/ 68 h 548"/>
              <a:gd name="T94" fmla="*/ 29 w 628"/>
              <a:gd name="T95" fmla="*/ 96 h 5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8"/>
              <a:gd name="T145" fmla="*/ 0 h 548"/>
              <a:gd name="T146" fmla="*/ 628 w 628"/>
              <a:gd name="T147" fmla="*/ 548 h 5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8" h="548">
                <a:moveTo>
                  <a:pt x="15" y="104"/>
                </a:moveTo>
                <a:lnTo>
                  <a:pt x="13" y="137"/>
                </a:lnTo>
                <a:lnTo>
                  <a:pt x="13" y="160"/>
                </a:lnTo>
                <a:lnTo>
                  <a:pt x="0" y="174"/>
                </a:lnTo>
                <a:lnTo>
                  <a:pt x="26" y="203"/>
                </a:lnTo>
                <a:lnTo>
                  <a:pt x="29" y="209"/>
                </a:lnTo>
                <a:lnTo>
                  <a:pt x="22" y="227"/>
                </a:lnTo>
                <a:lnTo>
                  <a:pt x="22" y="240"/>
                </a:lnTo>
                <a:lnTo>
                  <a:pt x="35" y="254"/>
                </a:lnTo>
                <a:lnTo>
                  <a:pt x="35" y="264"/>
                </a:lnTo>
                <a:lnTo>
                  <a:pt x="33" y="293"/>
                </a:lnTo>
                <a:lnTo>
                  <a:pt x="42" y="313"/>
                </a:lnTo>
                <a:lnTo>
                  <a:pt x="51" y="326"/>
                </a:lnTo>
                <a:lnTo>
                  <a:pt x="44" y="332"/>
                </a:lnTo>
                <a:lnTo>
                  <a:pt x="44" y="344"/>
                </a:lnTo>
                <a:lnTo>
                  <a:pt x="38" y="350"/>
                </a:lnTo>
                <a:lnTo>
                  <a:pt x="38" y="359"/>
                </a:lnTo>
                <a:lnTo>
                  <a:pt x="55" y="361"/>
                </a:lnTo>
                <a:lnTo>
                  <a:pt x="68" y="365"/>
                </a:lnTo>
                <a:lnTo>
                  <a:pt x="73" y="373"/>
                </a:lnTo>
                <a:lnTo>
                  <a:pt x="73" y="385"/>
                </a:lnTo>
                <a:lnTo>
                  <a:pt x="88" y="402"/>
                </a:lnTo>
                <a:lnTo>
                  <a:pt x="104" y="408"/>
                </a:lnTo>
                <a:lnTo>
                  <a:pt x="108" y="422"/>
                </a:lnTo>
                <a:lnTo>
                  <a:pt x="126" y="445"/>
                </a:lnTo>
                <a:lnTo>
                  <a:pt x="144" y="430"/>
                </a:lnTo>
                <a:lnTo>
                  <a:pt x="159" y="426"/>
                </a:lnTo>
                <a:lnTo>
                  <a:pt x="168" y="428"/>
                </a:lnTo>
                <a:lnTo>
                  <a:pt x="199" y="459"/>
                </a:lnTo>
                <a:lnTo>
                  <a:pt x="205" y="461"/>
                </a:lnTo>
                <a:lnTo>
                  <a:pt x="241" y="475"/>
                </a:lnTo>
                <a:lnTo>
                  <a:pt x="249" y="477"/>
                </a:lnTo>
                <a:lnTo>
                  <a:pt x="265" y="473"/>
                </a:lnTo>
                <a:lnTo>
                  <a:pt x="283" y="471"/>
                </a:lnTo>
                <a:lnTo>
                  <a:pt x="298" y="477"/>
                </a:lnTo>
                <a:lnTo>
                  <a:pt x="316" y="494"/>
                </a:lnTo>
                <a:lnTo>
                  <a:pt x="325" y="502"/>
                </a:lnTo>
                <a:lnTo>
                  <a:pt x="333" y="496"/>
                </a:lnTo>
                <a:lnTo>
                  <a:pt x="344" y="494"/>
                </a:lnTo>
                <a:lnTo>
                  <a:pt x="358" y="504"/>
                </a:lnTo>
                <a:lnTo>
                  <a:pt x="375" y="518"/>
                </a:lnTo>
                <a:lnTo>
                  <a:pt x="389" y="527"/>
                </a:lnTo>
                <a:lnTo>
                  <a:pt x="404" y="533"/>
                </a:lnTo>
                <a:lnTo>
                  <a:pt x="413" y="531"/>
                </a:lnTo>
                <a:lnTo>
                  <a:pt x="422" y="522"/>
                </a:lnTo>
                <a:lnTo>
                  <a:pt x="433" y="518"/>
                </a:lnTo>
                <a:lnTo>
                  <a:pt x="453" y="524"/>
                </a:lnTo>
                <a:lnTo>
                  <a:pt x="550" y="547"/>
                </a:lnTo>
                <a:lnTo>
                  <a:pt x="565" y="537"/>
                </a:lnTo>
                <a:lnTo>
                  <a:pt x="554" y="518"/>
                </a:lnTo>
                <a:lnTo>
                  <a:pt x="543" y="488"/>
                </a:lnTo>
                <a:lnTo>
                  <a:pt x="612" y="430"/>
                </a:lnTo>
                <a:lnTo>
                  <a:pt x="623" y="418"/>
                </a:lnTo>
                <a:lnTo>
                  <a:pt x="627" y="395"/>
                </a:lnTo>
                <a:lnTo>
                  <a:pt x="618" y="367"/>
                </a:lnTo>
                <a:lnTo>
                  <a:pt x="607" y="342"/>
                </a:lnTo>
                <a:lnTo>
                  <a:pt x="587" y="315"/>
                </a:lnTo>
                <a:lnTo>
                  <a:pt x="576" y="303"/>
                </a:lnTo>
                <a:lnTo>
                  <a:pt x="574" y="287"/>
                </a:lnTo>
                <a:lnTo>
                  <a:pt x="576" y="268"/>
                </a:lnTo>
                <a:lnTo>
                  <a:pt x="581" y="250"/>
                </a:lnTo>
                <a:lnTo>
                  <a:pt x="574" y="240"/>
                </a:lnTo>
                <a:lnTo>
                  <a:pt x="563" y="232"/>
                </a:lnTo>
                <a:lnTo>
                  <a:pt x="574" y="219"/>
                </a:lnTo>
                <a:lnTo>
                  <a:pt x="589" y="199"/>
                </a:lnTo>
                <a:lnTo>
                  <a:pt x="596" y="193"/>
                </a:lnTo>
                <a:lnTo>
                  <a:pt x="592" y="154"/>
                </a:lnTo>
                <a:lnTo>
                  <a:pt x="585" y="135"/>
                </a:lnTo>
                <a:lnTo>
                  <a:pt x="578" y="115"/>
                </a:lnTo>
                <a:lnTo>
                  <a:pt x="578" y="96"/>
                </a:lnTo>
                <a:lnTo>
                  <a:pt x="567" y="78"/>
                </a:lnTo>
                <a:lnTo>
                  <a:pt x="550" y="64"/>
                </a:lnTo>
                <a:lnTo>
                  <a:pt x="532" y="61"/>
                </a:lnTo>
                <a:lnTo>
                  <a:pt x="477" y="59"/>
                </a:lnTo>
                <a:lnTo>
                  <a:pt x="448" y="57"/>
                </a:lnTo>
                <a:lnTo>
                  <a:pt x="393" y="53"/>
                </a:lnTo>
                <a:lnTo>
                  <a:pt x="371" y="43"/>
                </a:lnTo>
                <a:lnTo>
                  <a:pt x="349" y="41"/>
                </a:lnTo>
                <a:lnTo>
                  <a:pt x="336" y="45"/>
                </a:lnTo>
                <a:lnTo>
                  <a:pt x="320" y="55"/>
                </a:lnTo>
                <a:lnTo>
                  <a:pt x="307" y="51"/>
                </a:lnTo>
                <a:lnTo>
                  <a:pt x="296" y="39"/>
                </a:lnTo>
                <a:lnTo>
                  <a:pt x="280" y="39"/>
                </a:lnTo>
                <a:lnTo>
                  <a:pt x="274" y="35"/>
                </a:lnTo>
                <a:lnTo>
                  <a:pt x="269" y="16"/>
                </a:lnTo>
                <a:lnTo>
                  <a:pt x="249" y="2"/>
                </a:lnTo>
                <a:lnTo>
                  <a:pt x="234" y="0"/>
                </a:lnTo>
                <a:lnTo>
                  <a:pt x="208" y="6"/>
                </a:lnTo>
                <a:lnTo>
                  <a:pt x="188" y="12"/>
                </a:lnTo>
                <a:lnTo>
                  <a:pt x="170" y="23"/>
                </a:lnTo>
                <a:lnTo>
                  <a:pt x="141" y="37"/>
                </a:lnTo>
                <a:lnTo>
                  <a:pt x="113" y="45"/>
                </a:lnTo>
                <a:lnTo>
                  <a:pt x="86" y="55"/>
                </a:lnTo>
                <a:lnTo>
                  <a:pt x="60" y="68"/>
                </a:lnTo>
                <a:lnTo>
                  <a:pt x="44" y="82"/>
                </a:lnTo>
                <a:lnTo>
                  <a:pt x="29" y="96"/>
                </a:lnTo>
                <a:lnTo>
                  <a:pt x="15" y="104"/>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09" name="Freeform 45"/>
          <p:cNvSpPr>
            <a:spLocks/>
          </p:cNvSpPr>
          <p:nvPr/>
        </p:nvSpPr>
        <p:spPr bwMode="auto">
          <a:xfrm>
            <a:off x="5768085" y="2889251"/>
            <a:ext cx="464098" cy="379413"/>
          </a:xfrm>
          <a:custGeom>
            <a:avLst/>
            <a:gdLst>
              <a:gd name="T0" fmla="*/ 2 w 330"/>
              <a:gd name="T1" fmla="*/ 25 h 239"/>
              <a:gd name="T2" fmla="*/ 0 w 330"/>
              <a:gd name="T3" fmla="*/ 33 h 239"/>
              <a:gd name="T4" fmla="*/ 4 w 330"/>
              <a:gd name="T5" fmla="*/ 62 h 239"/>
              <a:gd name="T6" fmla="*/ 20 w 330"/>
              <a:gd name="T7" fmla="*/ 103 h 239"/>
              <a:gd name="T8" fmla="*/ 33 w 330"/>
              <a:gd name="T9" fmla="*/ 115 h 239"/>
              <a:gd name="T10" fmla="*/ 62 w 330"/>
              <a:gd name="T11" fmla="*/ 125 h 239"/>
              <a:gd name="T12" fmla="*/ 76 w 330"/>
              <a:gd name="T13" fmla="*/ 129 h 239"/>
              <a:gd name="T14" fmla="*/ 78 w 330"/>
              <a:gd name="T15" fmla="*/ 142 h 239"/>
              <a:gd name="T16" fmla="*/ 78 w 330"/>
              <a:gd name="T17" fmla="*/ 166 h 239"/>
              <a:gd name="T18" fmla="*/ 107 w 330"/>
              <a:gd name="T19" fmla="*/ 193 h 239"/>
              <a:gd name="T20" fmla="*/ 124 w 330"/>
              <a:gd name="T21" fmla="*/ 201 h 239"/>
              <a:gd name="T22" fmla="*/ 133 w 330"/>
              <a:gd name="T23" fmla="*/ 205 h 239"/>
              <a:gd name="T24" fmla="*/ 160 w 330"/>
              <a:gd name="T25" fmla="*/ 234 h 239"/>
              <a:gd name="T26" fmla="*/ 167 w 330"/>
              <a:gd name="T27" fmla="*/ 230 h 239"/>
              <a:gd name="T28" fmla="*/ 185 w 330"/>
              <a:gd name="T29" fmla="*/ 228 h 239"/>
              <a:gd name="T30" fmla="*/ 205 w 330"/>
              <a:gd name="T31" fmla="*/ 238 h 239"/>
              <a:gd name="T32" fmla="*/ 220 w 330"/>
              <a:gd name="T33" fmla="*/ 232 h 239"/>
              <a:gd name="T34" fmla="*/ 240 w 330"/>
              <a:gd name="T35" fmla="*/ 209 h 239"/>
              <a:gd name="T36" fmla="*/ 256 w 330"/>
              <a:gd name="T37" fmla="*/ 201 h 239"/>
              <a:gd name="T38" fmla="*/ 269 w 330"/>
              <a:gd name="T39" fmla="*/ 207 h 239"/>
              <a:gd name="T40" fmla="*/ 278 w 330"/>
              <a:gd name="T41" fmla="*/ 203 h 239"/>
              <a:gd name="T42" fmla="*/ 280 w 330"/>
              <a:gd name="T43" fmla="*/ 195 h 239"/>
              <a:gd name="T44" fmla="*/ 282 w 330"/>
              <a:gd name="T45" fmla="*/ 150 h 239"/>
              <a:gd name="T46" fmla="*/ 291 w 330"/>
              <a:gd name="T47" fmla="*/ 137 h 239"/>
              <a:gd name="T48" fmla="*/ 291 w 330"/>
              <a:gd name="T49" fmla="*/ 117 h 239"/>
              <a:gd name="T50" fmla="*/ 296 w 330"/>
              <a:gd name="T51" fmla="*/ 109 h 239"/>
              <a:gd name="T52" fmla="*/ 311 w 330"/>
              <a:gd name="T53" fmla="*/ 98 h 239"/>
              <a:gd name="T54" fmla="*/ 329 w 330"/>
              <a:gd name="T55" fmla="*/ 96 h 239"/>
              <a:gd name="T56" fmla="*/ 329 w 330"/>
              <a:gd name="T57" fmla="*/ 74 h 239"/>
              <a:gd name="T58" fmla="*/ 325 w 330"/>
              <a:gd name="T59" fmla="*/ 57 h 239"/>
              <a:gd name="T60" fmla="*/ 311 w 330"/>
              <a:gd name="T61" fmla="*/ 51 h 239"/>
              <a:gd name="T62" fmla="*/ 307 w 330"/>
              <a:gd name="T63" fmla="*/ 53 h 239"/>
              <a:gd name="T64" fmla="*/ 285 w 330"/>
              <a:gd name="T65" fmla="*/ 33 h 239"/>
              <a:gd name="T66" fmla="*/ 271 w 330"/>
              <a:gd name="T67" fmla="*/ 21 h 239"/>
              <a:gd name="T68" fmla="*/ 258 w 330"/>
              <a:gd name="T69" fmla="*/ 21 h 239"/>
              <a:gd name="T70" fmla="*/ 227 w 330"/>
              <a:gd name="T71" fmla="*/ 21 h 239"/>
              <a:gd name="T72" fmla="*/ 222 w 330"/>
              <a:gd name="T73" fmla="*/ 16 h 239"/>
              <a:gd name="T74" fmla="*/ 216 w 330"/>
              <a:gd name="T75" fmla="*/ 2 h 239"/>
              <a:gd name="T76" fmla="*/ 207 w 330"/>
              <a:gd name="T77" fmla="*/ 0 h 239"/>
              <a:gd name="T78" fmla="*/ 180 w 330"/>
              <a:gd name="T79" fmla="*/ 0 h 239"/>
              <a:gd name="T80" fmla="*/ 169 w 330"/>
              <a:gd name="T81" fmla="*/ 12 h 239"/>
              <a:gd name="T82" fmla="*/ 160 w 330"/>
              <a:gd name="T83" fmla="*/ 8 h 239"/>
              <a:gd name="T84" fmla="*/ 142 w 330"/>
              <a:gd name="T85" fmla="*/ 6 h 239"/>
              <a:gd name="T86" fmla="*/ 133 w 330"/>
              <a:gd name="T87" fmla="*/ 4 h 239"/>
              <a:gd name="T88" fmla="*/ 122 w 330"/>
              <a:gd name="T89" fmla="*/ 6 h 239"/>
              <a:gd name="T90" fmla="*/ 113 w 330"/>
              <a:gd name="T91" fmla="*/ 14 h 239"/>
              <a:gd name="T92" fmla="*/ 96 w 330"/>
              <a:gd name="T93" fmla="*/ 6 h 239"/>
              <a:gd name="T94" fmla="*/ 60 w 330"/>
              <a:gd name="T95" fmla="*/ 2 h 239"/>
              <a:gd name="T96" fmla="*/ 51 w 330"/>
              <a:gd name="T97" fmla="*/ 0 h 239"/>
              <a:gd name="T98" fmla="*/ 40 w 330"/>
              <a:gd name="T99" fmla="*/ 6 h 239"/>
              <a:gd name="T100" fmla="*/ 24 w 330"/>
              <a:gd name="T101" fmla="*/ 18 h 239"/>
              <a:gd name="T102" fmla="*/ 2 w 330"/>
              <a:gd name="T103" fmla="*/ 25 h 2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239"/>
              <a:gd name="T158" fmla="*/ 330 w 330"/>
              <a:gd name="T159" fmla="*/ 239 h 2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239">
                <a:moveTo>
                  <a:pt x="2" y="25"/>
                </a:moveTo>
                <a:lnTo>
                  <a:pt x="0" y="33"/>
                </a:lnTo>
                <a:lnTo>
                  <a:pt x="4" y="62"/>
                </a:lnTo>
                <a:lnTo>
                  <a:pt x="20" y="103"/>
                </a:lnTo>
                <a:lnTo>
                  <a:pt x="33" y="115"/>
                </a:lnTo>
                <a:lnTo>
                  <a:pt x="62" y="125"/>
                </a:lnTo>
                <a:lnTo>
                  <a:pt x="76" y="129"/>
                </a:lnTo>
                <a:lnTo>
                  <a:pt x="78" y="142"/>
                </a:lnTo>
                <a:lnTo>
                  <a:pt x="78" y="166"/>
                </a:lnTo>
                <a:lnTo>
                  <a:pt x="107" y="193"/>
                </a:lnTo>
                <a:lnTo>
                  <a:pt x="124" y="201"/>
                </a:lnTo>
                <a:lnTo>
                  <a:pt x="133" y="205"/>
                </a:lnTo>
                <a:lnTo>
                  <a:pt x="160" y="234"/>
                </a:lnTo>
                <a:lnTo>
                  <a:pt x="167" y="230"/>
                </a:lnTo>
                <a:lnTo>
                  <a:pt x="185" y="228"/>
                </a:lnTo>
                <a:lnTo>
                  <a:pt x="205" y="238"/>
                </a:lnTo>
                <a:lnTo>
                  <a:pt x="220" y="232"/>
                </a:lnTo>
                <a:lnTo>
                  <a:pt x="240" y="209"/>
                </a:lnTo>
                <a:lnTo>
                  <a:pt x="256" y="201"/>
                </a:lnTo>
                <a:lnTo>
                  <a:pt x="269" y="207"/>
                </a:lnTo>
                <a:lnTo>
                  <a:pt x="278" y="203"/>
                </a:lnTo>
                <a:lnTo>
                  <a:pt x="280" y="195"/>
                </a:lnTo>
                <a:lnTo>
                  <a:pt x="282" y="150"/>
                </a:lnTo>
                <a:lnTo>
                  <a:pt x="291" y="137"/>
                </a:lnTo>
                <a:lnTo>
                  <a:pt x="291" y="117"/>
                </a:lnTo>
                <a:lnTo>
                  <a:pt x="296" y="109"/>
                </a:lnTo>
                <a:lnTo>
                  <a:pt x="311" y="98"/>
                </a:lnTo>
                <a:lnTo>
                  <a:pt x="329" y="96"/>
                </a:lnTo>
                <a:lnTo>
                  <a:pt x="329" y="74"/>
                </a:lnTo>
                <a:lnTo>
                  <a:pt x="325" y="57"/>
                </a:lnTo>
                <a:lnTo>
                  <a:pt x="311" y="51"/>
                </a:lnTo>
                <a:lnTo>
                  <a:pt x="307" y="53"/>
                </a:lnTo>
                <a:lnTo>
                  <a:pt x="285" y="33"/>
                </a:lnTo>
                <a:lnTo>
                  <a:pt x="271" y="21"/>
                </a:lnTo>
                <a:lnTo>
                  <a:pt x="258" y="21"/>
                </a:lnTo>
                <a:lnTo>
                  <a:pt x="227" y="21"/>
                </a:lnTo>
                <a:lnTo>
                  <a:pt x="222" y="16"/>
                </a:lnTo>
                <a:lnTo>
                  <a:pt x="216" y="2"/>
                </a:lnTo>
                <a:lnTo>
                  <a:pt x="207" y="0"/>
                </a:lnTo>
                <a:lnTo>
                  <a:pt x="180" y="0"/>
                </a:lnTo>
                <a:lnTo>
                  <a:pt x="169" y="12"/>
                </a:lnTo>
                <a:lnTo>
                  <a:pt x="160" y="8"/>
                </a:lnTo>
                <a:lnTo>
                  <a:pt x="142" y="6"/>
                </a:lnTo>
                <a:lnTo>
                  <a:pt x="133" y="4"/>
                </a:lnTo>
                <a:lnTo>
                  <a:pt x="122" y="6"/>
                </a:lnTo>
                <a:lnTo>
                  <a:pt x="113" y="14"/>
                </a:lnTo>
                <a:lnTo>
                  <a:pt x="96" y="6"/>
                </a:lnTo>
                <a:lnTo>
                  <a:pt x="60" y="2"/>
                </a:lnTo>
                <a:lnTo>
                  <a:pt x="51" y="0"/>
                </a:lnTo>
                <a:lnTo>
                  <a:pt x="40" y="6"/>
                </a:lnTo>
                <a:lnTo>
                  <a:pt x="24" y="18"/>
                </a:lnTo>
                <a:lnTo>
                  <a:pt x="2" y="25"/>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0" name="Freeform 46"/>
          <p:cNvSpPr>
            <a:spLocks/>
          </p:cNvSpPr>
          <p:nvPr/>
        </p:nvSpPr>
        <p:spPr bwMode="auto">
          <a:xfrm>
            <a:off x="5825426" y="2486025"/>
            <a:ext cx="73467" cy="63500"/>
          </a:xfrm>
          <a:custGeom>
            <a:avLst/>
            <a:gdLst>
              <a:gd name="T0" fmla="*/ 30 w 51"/>
              <a:gd name="T1" fmla="*/ 0 h 40"/>
              <a:gd name="T2" fmla="*/ 7 w 51"/>
              <a:gd name="T3" fmla="*/ 12 h 40"/>
              <a:gd name="T4" fmla="*/ 0 w 51"/>
              <a:gd name="T5" fmla="*/ 21 h 40"/>
              <a:gd name="T6" fmla="*/ 15 w 51"/>
              <a:gd name="T7" fmla="*/ 25 h 40"/>
              <a:gd name="T8" fmla="*/ 28 w 51"/>
              <a:gd name="T9" fmla="*/ 39 h 40"/>
              <a:gd name="T10" fmla="*/ 37 w 51"/>
              <a:gd name="T11" fmla="*/ 29 h 40"/>
              <a:gd name="T12" fmla="*/ 50 w 51"/>
              <a:gd name="T13" fmla="*/ 21 h 40"/>
              <a:gd name="T14" fmla="*/ 39 w 51"/>
              <a:gd name="T15" fmla="*/ 10 h 40"/>
              <a:gd name="T16" fmla="*/ 30 w 51"/>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40"/>
              <a:gd name="T29" fmla="*/ 51 w 51"/>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40">
                <a:moveTo>
                  <a:pt x="30" y="0"/>
                </a:moveTo>
                <a:lnTo>
                  <a:pt x="7" y="12"/>
                </a:lnTo>
                <a:lnTo>
                  <a:pt x="0" y="21"/>
                </a:lnTo>
                <a:lnTo>
                  <a:pt x="15" y="25"/>
                </a:lnTo>
                <a:lnTo>
                  <a:pt x="28" y="39"/>
                </a:lnTo>
                <a:lnTo>
                  <a:pt x="37" y="29"/>
                </a:lnTo>
                <a:lnTo>
                  <a:pt x="50" y="21"/>
                </a:lnTo>
                <a:lnTo>
                  <a:pt x="39" y="10"/>
                </a:lnTo>
                <a:lnTo>
                  <a:pt x="3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1" name="Freeform 47"/>
          <p:cNvSpPr>
            <a:spLocks/>
          </p:cNvSpPr>
          <p:nvPr/>
        </p:nvSpPr>
        <p:spPr bwMode="auto">
          <a:xfrm>
            <a:off x="5805714" y="2557464"/>
            <a:ext cx="105722" cy="111125"/>
          </a:xfrm>
          <a:custGeom>
            <a:avLst/>
            <a:gdLst>
              <a:gd name="T0" fmla="*/ 61 w 75"/>
              <a:gd name="T1" fmla="*/ 0 h 70"/>
              <a:gd name="T2" fmla="*/ 36 w 75"/>
              <a:gd name="T3" fmla="*/ 4 h 70"/>
              <a:gd name="T4" fmla="*/ 27 w 75"/>
              <a:gd name="T5" fmla="*/ 0 h 70"/>
              <a:gd name="T6" fmla="*/ 11 w 75"/>
              <a:gd name="T7" fmla="*/ 18 h 70"/>
              <a:gd name="T8" fmla="*/ 7 w 75"/>
              <a:gd name="T9" fmla="*/ 14 h 70"/>
              <a:gd name="T10" fmla="*/ 0 w 75"/>
              <a:gd name="T11" fmla="*/ 24 h 70"/>
              <a:gd name="T12" fmla="*/ 7 w 75"/>
              <a:gd name="T13" fmla="*/ 30 h 70"/>
              <a:gd name="T14" fmla="*/ 7 w 75"/>
              <a:gd name="T15" fmla="*/ 61 h 70"/>
              <a:gd name="T16" fmla="*/ 13 w 75"/>
              <a:gd name="T17" fmla="*/ 69 h 70"/>
              <a:gd name="T18" fmla="*/ 52 w 75"/>
              <a:gd name="T19" fmla="*/ 30 h 70"/>
              <a:gd name="T20" fmla="*/ 67 w 75"/>
              <a:gd name="T21" fmla="*/ 30 h 70"/>
              <a:gd name="T22" fmla="*/ 74 w 75"/>
              <a:gd name="T23" fmla="*/ 20 h 70"/>
              <a:gd name="T24" fmla="*/ 72 w 75"/>
              <a:gd name="T25" fmla="*/ 16 h 70"/>
              <a:gd name="T26" fmla="*/ 61 w 75"/>
              <a:gd name="T27" fmla="*/ 0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70"/>
              <a:gd name="T44" fmla="*/ 75 w 75"/>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70">
                <a:moveTo>
                  <a:pt x="61" y="0"/>
                </a:moveTo>
                <a:lnTo>
                  <a:pt x="36" y="4"/>
                </a:lnTo>
                <a:lnTo>
                  <a:pt x="27" y="0"/>
                </a:lnTo>
                <a:lnTo>
                  <a:pt x="11" y="18"/>
                </a:lnTo>
                <a:lnTo>
                  <a:pt x="7" y="14"/>
                </a:lnTo>
                <a:lnTo>
                  <a:pt x="0" y="24"/>
                </a:lnTo>
                <a:lnTo>
                  <a:pt x="7" y="30"/>
                </a:lnTo>
                <a:lnTo>
                  <a:pt x="7" y="61"/>
                </a:lnTo>
                <a:lnTo>
                  <a:pt x="13" y="69"/>
                </a:lnTo>
                <a:lnTo>
                  <a:pt x="52" y="30"/>
                </a:lnTo>
                <a:lnTo>
                  <a:pt x="67" y="30"/>
                </a:lnTo>
                <a:lnTo>
                  <a:pt x="74" y="20"/>
                </a:lnTo>
                <a:lnTo>
                  <a:pt x="72" y="16"/>
                </a:lnTo>
                <a:lnTo>
                  <a:pt x="61"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2" name="Freeform 48"/>
          <p:cNvSpPr>
            <a:spLocks/>
          </p:cNvSpPr>
          <p:nvPr/>
        </p:nvSpPr>
        <p:spPr bwMode="auto">
          <a:xfrm>
            <a:off x="5923978" y="2378075"/>
            <a:ext cx="345835" cy="325438"/>
          </a:xfrm>
          <a:custGeom>
            <a:avLst/>
            <a:gdLst>
              <a:gd name="T0" fmla="*/ 237 w 245"/>
              <a:gd name="T1" fmla="*/ 192 h 205"/>
              <a:gd name="T2" fmla="*/ 235 w 245"/>
              <a:gd name="T3" fmla="*/ 179 h 205"/>
              <a:gd name="T4" fmla="*/ 242 w 245"/>
              <a:gd name="T5" fmla="*/ 169 h 205"/>
              <a:gd name="T6" fmla="*/ 242 w 245"/>
              <a:gd name="T7" fmla="*/ 155 h 205"/>
              <a:gd name="T8" fmla="*/ 226 w 245"/>
              <a:gd name="T9" fmla="*/ 142 h 205"/>
              <a:gd name="T10" fmla="*/ 220 w 245"/>
              <a:gd name="T11" fmla="*/ 136 h 205"/>
              <a:gd name="T12" fmla="*/ 215 w 245"/>
              <a:gd name="T13" fmla="*/ 115 h 205"/>
              <a:gd name="T14" fmla="*/ 204 w 245"/>
              <a:gd name="T15" fmla="*/ 99 h 205"/>
              <a:gd name="T16" fmla="*/ 193 w 245"/>
              <a:gd name="T17" fmla="*/ 87 h 205"/>
              <a:gd name="T18" fmla="*/ 193 w 245"/>
              <a:gd name="T19" fmla="*/ 74 h 205"/>
              <a:gd name="T20" fmla="*/ 200 w 245"/>
              <a:gd name="T21" fmla="*/ 66 h 205"/>
              <a:gd name="T22" fmla="*/ 228 w 245"/>
              <a:gd name="T23" fmla="*/ 68 h 205"/>
              <a:gd name="T24" fmla="*/ 237 w 245"/>
              <a:gd name="T25" fmla="*/ 56 h 205"/>
              <a:gd name="T26" fmla="*/ 244 w 245"/>
              <a:gd name="T27" fmla="*/ 27 h 205"/>
              <a:gd name="T28" fmla="*/ 242 w 245"/>
              <a:gd name="T29" fmla="*/ 16 h 205"/>
              <a:gd name="T30" fmla="*/ 231 w 245"/>
              <a:gd name="T31" fmla="*/ 14 h 205"/>
              <a:gd name="T32" fmla="*/ 206 w 245"/>
              <a:gd name="T33" fmla="*/ 16 h 205"/>
              <a:gd name="T34" fmla="*/ 175 w 245"/>
              <a:gd name="T35" fmla="*/ 16 h 205"/>
              <a:gd name="T36" fmla="*/ 151 w 245"/>
              <a:gd name="T37" fmla="*/ 6 h 205"/>
              <a:gd name="T38" fmla="*/ 133 w 245"/>
              <a:gd name="T39" fmla="*/ 2 h 205"/>
              <a:gd name="T40" fmla="*/ 120 w 245"/>
              <a:gd name="T41" fmla="*/ 0 h 205"/>
              <a:gd name="T42" fmla="*/ 104 w 245"/>
              <a:gd name="T43" fmla="*/ 19 h 205"/>
              <a:gd name="T44" fmla="*/ 87 w 245"/>
              <a:gd name="T45" fmla="*/ 31 h 205"/>
              <a:gd name="T46" fmla="*/ 62 w 245"/>
              <a:gd name="T47" fmla="*/ 29 h 205"/>
              <a:gd name="T48" fmla="*/ 47 w 245"/>
              <a:gd name="T49" fmla="*/ 37 h 205"/>
              <a:gd name="T50" fmla="*/ 22 w 245"/>
              <a:gd name="T51" fmla="*/ 60 h 205"/>
              <a:gd name="T52" fmla="*/ 4 w 245"/>
              <a:gd name="T53" fmla="*/ 74 h 205"/>
              <a:gd name="T54" fmla="*/ 0 w 245"/>
              <a:gd name="T55" fmla="*/ 84 h 205"/>
              <a:gd name="T56" fmla="*/ 11 w 245"/>
              <a:gd name="T57" fmla="*/ 101 h 205"/>
              <a:gd name="T58" fmla="*/ 22 w 245"/>
              <a:gd name="T59" fmla="*/ 126 h 205"/>
              <a:gd name="T60" fmla="*/ 35 w 245"/>
              <a:gd name="T61" fmla="*/ 138 h 205"/>
              <a:gd name="T62" fmla="*/ 47 w 245"/>
              <a:gd name="T63" fmla="*/ 134 h 205"/>
              <a:gd name="T64" fmla="*/ 69 w 245"/>
              <a:gd name="T65" fmla="*/ 128 h 205"/>
              <a:gd name="T66" fmla="*/ 67 w 245"/>
              <a:gd name="T67" fmla="*/ 146 h 205"/>
              <a:gd name="T68" fmla="*/ 60 w 245"/>
              <a:gd name="T69" fmla="*/ 169 h 205"/>
              <a:gd name="T70" fmla="*/ 62 w 245"/>
              <a:gd name="T71" fmla="*/ 173 h 205"/>
              <a:gd name="T72" fmla="*/ 73 w 245"/>
              <a:gd name="T73" fmla="*/ 173 h 205"/>
              <a:gd name="T74" fmla="*/ 87 w 245"/>
              <a:gd name="T75" fmla="*/ 169 h 205"/>
              <a:gd name="T76" fmla="*/ 120 w 245"/>
              <a:gd name="T77" fmla="*/ 173 h 205"/>
              <a:gd name="T78" fmla="*/ 129 w 245"/>
              <a:gd name="T79" fmla="*/ 183 h 205"/>
              <a:gd name="T80" fmla="*/ 146 w 245"/>
              <a:gd name="T81" fmla="*/ 190 h 205"/>
              <a:gd name="T82" fmla="*/ 162 w 245"/>
              <a:gd name="T83" fmla="*/ 204 h 205"/>
              <a:gd name="T84" fmla="*/ 171 w 245"/>
              <a:gd name="T85" fmla="*/ 202 h 205"/>
              <a:gd name="T86" fmla="*/ 191 w 245"/>
              <a:gd name="T87" fmla="*/ 192 h 205"/>
              <a:gd name="T88" fmla="*/ 211 w 245"/>
              <a:gd name="T89" fmla="*/ 190 h 205"/>
              <a:gd name="T90" fmla="*/ 237 w 245"/>
              <a:gd name="T91" fmla="*/ 192 h 2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5"/>
              <a:gd name="T139" fmla="*/ 0 h 205"/>
              <a:gd name="T140" fmla="*/ 245 w 245"/>
              <a:gd name="T141" fmla="*/ 205 h 2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5" h="205">
                <a:moveTo>
                  <a:pt x="237" y="192"/>
                </a:moveTo>
                <a:lnTo>
                  <a:pt x="235" y="179"/>
                </a:lnTo>
                <a:lnTo>
                  <a:pt x="242" y="169"/>
                </a:lnTo>
                <a:lnTo>
                  <a:pt x="242" y="155"/>
                </a:lnTo>
                <a:lnTo>
                  <a:pt x="226" y="142"/>
                </a:lnTo>
                <a:lnTo>
                  <a:pt x="220" y="136"/>
                </a:lnTo>
                <a:lnTo>
                  <a:pt x="215" y="115"/>
                </a:lnTo>
                <a:lnTo>
                  <a:pt x="204" y="99"/>
                </a:lnTo>
                <a:lnTo>
                  <a:pt x="193" y="87"/>
                </a:lnTo>
                <a:lnTo>
                  <a:pt x="193" y="74"/>
                </a:lnTo>
                <a:lnTo>
                  <a:pt x="200" y="66"/>
                </a:lnTo>
                <a:lnTo>
                  <a:pt x="228" y="68"/>
                </a:lnTo>
                <a:lnTo>
                  <a:pt x="237" y="56"/>
                </a:lnTo>
                <a:lnTo>
                  <a:pt x="244" y="27"/>
                </a:lnTo>
                <a:lnTo>
                  <a:pt x="242" y="16"/>
                </a:lnTo>
                <a:lnTo>
                  <a:pt x="231" y="14"/>
                </a:lnTo>
                <a:lnTo>
                  <a:pt x="206" y="16"/>
                </a:lnTo>
                <a:lnTo>
                  <a:pt x="175" y="16"/>
                </a:lnTo>
                <a:lnTo>
                  <a:pt x="151" y="6"/>
                </a:lnTo>
                <a:lnTo>
                  <a:pt x="133" y="2"/>
                </a:lnTo>
                <a:lnTo>
                  <a:pt x="120" y="0"/>
                </a:lnTo>
                <a:lnTo>
                  <a:pt x="104" y="19"/>
                </a:lnTo>
                <a:lnTo>
                  <a:pt x="87" y="31"/>
                </a:lnTo>
                <a:lnTo>
                  <a:pt x="62" y="29"/>
                </a:lnTo>
                <a:lnTo>
                  <a:pt x="47" y="37"/>
                </a:lnTo>
                <a:lnTo>
                  <a:pt x="22" y="60"/>
                </a:lnTo>
                <a:lnTo>
                  <a:pt x="4" y="74"/>
                </a:lnTo>
                <a:lnTo>
                  <a:pt x="0" y="84"/>
                </a:lnTo>
                <a:lnTo>
                  <a:pt x="11" y="101"/>
                </a:lnTo>
                <a:lnTo>
                  <a:pt x="22" y="126"/>
                </a:lnTo>
                <a:lnTo>
                  <a:pt x="35" y="138"/>
                </a:lnTo>
                <a:lnTo>
                  <a:pt x="47" y="134"/>
                </a:lnTo>
                <a:lnTo>
                  <a:pt x="69" y="128"/>
                </a:lnTo>
                <a:lnTo>
                  <a:pt x="67" y="146"/>
                </a:lnTo>
                <a:lnTo>
                  <a:pt x="60" y="169"/>
                </a:lnTo>
                <a:lnTo>
                  <a:pt x="62" y="173"/>
                </a:lnTo>
                <a:lnTo>
                  <a:pt x="73" y="173"/>
                </a:lnTo>
                <a:lnTo>
                  <a:pt x="87" y="169"/>
                </a:lnTo>
                <a:lnTo>
                  <a:pt x="120" y="173"/>
                </a:lnTo>
                <a:lnTo>
                  <a:pt x="129" y="183"/>
                </a:lnTo>
                <a:lnTo>
                  <a:pt x="146" y="190"/>
                </a:lnTo>
                <a:lnTo>
                  <a:pt x="162" y="204"/>
                </a:lnTo>
                <a:lnTo>
                  <a:pt x="171" y="202"/>
                </a:lnTo>
                <a:lnTo>
                  <a:pt x="191" y="192"/>
                </a:lnTo>
                <a:lnTo>
                  <a:pt x="211" y="190"/>
                </a:lnTo>
                <a:lnTo>
                  <a:pt x="237" y="19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3" name="Freeform 49"/>
          <p:cNvSpPr>
            <a:spLocks/>
          </p:cNvSpPr>
          <p:nvPr/>
        </p:nvSpPr>
        <p:spPr bwMode="auto">
          <a:xfrm>
            <a:off x="5656988" y="2297113"/>
            <a:ext cx="46589" cy="42862"/>
          </a:xfrm>
          <a:custGeom>
            <a:avLst/>
            <a:gdLst>
              <a:gd name="T0" fmla="*/ 27 w 33"/>
              <a:gd name="T1" fmla="*/ 0 h 27"/>
              <a:gd name="T2" fmla="*/ 14 w 33"/>
              <a:gd name="T3" fmla="*/ 6 h 27"/>
              <a:gd name="T4" fmla="*/ 0 w 33"/>
              <a:gd name="T5" fmla="*/ 18 h 27"/>
              <a:gd name="T6" fmla="*/ 2 w 33"/>
              <a:gd name="T7" fmla="*/ 26 h 27"/>
              <a:gd name="T8" fmla="*/ 9 w 33"/>
              <a:gd name="T9" fmla="*/ 26 h 27"/>
              <a:gd name="T10" fmla="*/ 32 w 33"/>
              <a:gd name="T11" fmla="*/ 14 h 27"/>
              <a:gd name="T12" fmla="*/ 27 w 33"/>
              <a:gd name="T13" fmla="*/ 0 h 27"/>
              <a:gd name="T14" fmla="*/ 0 60000 65536"/>
              <a:gd name="T15" fmla="*/ 0 60000 65536"/>
              <a:gd name="T16" fmla="*/ 0 60000 65536"/>
              <a:gd name="T17" fmla="*/ 0 60000 65536"/>
              <a:gd name="T18" fmla="*/ 0 60000 65536"/>
              <a:gd name="T19" fmla="*/ 0 60000 65536"/>
              <a:gd name="T20" fmla="*/ 0 60000 65536"/>
              <a:gd name="T21" fmla="*/ 0 w 33"/>
              <a:gd name="T22" fmla="*/ 0 h 27"/>
              <a:gd name="T23" fmla="*/ 33 w 3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7">
                <a:moveTo>
                  <a:pt x="27" y="0"/>
                </a:moveTo>
                <a:lnTo>
                  <a:pt x="14" y="6"/>
                </a:lnTo>
                <a:lnTo>
                  <a:pt x="0" y="18"/>
                </a:lnTo>
                <a:lnTo>
                  <a:pt x="2" y="26"/>
                </a:lnTo>
                <a:lnTo>
                  <a:pt x="9" y="26"/>
                </a:lnTo>
                <a:lnTo>
                  <a:pt x="32" y="14"/>
                </a:lnTo>
                <a:lnTo>
                  <a:pt x="27"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4" name="Freeform 50"/>
          <p:cNvSpPr>
            <a:spLocks/>
          </p:cNvSpPr>
          <p:nvPr/>
        </p:nvSpPr>
        <p:spPr bwMode="auto">
          <a:xfrm>
            <a:off x="5696410" y="871538"/>
            <a:ext cx="711379" cy="1517650"/>
          </a:xfrm>
          <a:custGeom>
            <a:avLst/>
            <a:gdLst>
              <a:gd name="T0" fmla="*/ 140 w 504"/>
              <a:gd name="T1" fmla="*/ 924 h 956"/>
              <a:gd name="T2" fmla="*/ 111 w 504"/>
              <a:gd name="T3" fmla="*/ 902 h 956"/>
              <a:gd name="T4" fmla="*/ 73 w 504"/>
              <a:gd name="T5" fmla="*/ 894 h 956"/>
              <a:gd name="T6" fmla="*/ 73 w 504"/>
              <a:gd name="T7" fmla="*/ 818 h 956"/>
              <a:gd name="T8" fmla="*/ 55 w 504"/>
              <a:gd name="T9" fmla="*/ 769 h 956"/>
              <a:gd name="T10" fmla="*/ 51 w 504"/>
              <a:gd name="T11" fmla="*/ 730 h 956"/>
              <a:gd name="T12" fmla="*/ 40 w 504"/>
              <a:gd name="T13" fmla="*/ 693 h 956"/>
              <a:gd name="T14" fmla="*/ 64 w 504"/>
              <a:gd name="T15" fmla="*/ 658 h 956"/>
              <a:gd name="T16" fmla="*/ 78 w 504"/>
              <a:gd name="T17" fmla="*/ 627 h 956"/>
              <a:gd name="T18" fmla="*/ 126 w 504"/>
              <a:gd name="T19" fmla="*/ 588 h 956"/>
              <a:gd name="T20" fmla="*/ 162 w 504"/>
              <a:gd name="T21" fmla="*/ 541 h 956"/>
              <a:gd name="T22" fmla="*/ 186 w 504"/>
              <a:gd name="T23" fmla="*/ 502 h 956"/>
              <a:gd name="T24" fmla="*/ 208 w 504"/>
              <a:gd name="T25" fmla="*/ 475 h 956"/>
              <a:gd name="T26" fmla="*/ 211 w 504"/>
              <a:gd name="T27" fmla="*/ 447 h 956"/>
              <a:gd name="T28" fmla="*/ 204 w 504"/>
              <a:gd name="T29" fmla="*/ 420 h 956"/>
              <a:gd name="T30" fmla="*/ 177 w 504"/>
              <a:gd name="T31" fmla="*/ 408 h 956"/>
              <a:gd name="T32" fmla="*/ 140 w 504"/>
              <a:gd name="T33" fmla="*/ 357 h 956"/>
              <a:gd name="T34" fmla="*/ 113 w 504"/>
              <a:gd name="T35" fmla="*/ 316 h 956"/>
              <a:gd name="T36" fmla="*/ 117 w 504"/>
              <a:gd name="T37" fmla="*/ 273 h 956"/>
              <a:gd name="T38" fmla="*/ 93 w 504"/>
              <a:gd name="T39" fmla="*/ 219 h 956"/>
              <a:gd name="T40" fmla="*/ 93 w 504"/>
              <a:gd name="T41" fmla="*/ 168 h 956"/>
              <a:gd name="T42" fmla="*/ 51 w 504"/>
              <a:gd name="T43" fmla="*/ 158 h 956"/>
              <a:gd name="T44" fmla="*/ 22 w 504"/>
              <a:gd name="T45" fmla="*/ 125 h 956"/>
              <a:gd name="T46" fmla="*/ 0 w 504"/>
              <a:gd name="T47" fmla="*/ 100 h 956"/>
              <a:gd name="T48" fmla="*/ 40 w 504"/>
              <a:gd name="T49" fmla="*/ 88 h 956"/>
              <a:gd name="T50" fmla="*/ 93 w 504"/>
              <a:gd name="T51" fmla="*/ 137 h 956"/>
              <a:gd name="T52" fmla="*/ 148 w 504"/>
              <a:gd name="T53" fmla="*/ 123 h 956"/>
              <a:gd name="T54" fmla="*/ 173 w 504"/>
              <a:gd name="T55" fmla="*/ 133 h 956"/>
              <a:gd name="T56" fmla="*/ 199 w 504"/>
              <a:gd name="T57" fmla="*/ 94 h 956"/>
              <a:gd name="T58" fmla="*/ 202 w 504"/>
              <a:gd name="T59" fmla="*/ 78 h 956"/>
              <a:gd name="T60" fmla="*/ 226 w 504"/>
              <a:gd name="T61" fmla="*/ 20 h 956"/>
              <a:gd name="T62" fmla="*/ 257 w 504"/>
              <a:gd name="T63" fmla="*/ 0 h 956"/>
              <a:gd name="T64" fmla="*/ 292 w 504"/>
              <a:gd name="T65" fmla="*/ 41 h 956"/>
              <a:gd name="T66" fmla="*/ 264 w 504"/>
              <a:gd name="T67" fmla="*/ 80 h 956"/>
              <a:gd name="T68" fmla="*/ 250 w 504"/>
              <a:gd name="T69" fmla="*/ 119 h 956"/>
              <a:gd name="T70" fmla="*/ 288 w 504"/>
              <a:gd name="T71" fmla="*/ 68 h 956"/>
              <a:gd name="T72" fmla="*/ 306 w 504"/>
              <a:gd name="T73" fmla="*/ 25 h 956"/>
              <a:gd name="T74" fmla="*/ 317 w 504"/>
              <a:gd name="T75" fmla="*/ 107 h 956"/>
              <a:gd name="T76" fmla="*/ 310 w 504"/>
              <a:gd name="T77" fmla="*/ 146 h 956"/>
              <a:gd name="T78" fmla="*/ 343 w 504"/>
              <a:gd name="T79" fmla="*/ 184 h 956"/>
              <a:gd name="T80" fmla="*/ 372 w 504"/>
              <a:gd name="T81" fmla="*/ 232 h 956"/>
              <a:gd name="T82" fmla="*/ 381 w 504"/>
              <a:gd name="T83" fmla="*/ 330 h 956"/>
              <a:gd name="T84" fmla="*/ 397 w 504"/>
              <a:gd name="T85" fmla="*/ 437 h 956"/>
              <a:gd name="T86" fmla="*/ 423 w 504"/>
              <a:gd name="T87" fmla="*/ 490 h 956"/>
              <a:gd name="T88" fmla="*/ 439 w 504"/>
              <a:gd name="T89" fmla="*/ 572 h 956"/>
              <a:gd name="T90" fmla="*/ 503 w 504"/>
              <a:gd name="T91" fmla="*/ 623 h 956"/>
              <a:gd name="T92" fmla="*/ 485 w 504"/>
              <a:gd name="T93" fmla="*/ 713 h 956"/>
              <a:gd name="T94" fmla="*/ 485 w 504"/>
              <a:gd name="T95" fmla="*/ 736 h 956"/>
              <a:gd name="T96" fmla="*/ 439 w 504"/>
              <a:gd name="T97" fmla="*/ 775 h 956"/>
              <a:gd name="T98" fmla="*/ 401 w 504"/>
              <a:gd name="T99" fmla="*/ 834 h 956"/>
              <a:gd name="T100" fmla="*/ 372 w 504"/>
              <a:gd name="T101" fmla="*/ 873 h 956"/>
              <a:gd name="T102" fmla="*/ 335 w 504"/>
              <a:gd name="T103" fmla="*/ 881 h 956"/>
              <a:gd name="T104" fmla="*/ 275 w 504"/>
              <a:gd name="T105" fmla="*/ 885 h 956"/>
              <a:gd name="T106" fmla="*/ 219 w 504"/>
              <a:gd name="T107" fmla="*/ 920 h 956"/>
              <a:gd name="T108" fmla="*/ 168 w 504"/>
              <a:gd name="T109" fmla="*/ 945 h 9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4"/>
              <a:gd name="T166" fmla="*/ 0 h 956"/>
              <a:gd name="T167" fmla="*/ 504 w 504"/>
              <a:gd name="T168" fmla="*/ 956 h 9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4" h="956">
                <a:moveTo>
                  <a:pt x="144" y="955"/>
                </a:moveTo>
                <a:lnTo>
                  <a:pt x="140" y="924"/>
                </a:lnTo>
                <a:lnTo>
                  <a:pt x="124" y="908"/>
                </a:lnTo>
                <a:lnTo>
                  <a:pt x="111" y="902"/>
                </a:lnTo>
                <a:lnTo>
                  <a:pt x="89" y="894"/>
                </a:lnTo>
                <a:lnTo>
                  <a:pt x="73" y="894"/>
                </a:lnTo>
                <a:lnTo>
                  <a:pt x="64" y="877"/>
                </a:lnTo>
                <a:lnTo>
                  <a:pt x="73" y="818"/>
                </a:lnTo>
                <a:lnTo>
                  <a:pt x="69" y="783"/>
                </a:lnTo>
                <a:lnTo>
                  <a:pt x="55" y="769"/>
                </a:lnTo>
                <a:lnTo>
                  <a:pt x="47" y="760"/>
                </a:lnTo>
                <a:lnTo>
                  <a:pt x="51" y="730"/>
                </a:lnTo>
                <a:lnTo>
                  <a:pt x="47" y="709"/>
                </a:lnTo>
                <a:lnTo>
                  <a:pt x="40" y="693"/>
                </a:lnTo>
                <a:lnTo>
                  <a:pt x="51" y="658"/>
                </a:lnTo>
                <a:lnTo>
                  <a:pt x="64" y="658"/>
                </a:lnTo>
                <a:lnTo>
                  <a:pt x="73" y="652"/>
                </a:lnTo>
                <a:lnTo>
                  <a:pt x="78" y="627"/>
                </a:lnTo>
                <a:lnTo>
                  <a:pt x="102" y="607"/>
                </a:lnTo>
                <a:lnTo>
                  <a:pt x="126" y="588"/>
                </a:lnTo>
                <a:lnTo>
                  <a:pt x="131" y="564"/>
                </a:lnTo>
                <a:lnTo>
                  <a:pt x="162" y="541"/>
                </a:lnTo>
                <a:lnTo>
                  <a:pt x="191" y="514"/>
                </a:lnTo>
                <a:lnTo>
                  <a:pt x="186" y="502"/>
                </a:lnTo>
                <a:lnTo>
                  <a:pt x="186" y="486"/>
                </a:lnTo>
                <a:lnTo>
                  <a:pt x="208" y="475"/>
                </a:lnTo>
                <a:lnTo>
                  <a:pt x="215" y="471"/>
                </a:lnTo>
                <a:lnTo>
                  <a:pt x="211" y="447"/>
                </a:lnTo>
                <a:lnTo>
                  <a:pt x="211" y="424"/>
                </a:lnTo>
                <a:lnTo>
                  <a:pt x="204" y="420"/>
                </a:lnTo>
                <a:lnTo>
                  <a:pt x="191" y="424"/>
                </a:lnTo>
                <a:lnTo>
                  <a:pt x="177" y="408"/>
                </a:lnTo>
                <a:lnTo>
                  <a:pt x="166" y="365"/>
                </a:lnTo>
                <a:lnTo>
                  <a:pt x="140" y="357"/>
                </a:lnTo>
                <a:lnTo>
                  <a:pt x="126" y="332"/>
                </a:lnTo>
                <a:lnTo>
                  <a:pt x="113" y="316"/>
                </a:lnTo>
                <a:lnTo>
                  <a:pt x="115" y="295"/>
                </a:lnTo>
                <a:lnTo>
                  <a:pt x="117" y="273"/>
                </a:lnTo>
                <a:lnTo>
                  <a:pt x="115" y="244"/>
                </a:lnTo>
                <a:lnTo>
                  <a:pt x="93" y="219"/>
                </a:lnTo>
                <a:lnTo>
                  <a:pt x="97" y="193"/>
                </a:lnTo>
                <a:lnTo>
                  <a:pt x="93" y="168"/>
                </a:lnTo>
                <a:lnTo>
                  <a:pt x="71" y="154"/>
                </a:lnTo>
                <a:lnTo>
                  <a:pt x="51" y="158"/>
                </a:lnTo>
                <a:lnTo>
                  <a:pt x="38" y="139"/>
                </a:lnTo>
                <a:lnTo>
                  <a:pt x="22" y="125"/>
                </a:lnTo>
                <a:lnTo>
                  <a:pt x="7" y="111"/>
                </a:lnTo>
                <a:lnTo>
                  <a:pt x="0" y="100"/>
                </a:lnTo>
                <a:lnTo>
                  <a:pt x="22" y="84"/>
                </a:lnTo>
                <a:lnTo>
                  <a:pt x="40" y="88"/>
                </a:lnTo>
                <a:lnTo>
                  <a:pt x="58" y="107"/>
                </a:lnTo>
                <a:lnTo>
                  <a:pt x="93" y="137"/>
                </a:lnTo>
                <a:lnTo>
                  <a:pt x="126" y="119"/>
                </a:lnTo>
                <a:lnTo>
                  <a:pt x="148" y="123"/>
                </a:lnTo>
                <a:lnTo>
                  <a:pt x="153" y="133"/>
                </a:lnTo>
                <a:lnTo>
                  <a:pt x="173" y="133"/>
                </a:lnTo>
                <a:lnTo>
                  <a:pt x="182" y="111"/>
                </a:lnTo>
                <a:lnTo>
                  <a:pt x="199" y="94"/>
                </a:lnTo>
                <a:lnTo>
                  <a:pt x="204" y="88"/>
                </a:lnTo>
                <a:lnTo>
                  <a:pt x="202" y="78"/>
                </a:lnTo>
                <a:lnTo>
                  <a:pt x="197" y="45"/>
                </a:lnTo>
                <a:lnTo>
                  <a:pt x="226" y="20"/>
                </a:lnTo>
                <a:lnTo>
                  <a:pt x="237" y="20"/>
                </a:lnTo>
                <a:lnTo>
                  <a:pt x="257" y="0"/>
                </a:lnTo>
                <a:lnTo>
                  <a:pt x="284" y="29"/>
                </a:lnTo>
                <a:lnTo>
                  <a:pt x="292" y="41"/>
                </a:lnTo>
                <a:lnTo>
                  <a:pt x="284" y="64"/>
                </a:lnTo>
                <a:lnTo>
                  <a:pt x="264" y="80"/>
                </a:lnTo>
                <a:lnTo>
                  <a:pt x="246" y="98"/>
                </a:lnTo>
                <a:lnTo>
                  <a:pt x="250" y="119"/>
                </a:lnTo>
                <a:lnTo>
                  <a:pt x="288" y="90"/>
                </a:lnTo>
                <a:lnTo>
                  <a:pt x="288" y="68"/>
                </a:lnTo>
                <a:lnTo>
                  <a:pt x="292" y="33"/>
                </a:lnTo>
                <a:lnTo>
                  <a:pt x="306" y="25"/>
                </a:lnTo>
                <a:lnTo>
                  <a:pt x="317" y="68"/>
                </a:lnTo>
                <a:lnTo>
                  <a:pt x="317" y="107"/>
                </a:lnTo>
                <a:lnTo>
                  <a:pt x="310" y="123"/>
                </a:lnTo>
                <a:lnTo>
                  <a:pt x="310" y="146"/>
                </a:lnTo>
                <a:lnTo>
                  <a:pt x="343" y="168"/>
                </a:lnTo>
                <a:lnTo>
                  <a:pt x="343" y="184"/>
                </a:lnTo>
                <a:lnTo>
                  <a:pt x="363" y="211"/>
                </a:lnTo>
                <a:lnTo>
                  <a:pt x="372" y="232"/>
                </a:lnTo>
                <a:lnTo>
                  <a:pt x="368" y="279"/>
                </a:lnTo>
                <a:lnTo>
                  <a:pt x="381" y="330"/>
                </a:lnTo>
                <a:lnTo>
                  <a:pt x="401" y="373"/>
                </a:lnTo>
                <a:lnTo>
                  <a:pt x="397" y="437"/>
                </a:lnTo>
                <a:lnTo>
                  <a:pt x="414" y="475"/>
                </a:lnTo>
                <a:lnTo>
                  <a:pt x="423" y="490"/>
                </a:lnTo>
                <a:lnTo>
                  <a:pt x="432" y="549"/>
                </a:lnTo>
                <a:lnTo>
                  <a:pt x="439" y="572"/>
                </a:lnTo>
                <a:lnTo>
                  <a:pt x="481" y="598"/>
                </a:lnTo>
                <a:lnTo>
                  <a:pt x="503" y="623"/>
                </a:lnTo>
                <a:lnTo>
                  <a:pt x="503" y="639"/>
                </a:lnTo>
                <a:lnTo>
                  <a:pt x="485" y="713"/>
                </a:lnTo>
                <a:lnTo>
                  <a:pt x="479" y="721"/>
                </a:lnTo>
                <a:lnTo>
                  <a:pt x="485" y="736"/>
                </a:lnTo>
                <a:lnTo>
                  <a:pt x="465" y="764"/>
                </a:lnTo>
                <a:lnTo>
                  <a:pt x="439" y="775"/>
                </a:lnTo>
                <a:lnTo>
                  <a:pt x="439" y="787"/>
                </a:lnTo>
                <a:lnTo>
                  <a:pt x="401" y="834"/>
                </a:lnTo>
                <a:lnTo>
                  <a:pt x="377" y="846"/>
                </a:lnTo>
                <a:lnTo>
                  <a:pt x="372" y="873"/>
                </a:lnTo>
                <a:lnTo>
                  <a:pt x="348" y="873"/>
                </a:lnTo>
                <a:lnTo>
                  <a:pt x="335" y="881"/>
                </a:lnTo>
                <a:lnTo>
                  <a:pt x="310" y="889"/>
                </a:lnTo>
                <a:lnTo>
                  <a:pt x="275" y="885"/>
                </a:lnTo>
                <a:lnTo>
                  <a:pt x="250" y="906"/>
                </a:lnTo>
                <a:lnTo>
                  <a:pt x="219" y="920"/>
                </a:lnTo>
                <a:lnTo>
                  <a:pt x="191" y="928"/>
                </a:lnTo>
                <a:lnTo>
                  <a:pt x="168" y="945"/>
                </a:lnTo>
                <a:lnTo>
                  <a:pt x="144" y="955"/>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nvGrpSpPr>
          <p:cNvPr id="58415" name="Group 51"/>
          <p:cNvGrpSpPr>
            <a:grpSpLocks/>
          </p:cNvGrpSpPr>
          <p:nvPr/>
        </p:nvGrpSpPr>
        <p:grpSpPr bwMode="auto">
          <a:xfrm>
            <a:off x="5911437" y="1400175"/>
            <a:ext cx="455139" cy="774700"/>
            <a:chOff x="4190" y="882"/>
            <a:chExt cx="322" cy="488"/>
          </a:xfrm>
        </p:grpSpPr>
        <p:sp>
          <p:nvSpPr>
            <p:cNvPr id="58520" name="Freeform 52"/>
            <p:cNvSpPr>
              <a:spLocks/>
            </p:cNvSpPr>
            <p:nvPr/>
          </p:nvSpPr>
          <p:spPr bwMode="auto">
            <a:xfrm>
              <a:off x="4370" y="882"/>
              <a:ext cx="14" cy="25"/>
            </a:xfrm>
            <a:custGeom>
              <a:avLst/>
              <a:gdLst>
                <a:gd name="T0" fmla="*/ 7 w 14"/>
                <a:gd name="T1" fmla="*/ 2 h 25"/>
                <a:gd name="T2" fmla="*/ 0 w 14"/>
                <a:gd name="T3" fmla="*/ 0 h 25"/>
                <a:gd name="T4" fmla="*/ 7 w 14"/>
                <a:gd name="T5" fmla="*/ 24 h 25"/>
                <a:gd name="T6" fmla="*/ 13 w 14"/>
                <a:gd name="T7" fmla="*/ 18 h 25"/>
                <a:gd name="T8" fmla="*/ 7 w 14"/>
                <a:gd name="T9" fmla="*/ 2 h 25"/>
                <a:gd name="T10" fmla="*/ 0 60000 65536"/>
                <a:gd name="T11" fmla="*/ 0 60000 65536"/>
                <a:gd name="T12" fmla="*/ 0 60000 65536"/>
                <a:gd name="T13" fmla="*/ 0 60000 65536"/>
                <a:gd name="T14" fmla="*/ 0 60000 65536"/>
                <a:gd name="T15" fmla="*/ 0 w 14"/>
                <a:gd name="T16" fmla="*/ 0 h 25"/>
                <a:gd name="T17" fmla="*/ 14 w 14"/>
                <a:gd name="T18" fmla="*/ 25 h 25"/>
              </a:gdLst>
              <a:ahLst/>
              <a:cxnLst>
                <a:cxn ang="T10">
                  <a:pos x="T0" y="T1"/>
                </a:cxn>
                <a:cxn ang="T11">
                  <a:pos x="T2" y="T3"/>
                </a:cxn>
                <a:cxn ang="T12">
                  <a:pos x="T4" y="T5"/>
                </a:cxn>
                <a:cxn ang="T13">
                  <a:pos x="T6" y="T7"/>
                </a:cxn>
                <a:cxn ang="T14">
                  <a:pos x="T8" y="T9"/>
                </a:cxn>
              </a:cxnLst>
              <a:rect l="T15" t="T16" r="T17" b="T18"/>
              <a:pathLst>
                <a:path w="14" h="25">
                  <a:moveTo>
                    <a:pt x="7" y="2"/>
                  </a:moveTo>
                  <a:lnTo>
                    <a:pt x="0" y="0"/>
                  </a:lnTo>
                  <a:lnTo>
                    <a:pt x="7" y="24"/>
                  </a:lnTo>
                  <a:lnTo>
                    <a:pt x="13" y="18"/>
                  </a:lnTo>
                  <a:lnTo>
                    <a:pt x="7" y="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1" name="Freeform 53"/>
            <p:cNvSpPr>
              <a:spLocks/>
            </p:cNvSpPr>
            <p:nvPr/>
          </p:nvSpPr>
          <p:spPr bwMode="auto">
            <a:xfrm>
              <a:off x="4405" y="970"/>
              <a:ext cx="16" cy="47"/>
            </a:xfrm>
            <a:custGeom>
              <a:avLst/>
              <a:gdLst>
                <a:gd name="T0" fmla="*/ 15 w 16"/>
                <a:gd name="T1" fmla="*/ 0 h 47"/>
                <a:gd name="T2" fmla="*/ 0 w 16"/>
                <a:gd name="T3" fmla="*/ 10 h 47"/>
                <a:gd name="T4" fmla="*/ 0 w 16"/>
                <a:gd name="T5" fmla="*/ 46 h 47"/>
                <a:gd name="T6" fmla="*/ 6 w 16"/>
                <a:gd name="T7" fmla="*/ 28 h 47"/>
                <a:gd name="T8" fmla="*/ 9 w 16"/>
                <a:gd name="T9" fmla="*/ 10 h 47"/>
                <a:gd name="T10" fmla="*/ 4 w 16"/>
                <a:gd name="T11" fmla="*/ 8 h 47"/>
                <a:gd name="T12" fmla="*/ 15 w 16"/>
                <a:gd name="T13" fmla="*/ 0 h 47"/>
                <a:gd name="T14" fmla="*/ 0 60000 65536"/>
                <a:gd name="T15" fmla="*/ 0 60000 65536"/>
                <a:gd name="T16" fmla="*/ 0 60000 65536"/>
                <a:gd name="T17" fmla="*/ 0 60000 65536"/>
                <a:gd name="T18" fmla="*/ 0 60000 65536"/>
                <a:gd name="T19" fmla="*/ 0 60000 65536"/>
                <a:gd name="T20" fmla="*/ 0 60000 65536"/>
                <a:gd name="T21" fmla="*/ 0 w 16"/>
                <a:gd name="T22" fmla="*/ 0 h 47"/>
                <a:gd name="T23" fmla="*/ 16 w 1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47">
                  <a:moveTo>
                    <a:pt x="15" y="0"/>
                  </a:moveTo>
                  <a:lnTo>
                    <a:pt x="0" y="10"/>
                  </a:lnTo>
                  <a:lnTo>
                    <a:pt x="0" y="46"/>
                  </a:lnTo>
                  <a:lnTo>
                    <a:pt x="6" y="28"/>
                  </a:lnTo>
                  <a:lnTo>
                    <a:pt x="9" y="10"/>
                  </a:lnTo>
                  <a:lnTo>
                    <a:pt x="4" y="8"/>
                  </a:lnTo>
                  <a:lnTo>
                    <a:pt x="15"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2" name="Freeform 54"/>
            <p:cNvSpPr>
              <a:spLocks/>
            </p:cNvSpPr>
            <p:nvPr/>
          </p:nvSpPr>
          <p:spPr bwMode="auto">
            <a:xfrm>
              <a:off x="4434" y="1038"/>
              <a:ext cx="23" cy="29"/>
            </a:xfrm>
            <a:custGeom>
              <a:avLst/>
              <a:gdLst>
                <a:gd name="T0" fmla="*/ 4 w 23"/>
                <a:gd name="T1" fmla="*/ 0 h 29"/>
                <a:gd name="T2" fmla="*/ 0 w 23"/>
                <a:gd name="T3" fmla="*/ 8 h 29"/>
                <a:gd name="T4" fmla="*/ 7 w 23"/>
                <a:gd name="T5" fmla="*/ 28 h 29"/>
                <a:gd name="T6" fmla="*/ 20 w 23"/>
                <a:gd name="T7" fmla="*/ 22 h 29"/>
                <a:gd name="T8" fmla="*/ 22 w 23"/>
                <a:gd name="T9" fmla="*/ 12 h 29"/>
                <a:gd name="T10" fmla="*/ 4 w 23"/>
                <a:gd name="T11" fmla="*/ 0 h 29"/>
                <a:gd name="T12" fmla="*/ 0 60000 65536"/>
                <a:gd name="T13" fmla="*/ 0 60000 65536"/>
                <a:gd name="T14" fmla="*/ 0 60000 65536"/>
                <a:gd name="T15" fmla="*/ 0 60000 65536"/>
                <a:gd name="T16" fmla="*/ 0 60000 65536"/>
                <a:gd name="T17" fmla="*/ 0 60000 65536"/>
                <a:gd name="T18" fmla="*/ 0 w 23"/>
                <a:gd name="T19" fmla="*/ 0 h 29"/>
                <a:gd name="T20" fmla="*/ 23 w 2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3" h="29">
                  <a:moveTo>
                    <a:pt x="4" y="0"/>
                  </a:moveTo>
                  <a:lnTo>
                    <a:pt x="0" y="8"/>
                  </a:lnTo>
                  <a:lnTo>
                    <a:pt x="7" y="28"/>
                  </a:lnTo>
                  <a:lnTo>
                    <a:pt x="20" y="22"/>
                  </a:lnTo>
                  <a:lnTo>
                    <a:pt x="22" y="12"/>
                  </a:lnTo>
                  <a:lnTo>
                    <a:pt x="4"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3" name="Freeform 55"/>
            <p:cNvSpPr>
              <a:spLocks/>
            </p:cNvSpPr>
            <p:nvPr/>
          </p:nvSpPr>
          <p:spPr bwMode="auto">
            <a:xfrm>
              <a:off x="4315" y="1033"/>
              <a:ext cx="49" cy="42"/>
            </a:xfrm>
            <a:custGeom>
              <a:avLst/>
              <a:gdLst>
                <a:gd name="T0" fmla="*/ 48 w 49"/>
                <a:gd name="T1" fmla="*/ 18 h 42"/>
                <a:gd name="T2" fmla="*/ 37 w 49"/>
                <a:gd name="T3" fmla="*/ 18 h 42"/>
                <a:gd name="T4" fmla="*/ 25 w 49"/>
                <a:gd name="T5" fmla="*/ 0 h 42"/>
                <a:gd name="T6" fmla="*/ 14 w 49"/>
                <a:gd name="T7" fmla="*/ 12 h 42"/>
                <a:gd name="T8" fmla="*/ 2 w 49"/>
                <a:gd name="T9" fmla="*/ 8 h 42"/>
                <a:gd name="T10" fmla="*/ 0 w 49"/>
                <a:gd name="T11" fmla="*/ 18 h 42"/>
                <a:gd name="T12" fmla="*/ 7 w 49"/>
                <a:gd name="T13" fmla="*/ 27 h 42"/>
                <a:gd name="T14" fmla="*/ 7 w 49"/>
                <a:gd name="T15" fmla="*/ 35 h 42"/>
                <a:gd name="T16" fmla="*/ 14 w 49"/>
                <a:gd name="T17" fmla="*/ 41 h 42"/>
                <a:gd name="T18" fmla="*/ 25 w 49"/>
                <a:gd name="T19" fmla="*/ 35 h 42"/>
                <a:gd name="T20" fmla="*/ 41 w 49"/>
                <a:gd name="T21" fmla="*/ 39 h 42"/>
                <a:gd name="T22" fmla="*/ 48 w 49"/>
                <a:gd name="T23" fmla="*/ 18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2"/>
                <a:gd name="T38" fmla="*/ 49 w 4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2">
                  <a:moveTo>
                    <a:pt x="48" y="18"/>
                  </a:moveTo>
                  <a:lnTo>
                    <a:pt x="37" y="18"/>
                  </a:lnTo>
                  <a:lnTo>
                    <a:pt x="25" y="0"/>
                  </a:lnTo>
                  <a:lnTo>
                    <a:pt x="14" y="12"/>
                  </a:lnTo>
                  <a:lnTo>
                    <a:pt x="2" y="8"/>
                  </a:lnTo>
                  <a:lnTo>
                    <a:pt x="0" y="18"/>
                  </a:lnTo>
                  <a:lnTo>
                    <a:pt x="7" y="27"/>
                  </a:lnTo>
                  <a:lnTo>
                    <a:pt x="7" y="35"/>
                  </a:lnTo>
                  <a:lnTo>
                    <a:pt x="14" y="41"/>
                  </a:lnTo>
                  <a:lnTo>
                    <a:pt x="25" y="35"/>
                  </a:lnTo>
                  <a:lnTo>
                    <a:pt x="41" y="39"/>
                  </a:lnTo>
                  <a:lnTo>
                    <a:pt x="48" y="18"/>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4" name="Freeform 56"/>
            <p:cNvSpPr>
              <a:spLocks/>
            </p:cNvSpPr>
            <p:nvPr/>
          </p:nvSpPr>
          <p:spPr bwMode="auto">
            <a:xfrm>
              <a:off x="4425" y="1136"/>
              <a:ext cx="65" cy="44"/>
            </a:xfrm>
            <a:custGeom>
              <a:avLst/>
              <a:gdLst>
                <a:gd name="T0" fmla="*/ 7 w 65"/>
                <a:gd name="T1" fmla="*/ 0 h 44"/>
                <a:gd name="T2" fmla="*/ 0 w 65"/>
                <a:gd name="T3" fmla="*/ 4 h 44"/>
                <a:gd name="T4" fmla="*/ 22 w 65"/>
                <a:gd name="T5" fmla="*/ 27 h 44"/>
                <a:gd name="T6" fmla="*/ 31 w 65"/>
                <a:gd name="T7" fmla="*/ 27 h 44"/>
                <a:gd name="T8" fmla="*/ 57 w 65"/>
                <a:gd name="T9" fmla="*/ 43 h 44"/>
                <a:gd name="T10" fmla="*/ 64 w 65"/>
                <a:gd name="T11" fmla="*/ 35 h 44"/>
                <a:gd name="T12" fmla="*/ 57 w 65"/>
                <a:gd name="T13" fmla="*/ 18 h 44"/>
                <a:gd name="T14" fmla="*/ 57 w 65"/>
                <a:gd name="T15" fmla="*/ 8 h 44"/>
                <a:gd name="T16" fmla="*/ 38 w 65"/>
                <a:gd name="T17" fmla="*/ 8 h 44"/>
                <a:gd name="T18" fmla="*/ 22 w 65"/>
                <a:gd name="T19" fmla="*/ 0 h 44"/>
                <a:gd name="T20" fmla="*/ 7 w 65"/>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44"/>
                <a:gd name="T35" fmla="*/ 65 w 6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44">
                  <a:moveTo>
                    <a:pt x="7" y="0"/>
                  </a:moveTo>
                  <a:lnTo>
                    <a:pt x="0" y="4"/>
                  </a:lnTo>
                  <a:lnTo>
                    <a:pt x="22" y="27"/>
                  </a:lnTo>
                  <a:lnTo>
                    <a:pt x="31" y="27"/>
                  </a:lnTo>
                  <a:lnTo>
                    <a:pt x="57" y="43"/>
                  </a:lnTo>
                  <a:lnTo>
                    <a:pt x="64" y="35"/>
                  </a:lnTo>
                  <a:lnTo>
                    <a:pt x="57" y="18"/>
                  </a:lnTo>
                  <a:lnTo>
                    <a:pt x="57" y="8"/>
                  </a:lnTo>
                  <a:lnTo>
                    <a:pt x="38" y="8"/>
                  </a:lnTo>
                  <a:lnTo>
                    <a:pt x="22" y="0"/>
                  </a:lnTo>
                  <a:lnTo>
                    <a:pt x="7"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5" name="Freeform 57"/>
            <p:cNvSpPr>
              <a:spLocks/>
            </p:cNvSpPr>
            <p:nvPr/>
          </p:nvSpPr>
          <p:spPr bwMode="auto">
            <a:xfrm>
              <a:off x="4285" y="1162"/>
              <a:ext cx="42" cy="63"/>
            </a:xfrm>
            <a:custGeom>
              <a:avLst/>
              <a:gdLst>
                <a:gd name="T0" fmla="*/ 37 w 42"/>
                <a:gd name="T1" fmla="*/ 0 h 63"/>
                <a:gd name="T2" fmla="*/ 41 w 42"/>
                <a:gd name="T3" fmla="*/ 10 h 63"/>
                <a:gd name="T4" fmla="*/ 22 w 42"/>
                <a:gd name="T5" fmla="*/ 41 h 63"/>
                <a:gd name="T6" fmla="*/ 22 w 42"/>
                <a:gd name="T7" fmla="*/ 50 h 63"/>
                <a:gd name="T8" fmla="*/ 9 w 42"/>
                <a:gd name="T9" fmla="*/ 62 h 63"/>
                <a:gd name="T10" fmla="*/ 0 w 42"/>
                <a:gd name="T11" fmla="*/ 52 h 63"/>
                <a:gd name="T12" fmla="*/ 4 w 42"/>
                <a:gd name="T13" fmla="*/ 43 h 63"/>
                <a:gd name="T14" fmla="*/ 6 w 42"/>
                <a:gd name="T15" fmla="*/ 25 h 63"/>
                <a:gd name="T16" fmla="*/ 17 w 42"/>
                <a:gd name="T17" fmla="*/ 12 h 63"/>
                <a:gd name="T18" fmla="*/ 4 w 42"/>
                <a:gd name="T19" fmla="*/ 4 h 63"/>
                <a:gd name="T20" fmla="*/ 11 w 42"/>
                <a:gd name="T21" fmla="*/ 0 h 63"/>
                <a:gd name="T22" fmla="*/ 24 w 42"/>
                <a:gd name="T23" fmla="*/ 6 h 63"/>
                <a:gd name="T24" fmla="*/ 37 w 42"/>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63"/>
                <a:gd name="T41" fmla="*/ 42 w 42"/>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63">
                  <a:moveTo>
                    <a:pt x="37" y="0"/>
                  </a:moveTo>
                  <a:lnTo>
                    <a:pt x="41" y="10"/>
                  </a:lnTo>
                  <a:lnTo>
                    <a:pt x="22" y="41"/>
                  </a:lnTo>
                  <a:lnTo>
                    <a:pt x="22" y="50"/>
                  </a:lnTo>
                  <a:lnTo>
                    <a:pt x="9" y="62"/>
                  </a:lnTo>
                  <a:lnTo>
                    <a:pt x="0" y="52"/>
                  </a:lnTo>
                  <a:lnTo>
                    <a:pt x="4" y="43"/>
                  </a:lnTo>
                  <a:lnTo>
                    <a:pt x="6" y="25"/>
                  </a:lnTo>
                  <a:lnTo>
                    <a:pt x="17" y="12"/>
                  </a:lnTo>
                  <a:lnTo>
                    <a:pt x="4" y="4"/>
                  </a:lnTo>
                  <a:lnTo>
                    <a:pt x="11" y="0"/>
                  </a:lnTo>
                  <a:lnTo>
                    <a:pt x="24" y="6"/>
                  </a:lnTo>
                  <a:lnTo>
                    <a:pt x="37"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6" name="Freeform 58"/>
            <p:cNvSpPr>
              <a:spLocks/>
            </p:cNvSpPr>
            <p:nvPr/>
          </p:nvSpPr>
          <p:spPr bwMode="auto">
            <a:xfrm>
              <a:off x="4306" y="1202"/>
              <a:ext cx="38" cy="60"/>
            </a:xfrm>
            <a:custGeom>
              <a:avLst/>
              <a:gdLst>
                <a:gd name="T0" fmla="*/ 30 w 38"/>
                <a:gd name="T1" fmla="*/ 0 h 60"/>
                <a:gd name="T2" fmla="*/ 24 w 38"/>
                <a:gd name="T3" fmla="*/ 0 h 60"/>
                <a:gd name="T4" fmla="*/ 24 w 38"/>
                <a:gd name="T5" fmla="*/ 4 h 60"/>
                <a:gd name="T6" fmla="*/ 24 w 38"/>
                <a:gd name="T7" fmla="*/ 6 h 60"/>
                <a:gd name="T8" fmla="*/ 24 w 38"/>
                <a:gd name="T9" fmla="*/ 10 h 60"/>
                <a:gd name="T10" fmla="*/ 17 w 38"/>
                <a:gd name="T11" fmla="*/ 22 h 60"/>
                <a:gd name="T12" fmla="*/ 7 w 38"/>
                <a:gd name="T13" fmla="*/ 31 h 60"/>
                <a:gd name="T14" fmla="*/ 9 w 38"/>
                <a:gd name="T15" fmla="*/ 39 h 60"/>
                <a:gd name="T16" fmla="*/ 0 w 38"/>
                <a:gd name="T17" fmla="*/ 51 h 60"/>
                <a:gd name="T18" fmla="*/ 9 w 38"/>
                <a:gd name="T19" fmla="*/ 59 h 60"/>
                <a:gd name="T20" fmla="*/ 30 w 38"/>
                <a:gd name="T21" fmla="*/ 26 h 60"/>
                <a:gd name="T22" fmla="*/ 30 w 38"/>
                <a:gd name="T23" fmla="*/ 18 h 60"/>
                <a:gd name="T24" fmla="*/ 37 w 38"/>
                <a:gd name="T25" fmla="*/ 10 h 60"/>
                <a:gd name="T26" fmla="*/ 30 w 38"/>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60"/>
                <a:gd name="T44" fmla="*/ 38 w 38"/>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60">
                  <a:moveTo>
                    <a:pt x="30" y="0"/>
                  </a:moveTo>
                  <a:lnTo>
                    <a:pt x="24" y="0"/>
                  </a:lnTo>
                  <a:lnTo>
                    <a:pt x="24" y="4"/>
                  </a:lnTo>
                  <a:lnTo>
                    <a:pt x="24" y="6"/>
                  </a:lnTo>
                  <a:lnTo>
                    <a:pt x="24" y="10"/>
                  </a:lnTo>
                  <a:lnTo>
                    <a:pt x="17" y="22"/>
                  </a:lnTo>
                  <a:lnTo>
                    <a:pt x="7" y="31"/>
                  </a:lnTo>
                  <a:lnTo>
                    <a:pt x="9" y="39"/>
                  </a:lnTo>
                  <a:lnTo>
                    <a:pt x="0" y="51"/>
                  </a:lnTo>
                  <a:lnTo>
                    <a:pt x="9" y="59"/>
                  </a:lnTo>
                  <a:lnTo>
                    <a:pt x="30" y="26"/>
                  </a:lnTo>
                  <a:lnTo>
                    <a:pt x="30" y="18"/>
                  </a:lnTo>
                  <a:lnTo>
                    <a:pt x="37" y="10"/>
                  </a:lnTo>
                  <a:lnTo>
                    <a:pt x="3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7" name="Freeform 59"/>
            <p:cNvSpPr>
              <a:spLocks/>
            </p:cNvSpPr>
            <p:nvPr/>
          </p:nvSpPr>
          <p:spPr bwMode="auto">
            <a:xfrm>
              <a:off x="4190" y="1273"/>
              <a:ext cx="50" cy="85"/>
            </a:xfrm>
            <a:custGeom>
              <a:avLst/>
              <a:gdLst>
                <a:gd name="T0" fmla="*/ 31 w 50"/>
                <a:gd name="T1" fmla="*/ 2 h 85"/>
                <a:gd name="T2" fmla="*/ 27 w 50"/>
                <a:gd name="T3" fmla="*/ 4 h 85"/>
                <a:gd name="T4" fmla="*/ 18 w 50"/>
                <a:gd name="T5" fmla="*/ 0 h 85"/>
                <a:gd name="T6" fmla="*/ 4 w 50"/>
                <a:gd name="T7" fmla="*/ 2 h 85"/>
                <a:gd name="T8" fmla="*/ 4 w 50"/>
                <a:gd name="T9" fmla="*/ 23 h 85"/>
                <a:gd name="T10" fmla="*/ 11 w 50"/>
                <a:gd name="T11" fmla="*/ 25 h 85"/>
                <a:gd name="T12" fmla="*/ 11 w 50"/>
                <a:gd name="T13" fmla="*/ 16 h 85"/>
                <a:gd name="T14" fmla="*/ 25 w 50"/>
                <a:gd name="T15" fmla="*/ 31 h 85"/>
                <a:gd name="T16" fmla="*/ 20 w 50"/>
                <a:gd name="T17" fmla="*/ 41 h 85"/>
                <a:gd name="T18" fmla="*/ 11 w 50"/>
                <a:gd name="T19" fmla="*/ 49 h 85"/>
                <a:gd name="T20" fmla="*/ 7 w 50"/>
                <a:gd name="T21" fmla="*/ 66 h 85"/>
                <a:gd name="T22" fmla="*/ 0 w 50"/>
                <a:gd name="T23" fmla="*/ 74 h 85"/>
                <a:gd name="T24" fmla="*/ 9 w 50"/>
                <a:gd name="T25" fmla="*/ 84 h 85"/>
                <a:gd name="T26" fmla="*/ 33 w 50"/>
                <a:gd name="T27" fmla="*/ 68 h 85"/>
                <a:gd name="T28" fmla="*/ 25 w 50"/>
                <a:gd name="T29" fmla="*/ 55 h 85"/>
                <a:gd name="T30" fmla="*/ 31 w 50"/>
                <a:gd name="T31" fmla="*/ 37 h 85"/>
                <a:gd name="T32" fmla="*/ 47 w 50"/>
                <a:gd name="T33" fmla="*/ 29 h 85"/>
                <a:gd name="T34" fmla="*/ 49 w 50"/>
                <a:gd name="T35" fmla="*/ 14 h 85"/>
                <a:gd name="T36" fmla="*/ 31 w 50"/>
                <a:gd name="T37" fmla="*/ 2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85"/>
                <a:gd name="T59" fmla="*/ 50 w 50"/>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85">
                  <a:moveTo>
                    <a:pt x="31" y="2"/>
                  </a:moveTo>
                  <a:lnTo>
                    <a:pt x="27" y="4"/>
                  </a:lnTo>
                  <a:lnTo>
                    <a:pt x="18" y="0"/>
                  </a:lnTo>
                  <a:lnTo>
                    <a:pt x="4" y="2"/>
                  </a:lnTo>
                  <a:lnTo>
                    <a:pt x="4" y="23"/>
                  </a:lnTo>
                  <a:lnTo>
                    <a:pt x="11" y="25"/>
                  </a:lnTo>
                  <a:lnTo>
                    <a:pt x="11" y="16"/>
                  </a:lnTo>
                  <a:lnTo>
                    <a:pt x="25" y="31"/>
                  </a:lnTo>
                  <a:lnTo>
                    <a:pt x="20" y="41"/>
                  </a:lnTo>
                  <a:lnTo>
                    <a:pt x="11" y="49"/>
                  </a:lnTo>
                  <a:lnTo>
                    <a:pt x="7" y="66"/>
                  </a:lnTo>
                  <a:lnTo>
                    <a:pt x="0" y="74"/>
                  </a:lnTo>
                  <a:lnTo>
                    <a:pt x="9" y="84"/>
                  </a:lnTo>
                  <a:lnTo>
                    <a:pt x="33" y="68"/>
                  </a:lnTo>
                  <a:lnTo>
                    <a:pt x="25" y="55"/>
                  </a:lnTo>
                  <a:lnTo>
                    <a:pt x="31" y="37"/>
                  </a:lnTo>
                  <a:lnTo>
                    <a:pt x="47" y="29"/>
                  </a:lnTo>
                  <a:lnTo>
                    <a:pt x="49" y="14"/>
                  </a:lnTo>
                  <a:lnTo>
                    <a:pt x="31" y="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8" name="Freeform 60"/>
            <p:cNvSpPr>
              <a:spLocks/>
            </p:cNvSpPr>
            <p:nvPr/>
          </p:nvSpPr>
          <p:spPr bwMode="auto">
            <a:xfrm>
              <a:off x="4219" y="1318"/>
              <a:ext cx="32" cy="52"/>
            </a:xfrm>
            <a:custGeom>
              <a:avLst/>
              <a:gdLst>
                <a:gd name="T0" fmla="*/ 20 w 32"/>
                <a:gd name="T1" fmla="*/ 0 h 52"/>
                <a:gd name="T2" fmla="*/ 31 w 32"/>
                <a:gd name="T3" fmla="*/ 12 h 52"/>
                <a:gd name="T4" fmla="*/ 24 w 32"/>
                <a:gd name="T5" fmla="*/ 24 h 52"/>
                <a:gd name="T6" fmla="*/ 22 w 32"/>
                <a:gd name="T7" fmla="*/ 37 h 52"/>
                <a:gd name="T8" fmla="*/ 7 w 32"/>
                <a:gd name="T9" fmla="*/ 51 h 52"/>
                <a:gd name="T10" fmla="*/ 0 w 32"/>
                <a:gd name="T11" fmla="*/ 41 h 52"/>
                <a:gd name="T12" fmla="*/ 7 w 32"/>
                <a:gd name="T13" fmla="*/ 22 h 52"/>
                <a:gd name="T14" fmla="*/ 20 w 32"/>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52"/>
                <a:gd name="T26" fmla="*/ 32 w 32"/>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52">
                  <a:moveTo>
                    <a:pt x="20" y="0"/>
                  </a:moveTo>
                  <a:lnTo>
                    <a:pt x="31" y="12"/>
                  </a:lnTo>
                  <a:lnTo>
                    <a:pt x="24" y="24"/>
                  </a:lnTo>
                  <a:lnTo>
                    <a:pt x="22" y="37"/>
                  </a:lnTo>
                  <a:lnTo>
                    <a:pt x="7" y="51"/>
                  </a:lnTo>
                  <a:lnTo>
                    <a:pt x="0" y="41"/>
                  </a:lnTo>
                  <a:lnTo>
                    <a:pt x="7" y="22"/>
                  </a:lnTo>
                  <a:lnTo>
                    <a:pt x="2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29" name="Freeform 61"/>
            <p:cNvSpPr>
              <a:spLocks/>
            </p:cNvSpPr>
            <p:nvPr/>
          </p:nvSpPr>
          <p:spPr bwMode="auto">
            <a:xfrm>
              <a:off x="4274" y="1273"/>
              <a:ext cx="33" cy="74"/>
            </a:xfrm>
            <a:custGeom>
              <a:avLst/>
              <a:gdLst>
                <a:gd name="T0" fmla="*/ 14 w 33"/>
                <a:gd name="T1" fmla="*/ 0 h 74"/>
                <a:gd name="T2" fmla="*/ 30 w 33"/>
                <a:gd name="T3" fmla="*/ 14 h 74"/>
                <a:gd name="T4" fmla="*/ 27 w 33"/>
                <a:gd name="T5" fmla="*/ 24 h 74"/>
                <a:gd name="T6" fmla="*/ 21 w 33"/>
                <a:gd name="T7" fmla="*/ 30 h 74"/>
                <a:gd name="T8" fmla="*/ 30 w 33"/>
                <a:gd name="T9" fmla="*/ 51 h 74"/>
                <a:gd name="T10" fmla="*/ 32 w 33"/>
                <a:gd name="T11" fmla="*/ 61 h 74"/>
                <a:gd name="T12" fmla="*/ 23 w 33"/>
                <a:gd name="T13" fmla="*/ 71 h 74"/>
                <a:gd name="T14" fmla="*/ 9 w 33"/>
                <a:gd name="T15" fmla="*/ 73 h 74"/>
                <a:gd name="T16" fmla="*/ 0 w 33"/>
                <a:gd name="T17" fmla="*/ 59 h 74"/>
                <a:gd name="T18" fmla="*/ 7 w 33"/>
                <a:gd name="T19" fmla="*/ 45 h 74"/>
                <a:gd name="T20" fmla="*/ 14 w 33"/>
                <a:gd name="T21" fmla="*/ 30 h 74"/>
                <a:gd name="T22" fmla="*/ 14 w 33"/>
                <a:gd name="T23" fmla="*/ 16 h 74"/>
                <a:gd name="T24" fmla="*/ 14 w 3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74"/>
                <a:gd name="T41" fmla="*/ 33 w 33"/>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74">
                  <a:moveTo>
                    <a:pt x="14" y="0"/>
                  </a:moveTo>
                  <a:lnTo>
                    <a:pt x="30" y="14"/>
                  </a:lnTo>
                  <a:lnTo>
                    <a:pt x="27" y="24"/>
                  </a:lnTo>
                  <a:lnTo>
                    <a:pt x="21" y="30"/>
                  </a:lnTo>
                  <a:lnTo>
                    <a:pt x="30" y="51"/>
                  </a:lnTo>
                  <a:lnTo>
                    <a:pt x="32" y="61"/>
                  </a:lnTo>
                  <a:lnTo>
                    <a:pt x="23" y="71"/>
                  </a:lnTo>
                  <a:lnTo>
                    <a:pt x="9" y="73"/>
                  </a:lnTo>
                  <a:lnTo>
                    <a:pt x="0" y="59"/>
                  </a:lnTo>
                  <a:lnTo>
                    <a:pt x="7" y="45"/>
                  </a:lnTo>
                  <a:lnTo>
                    <a:pt x="14" y="30"/>
                  </a:lnTo>
                  <a:lnTo>
                    <a:pt x="14" y="16"/>
                  </a:lnTo>
                  <a:lnTo>
                    <a:pt x="14"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30" name="Freeform 62"/>
            <p:cNvSpPr>
              <a:spLocks/>
            </p:cNvSpPr>
            <p:nvPr/>
          </p:nvSpPr>
          <p:spPr bwMode="auto">
            <a:xfrm>
              <a:off x="4336" y="1158"/>
              <a:ext cx="176" cy="212"/>
            </a:xfrm>
            <a:custGeom>
              <a:avLst/>
              <a:gdLst>
                <a:gd name="T0" fmla="*/ 51 w 176"/>
                <a:gd name="T1" fmla="*/ 2 h 212"/>
                <a:gd name="T2" fmla="*/ 33 w 176"/>
                <a:gd name="T3" fmla="*/ 18 h 212"/>
                <a:gd name="T4" fmla="*/ 24 w 176"/>
                <a:gd name="T5" fmla="*/ 6 h 212"/>
                <a:gd name="T6" fmla="*/ 22 w 176"/>
                <a:gd name="T7" fmla="*/ 0 h 212"/>
                <a:gd name="T8" fmla="*/ 9 w 176"/>
                <a:gd name="T9" fmla="*/ 2 h 212"/>
                <a:gd name="T10" fmla="*/ 0 w 176"/>
                <a:gd name="T11" fmla="*/ 14 h 212"/>
                <a:gd name="T12" fmla="*/ 13 w 176"/>
                <a:gd name="T13" fmla="*/ 33 h 212"/>
                <a:gd name="T14" fmla="*/ 16 w 176"/>
                <a:gd name="T15" fmla="*/ 51 h 212"/>
                <a:gd name="T16" fmla="*/ 33 w 176"/>
                <a:gd name="T17" fmla="*/ 78 h 212"/>
                <a:gd name="T18" fmla="*/ 49 w 176"/>
                <a:gd name="T19" fmla="*/ 88 h 212"/>
                <a:gd name="T20" fmla="*/ 47 w 176"/>
                <a:gd name="T21" fmla="*/ 98 h 212"/>
                <a:gd name="T22" fmla="*/ 49 w 176"/>
                <a:gd name="T23" fmla="*/ 104 h 212"/>
                <a:gd name="T24" fmla="*/ 49 w 176"/>
                <a:gd name="T25" fmla="*/ 115 h 212"/>
                <a:gd name="T26" fmla="*/ 69 w 176"/>
                <a:gd name="T27" fmla="*/ 115 h 212"/>
                <a:gd name="T28" fmla="*/ 86 w 176"/>
                <a:gd name="T29" fmla="*/ 133 h 212"/>
                <a:gd name="T30" fmla="*/ 84 w 176"/>
                <a:gd name="T31" fmla="*/ 137 h 212"/>
                <a:gd name="T32" fmla="*/ 78 w 176"/>
                <a:gd name="T33" fmla="*/ 152 h 212"/>
                <a:gd name="T34" fmla="*/ 66 w 176"/>
                <a:gd name="T35" fmla="*/ 150 h 212"/>
                <a:gd name="T36" fmla="*/ 51 w 176"/>
                <a:gd name="T37" fmla="*/ 147 h 212"/>
                <a:gd name="T38" fmla="*/ 40 w 176"/>
                <a:gd name="T39" fmla="*/ 156 h 212"/>
                <a:gd name="T40" fmla="*/ 47 w 176"/>
                <a:gd name="T41" fmla="*/ 170 h 212"/>
                <a:gd name="T42" fmla="*/ 55 w 176"/>
                <a:gd name="T43" fmla="*/ 193 h 212"/>
                <a:gd name="T44" fmla="*/ 84 w 176"/>
                <a:gd name="T45" fmla="*/ 211 h 212"/>
                <a:gd name="T46" fmla="*/ 106 w 176"/>
                <a:gd name="T47" fmla="*/ 195 h 212"/>
                <a:gd name="T48" fmla="*/ 104 w 176"/>
                <a:gd name="T49" fmla="*/ 178 h 212"/>
                <a:gd name="T50" fmla="*/ 102 w 176"/>
                <a:gd name="T51" fmla="*/ 166 h 212"/>
                <a:gd name="T52" fmla="*/ 104 w 176"/>
                <a:gd name="T53" fmla="*/ 154 h 212"/>
                <a:gd name="T54" fmla="*/ 115 w 176"/>
                <a:gd name="T55" fmla="*/ 156 h 212"/>
                <a:gd name="T56" fmla="*/ 124 w 176"/>
                <a:gd name="T57" fmla="*/ 143 h 212"/>
                <a:gd name="T58" fmla="*/ 137 w 176"/>
                <a:gd name="T59" fmla="*/ 141 h 212"/>
                <a:gd name="T60" fmla="*/ 148 w 176"/>
                <a:gd name="T61" fmla="*/ 125 h 212"/>
                <a:gd name="T62" fmla="*/ 133 w 176"/>
                <a:gd name="T63" fmla="*/ 111 h 212"/>
                <a:gd name="T64" fmla="*/ 120 w 176"/>
                <a:gd name="T65" fmla="*/ 123 h 212"/>
                <a:gd name="T66" fmla="*/ 115 w 176"/>
                <a:gd name="T67" fmla="*/ 125 h 212"/>
                <a:gd name="T68" fmla="*/ 102 w 176"/>
                <a:gd name="T69" fmla="*/ 113 h 212"/>
                <a:gd name="T70" fmla="*/ 111 w 176"/>
                <a:gd name="T71" fmla="*/ 102 h 212"/>
                <a:gd name="T72" fmla="*/ 120 w 176"/>
                <a:gd name="T73" fmla="*/ 111 h 212"/>
                <a:gd name="T74" fmla="*/ 131 w 176"/>
                <a:gd name="T75" fmla="*/ 98 h 212"/>
                <a:gd name="T76" fmla="*/ 144 w 176"/>
                <a:gd name="T77" fmla="*/ 96 h 212"/>
                <a:gd name="T78" fmla="*/ 151 w 176"/>
                <a:gd name="T79" fmla="*/ 115 h 212"/>
                <a:gd name="T80" fmla="*/ 164 w 176"/>
                <a:gd name="T81" fmla="*/ 119 h 212"/>
                <a:gd name="T82" fmla="*/ 175 w 176"/>
                <a:gd name="T83" fmla="*/ 107 h 212"/>
                <a:gd name="T84" fmla="*/ 148 w 176"/>
                <a:gd name="T85" fmla="*/ 82 h 212"/>
                <a:gd name="T86" fmla="*/ 153 w 176"/>
                <a:gd name="T87" fmla="*/ 72 h 212"/>
                <a:gd name="T88" fmla="*/ 144 w 176"/>
                <a:gd name="T89" fmla="*/ 70 h 212"/>
                <a:gd name="T90" fmla="*/ 153 w 176"/>
                <a:gd name="T91" fmla="*/ 51 h 212"/>
                <a:gd name="T92" fmla="*/ 140 w 176"/>
                <a:gd name="T93" fmla="*/ 53 h 212"/>
                <a:gd name="T94" fmla="*/ 113 w 176"/>
                <a:gd name="T95" fmla="*/ 64 h 212"/>
                <a:gd name="T96" fmla="*/ 113 w 176"/>
                <a:gd name="T97" fmla="*/ 84 h 212"/>
                <a:gd name="T98" fmla="*/ 102 w 176"/>
                <a:gd name="T99" fmla="*/ 80 h 212"/>
                <a:gd name="T100" fmla="*/ 93 w 176"/>
                <a:gd name="T101" fmla="*/ 86 h 212"/>
                <a:gd name="T102" fmla="*/ 71 w 176"/>
                <a:gd name="T103" fmla="*/ 84 h 212"/>
                <a:gd name="T104" fmla="*/ 66 w 176"/>
                <a:gd name="T105" fmla="*/ 70 h 212"/>
                <a:gd name="T106" fmla="*/ 60 w 176"/>
                <a:gd name="T107" fmla="*/ 53 h 212"/>
                <a:gd name="T108" fmla="*/ 75 w 176"/>
                <a:gd name="T109" fmla="*/ 66 h 212"/>
                <a:gd name="T110" fmla="*/ 93 w 176"/>
                <a:gd name="T111" fmla="*/ 57 h 212"/>
                <a:gd name="T112" fmla="*/ 95 w 176"/>
                <a:gd name="T113" fmla="*/ 53 h 212"/>
                <a:gd name="T114" fmla="*/ 93 w 176"/>
                <a:gd name="T115" fmla="*/ 43 h 212"/>
                <a:gd name="T116" fmla="*/ 73 w 176"/>
                <a:gd name="T117" fmla="*/ 33 h 212"/>
                <a:gd name="T118" fmla="*/ 62 w 176"/>
                <a:gd name="T119" fmla="*/ 29 h 212"/>
                <a:gd name="T120" fmla="*/ 66 w 176"/>
                <a:gd name="T121" fmla="*/ 16 h 212"/>
                <a:gd name="T122" fmla="*/ 66 w 176"/>
                <a:gd name="T123" fmla="*/ 6 h 212"/>
                <a:gd name="T124" fmla="*/ 51 w 176"/>
                <a:gd name="T125" fmla="*/ 2 h 2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6"/>
                <a:gd name="T190" fmla="*/ 0 h 212"/>
                <a:gd name="T191" fmla="*/ 176 w 176"/>
                <a:gd name="T192" fmla="*/ 212 h 2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6" h="212">
                  <a:moveTo>
                    <a:pt x="51" y="2"/>
                  </a:moveTo>
                  <a:lnTo>
                    <a:pt x="33" y="18"/>
                  </a:lnTo>
                  <a:lnTo>
                    <a:pt x="24" y="6"/>
                  </a:lnTo>
                  <a:lnTo>
                    <a:pt x="22" y="0"/>
                  </a:lnTo>
                  <a:lnTo>
                    <a:pt x="9" y="2"/>
                  </a:lnTo>
                  <a:lnTo>
                    <a:pt x="0" y="14"/>
                  </a:lnTo>
                  <a:lnTo>
                    <a:pt x="13" y="33"/>
                  </a:lnTo>
                  <a:lnTo>
                    <a:pt x="16" y="51"/>
                  </a:lnTo>
                  <a:lnTo>
                    <a:pt x="33" y="78"/>
                  </a:lnTo>
                  <a:lnTo>
                    <a:pt x="49" y="88"/>
                  </a:lnTo>
                  <a:lnTo>
                    <a:pt x="47" y="98"/>
                  </a:lnTo>
                  <a:lnTo>
                    <a:pt x="49" y="104"/>
                  </a:lnTo>
                  <a:lnTo>
                    <a:pt x="49" y="115"/>
                  </a:lnTo>
                  <a:lnTo>
                    <a:pt x="69" y="115"/>
                  </a:lnTo>
                  <a:lnTo>
                    <a:pt x="86" y="133"/>
                  </a:lnTo>
                  <a:lnTo>
                    <a:pt x="84" y="137"/>
                  </a:lnTo>
                  <a:lnTo>
                    <a:pt x="78" y="152"/>
                  </a:lnTo>
                  <a:lnTo>
                    <a:pt x="66" y="150"/>
                  </a:lnTo>
                  <a:lnTo>
                    <a:pt x="51" y="147"/>
                  </a:lnTo>
                  <a:lnTo>
                    <a:pt x="40" y="156"/>
                  </a:lnTo>
                  <a:lnTo>
                    <a:pt x="47" y="170"/>
                  </a:lnTo>
                  <a:lnTo>
                    <a:pt x="55" y="193"/>
                  </a:lnTo>
                  <a:lnTo>
                    <a:pt x="84" y="211"/>
                  </a:lnTo>
                  <a:lnTo>
                    <a:pt x="106" y="195"/>
                  </a:lnTo>
                  <a:lnTo>
                    <a:pt x="104" y="178"/>
                  </a:lnTo>
                  <a:lnTo>
                    <a:pt x="102" y="166"/>
                  </a:lnTo>
                  <a:lnTo>
                    <a:pt x="104" y="154"/>
                  </a:lnTo>
                  <a:lnTo>
                    <a:pt x="115" y="156"/>
                  </a:lnTo>
                  <a:lnTo>
                    <a:pt x="124" y="143"/>
                  </a:lnTo>
                  <a:lnTo>
                    <a:pt x="137" y="141"/>
                  </a:lnTo>
                  <a:lnTo>
                    <a:pt x="148" y="125"/>
                  </a:lnTo>
                  <a:lnTo>
                    <a:pt x="133" y="111"/>
                  </a:lnTo>
                  <a:lnTo>
                    <a:pt x="120" y="123"/>
                  </a:lnTo>
                  <a:lnTo>
                    <a:pt x="115" y="125"/>
                  </a:lnTo>
                  <a:lnTo>
                    <a:pt x="102" y="113"/>
                  </a:lnTo>
                  <a:lnTo>
                    <a:pt x="111" y="102"/>
                  </a:lnTo>
                  <a:lnTo>
                    <a:pt x="120" y="111"/>
                  </a:lnTo>
                  <a:lnTo>
                    <a:pt x="131" y="98"/>
                  </a:lnTo>
                  <a:lnTo>
                    <a:pt x="144" y="96"/>
                  </a:lnTo>
                  <a:lnTo>
                    <a:pt x="151" y="115"/>
                  </a:lnTo>
                  <a:lnTo>
                    <a:pt x="164" y="119"/>
                  </a:lnTo>
                  <a:lnTo>
                    <a:pt x="175" y="107"/>
                  </a:lnTo>
                  <a:lnTo>
                    <a:pt x="148" y="82"/>
                  </a:lnTo>
                  <a:lnTo>
                    <a:pt x="153" y="72"/>
                  </a:lnTo>
                  <a:lnTo>
                    <a:pt x="144" y="70"/>
                  </a:lnTo>
                  <a:lnTo>
                    <a:pt x="153" y="51"/>
                  </a:lnTo>
                  <a:lnTo>
                    <a:pt x="140" y="53"/>
                  </a:lnTo>
                  <a:lnTo>
                    <a:pt x="113" y="64"/>
                  </a:lnTo>
                  <a:lnTo>
                    <a:pt x="113" y="84"/>
                  </a:lnTo>
                  <a:lnTo>
                    <a:pt x="102" y="80"/>
                  </a:lnTo>
                  <a:lnTo>
                    <a:pt x="93" y="86"/>
                  </a:lnTo>
                  <a:lnTo>
                    <a:pt x="71" y="84"/>
                  </a:lnTo>
                  <a:lnTo>
                    <a:pt x="66" y="70"/>
                  </a:lnTo>
                  <a:lnTo>
                    <a:pt x="60" y="53"/>
                  </a:lnTo>
                  <a:lnTo>
                    <a:pt x="75" y="66"/>
                  </a:lnTo>
                  <a:lnTo>
                    <a:pt x="93" y="57"/>
                  </a:lnTo>
                  <a:lnTo>
                    <a:pt x="95" y="53"/>
                  </a:lnTo>
                  <a:lnTo>
                    <a:pt x="93" y="43"/>
                  </a:lnTo>
                  <a:lnTo>
                    <a:pt x="73" y="33"/>
                  </a:lnTo>
                  <a:lnTo>
                    <a:pt x="62" y="29"/>
                  </a:lnTo>
                  <a:lnTo>
                    <a:pt x="66" y="16"/>
                  </a:lnTo>
                  <a:lnTo>
                    <a:pt x="66" y="6"/>
                  </a:lnTo>
                  <a:lnTo>
                    <a:pt x="51" y="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31" name="Freeform 63"/>
            <p:cNvSpPr>
              <a:spLocks/>
            </p:cNvSpPr>
            <p:nvPr/>
          </p:nvSpPr>
          <p:spPr bwMode="auto">
            <a:xfrm>
              <a:off x="4314" y="1269"/>
              <a:ext cx="57" cy="55"/>
            </a:xfrm>
            <a:custGeom>
              <a:avLst/>
              <a:gdLst>
                <a:gd name="T0" fmla="*/ 49 w 57"/>
                <a:gd name="T1" fmla="*/ 0 h 55"/>
                <a:gd name="T2" fmla="*/ 56 w 57"/>
                <a:gd name="T3" fmla="*/ 6 h 55"/>
                <a:gd name="T4" fmla="*/ 56 w 57"/>
                <a:gd name="T5" fmla="*/ 19 h 55"/>
                <a:gd name="T6" fmla="*/ 54 w 57"/>
                <a:gd name="T7" fmla="*/ 29 h 55"/>
                <a:gd name="T8" fmla="*/ 27 w 57"/>
                <a:gd name="T9" fmla="*/ 46 h 55"/>
                <a:gd name="T10" fmla="*/ 11 w 57"/>
                <a:gd name="T11" fmla="*/ 54 h 55"/>
                <a:gd name="T12" fmla="*/ 0 w 57"/>
                <a:gd name="T13" fmla="*/ 42 h 55"/>
                <a:gd name="T14" fmla="*/ 9 w 57"/>
                <a:gd name="T15" fmla="*/ 27 h 55"/>
                <a:gd name="T16" fmla="*/ 22 w 57"/>
                <a:gd name="T17" fmla="*/ 19 h 55"/>
                <a:gd name="T18" fmla="*/ 49 w 57"/>
                <a:gd name="T19" fmla="*/ 0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5"/>
                <a:gd name="T32" fmla="*/ 57 w 57"/>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5">
                  <a:moveTo>
                    <a:pt x="49" y="0"/>
                  </a:moveTo>
                  <a:lnTo>
                    <a:pt x="56" y="6"/>
                  </a:lnTo>
                  <a:lnTo>
                    <a:pt x="56" y="19"/>
                  </a:lnTo>
                  <a:lnTo>
                    <a:pt x="54" y="29"/>
                  </a:lnTo>
                  <a:lnTo>
                    <a:pt x="27" y="46"/>
                  </a:lnTo>
                  <a:lnTo>
                    <a:pt x="11" y="54"/>
                  </a:lnTo>
                  <a:lnTo>
                    <a:pt x="0" y="42"/>
                  </a:lnTo>
                  <a:lnTo>
                    <a:pt x="9" y="27"/>
                  </a:lnTo>
                  <a:lnTo>
                    <a:pt x="22" y="19"/>
                  </a:lnTo>
                  <a:lnTo>
                    <a:pt x="49"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sp>
        <p:nvSpPr>
          <p:cNvPr id="58416" name="Freeform 64"/>
          <p:cNvSpPr>
            <a:spLocks/>
          </p:cNvSpPr>
          <p:nvPr/>
        </p:nvSpPr>
        <p:spPr bwMode="auto">
          <a:xfrm>
            <a:off x="5726871" y="5559425"/>
            <a:ext cx="39422" cy="44450"/>
          </a:xfrm>
          <a:custGeom>
            <a:avLst/>
            <a:gdLst>
              <a:gd name="T0" fmla="*/ 20 w 27"/>
              <a:gd name="T1" fmla="*/ 0 h 28"/>
              <a:gd name="T2" fmla="*/ 26 w 27"/>
              <a:gd name="T3" fmla="*/ 8 h 28"/>
              <a:gd name="T4" fmla="*/ 24 w 27"/>
              <a:gd name="T5" fmla="*/ 19 h 28"/>
              <a:gd name="T6" fmla="*/ 26 w 27"/>
              <a:gd name="T7" fmla="*/ 25 h 28"/>
              <a:gd name="T8" fmla="*/ 20 w 27"/>
              <a:gd name="T9" fmla="*/ 27 h 28"/>
              <a:gd name="T10" fmla="*/ 7 w 27"/>
              <a:gd name="T11" fmla="*/ 25 h 28"/>
              <a:gd name="T12" fmla="*/ 0 w 27"/>
              <a:gd name="T13" fmla="*/ 17 h 28"/>
              <a:gd name="T14" fmla="*/ 20 w 27"/>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28"/>
              <a:gd name="T26" fmla="*/ 27 w 27"/>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28">
                <a:moveTo>
                  <a:pt x="20" y="0"/>
                </a:moveTo>
                <a:lnTo>
                  <a:pt x="26" y="8"/>
                </a:lnTo>
                <a:lnTo>
                  <a:pt x="24" y="19"/>
                </a:lnTo>
                <a:lnTo>
                  <a:pt x="26" y="25"/>
                </a:lnTo>
                <a:lnTo>
                  <a:pt x="20" y="27"/>
                </a:lnTo>
                <a:lnTo>
                  <a:pt x="7" y="25"/>
                </a:lnTo>
                <a:lnTo>
                  <a:pt x="0" y="17"/>
                </a:lnTo>
                <a:lnTo>
                  <a:pt x="2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7" name="Freeform 65"/>
          <p:cNvSpPr>
            <a:spLocks/>
          </p:cNvSpPr>
          <p:nvPr/>
        </p:nvSpPr>
        <p:spPr bwMode="auto">
          <a:xfrm>
            <a:off x="5805715" y="5580064"/>
            <a:ext cx="297453" cy="274637"/>
          </a:xfrm>
          <a:custGeom>
            <a:avLst/>
            <a:gdLst>
              <a:gd name="T0" fmla="*/ 29 w 212"/>
              <a:gd name="T1" fmla="*/ 6 h 173"/>
              <a:gd name="T2" fmla="*/ 20 w 212"/>
              <a:gd name="T3" fmla="*/ 10 h 173"/>
              <a:gd name="T4" fmla="*/ 22 w 212"/>
              <a:gd name="T5" fmla="*/ 20 h 173"/>
              <a:gd name="T6" fmla="*/ 13 w 212"/>
              <a:gd name="T7" fmla="*/ 33 h 173"/>
              <a:gd name="T8" fmla="*/ 4 w 212"/>
              <a:gd name="T9" fmla="*/ 31 h 173"/>
              <a:gd name="T10" fmla="*/ 0 w 212"/>
              <a:gd name="T11" fmla="*/ 37 h 173"/>
              <a:gd name="T12" fmla="*/ 2 w 212"/>
              <a:gd name="T13" fmla="*/ 47 h 173"/>
              <a:gd name="T14" fmla="*/ 38 w 212"/>
              <a:gd name="T15" fmla="*/ 59 h 173"/>
              <a:gd name="T16" fmla="*/ 44 w 212"/>
              <a:gd name="T17" fmla="*/ 86 h 173"/>
              <a:gd name="T18" fmla="*/ 56 w 212"/>
              <a:gd name="T19" fmla="*/ 119 h 173"/>
              <a:gd name="T20" fmla="*/ 67 w 212"/>
              <a:gd name="T21" fmla="*/ 137 h 173"/>
              <a:gd name="T22" fmla="*/ 82 w 212"/>
              <a:gd name="T23" fmla="*/ 125 h 173"/>
              <a:gd name="T24" fmla="*/ 102 w 212"/>
              <a:gd name="T25" fmla="*/ 147 h 173"/>
              <a:gd name="T26" fmla="*/ 122 w 212"/>
              <a:gd name="T27" fmla="*/ 172 h 173"/>
              <a:gd name="T28" fmla="*/ 129 w 212"/>
              <a:gd name="T29" fmla="*/ 154 h 173"/>
              <a:gd name="T30" fmla="*/ 124 w 212"/>
              <a:gd name="T31" fmla="*/ 141 h 173"/>
              <a:gd name="T32" fmla="*/ 131 w 212"/>
              <a:gd name="T33" fmla="*/ 137 h 173"/>
              <a:gd name="T34" fmla="*/ 162 w 212"/>
              <a:gd name="T35" fmla="*/ 158 h 173"/>
              <a:gd name="T36" fmla="*/ 171 w 212"/>
              <a:gd name="T37" fmla="*/ 152 h 173"/>
              <a:gd name="T38" fmla="*/ 173 w 212"/>
              <a:gd name="T39" fmla="*/ 143 h 173"/>
              <a:gd name="T40" fmla="*/ 158 w 212"/>
              <a:gd name="T41" fmla="*/ 117 h 173"/>
              <a:gd name="T42" fmla="*/ 158 w 212"/>
              <a:gd name="T43" fmla="*/ 111 h 173"/>
              <a:gd name="T44" fmla="*/ 144 w 212"/>
              <a:gd name="T45" fmla="*/ 88 h 173"/>
              <a:gd name="T46" fmla="*/ 138 w 212"/>
              <a:gd name="T47" fmla="*/ 74 h 173"/>
              <a:gd name="T48" fmla="*/ 144 w 212"/>
              <a:gd name="T49" fmla="*/ 72 h 173"/>
              <a:gd name="T50" fmla="*/ 162 w 212"/>
              <a:gd name="T51" fmla="*/ 76 h 173"/>
              <a:gd name="T52" fmla="*/ 180 w 212"/>
              <a:gd name="T53" fmla="*/ 90 h 173"/>
              <a:gd name="T54" fmla="*/ 191 w 212"/>
              <a:gd name="T55" fmla="*/ 80 h 173"/>
              <a:gd name="T56" fmla="*/ 209 w 212"/>
              <a:gd name="T57" fmla="*/ 82 h 173"/>
              <a:gd name="T58" fmla="*/ 211 w 212"/>
              <a:gd name="T59" fmla="*/ 78 h 173"/>
              <a:gd name="T60" fmla="*/ 189 w 212"/>
              <a:gd name="T61" fmla="*/ 51 h 173"/>
              <a:gd name="T62" fmla="*/ 173 w 212"/>
              <a:gd name="T63" fmla="*/ 53 h 173"/>
              <a:gd name="T64" fmla="*/ 169 w 212"/>
              <a:gd name="T65" fmla="*/ 45 h 173"/>
              <a:gd name="T66" fmla="*/ 158 w 212"/>
              <a:gd name="T67" fmla="*/ 27 h 173"/>
              <a:gd name="T68" fmla="*/ 149 w 212"/>
              <a:gd name="T69" fmla="*/ 35 h 173"/>
              <a:gd name="T70" fmla="*/ 129 w 212"/>
              <a:gd name="T71" fmla="*/ 27 h 173"/>
              <a:gd name="T72" fmla="*/ 115 w 212"/>
              <a:gd name="T73" fmla="*/ 6 h 173"/>
              <a:gd name="T74" fmla="*/ 89 w 212"/>
              <a:gd name="T75" fmla="*/ 8 h 173"/>
              <a:gd name="T76" fmla="*/ 69 w 212"/>
              <a:gd name="T77" fmla="*/ 10 h 173"/>
              <a:gd name="T78" fmla="*/ 58 w 212"/>
              <a:gd name="T79" fmla="*/ 0 h 173"/>
              <a:gd name="T80" fmla="*/ 47 w 212"/>
              <a:gd name="T81" fmla="*/ 6 h 173"/>
              <a:gd name="T82" fmla="*/ 29 w 212"/>
              <a:gd name="T83" fmla="*/ 6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173"/>
              <a:gd name="T128" fmla="*/ 212 w 212"/>
              <a:gd name="T129" fmla="*/ 173 h 1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173">
                <a:moveTo>
                  <a:pt x="29" y="6"/>
                </a:moveTo>
                <a:lnTo>
                  <a:pt x="20" y="10"/>
                </a:lnTo>
                <a:lnTo>
                  <a:pt x="22" y="20"/>
                </a:lnTo>
                <a:lnTo>
                  <a:pt x="13" y="33"/>
                </a:lnTo>
                <a:lnTo>
                  <a:pt x="4" y="31"/>
                </a:lnTo>
                <a:lnTo>
                  <a:pt x="0" y="37"/>
                </a:lnTo>
                <a:lnTo>
                  <a:pt x="2" y="47"/>
                </a:lnTo>
                <a:lnTo>
                  <a:pt x="38" y="59"/>
                </a:lnTo>
                <a:lnTo>
                  <a:pt x="44" y="86"/>
                </a:lnTo>
                <a:lnTo>
                  <a:pt x="56" y="119"/>
                </a:lnTo>
                <a:lnTo>
                  <a:pt x="67" y="137"/>
                </a:lnTo>
                <a:lnTo>
                  <a:pt x="82" y="125"/>
                </a:lnTo>
                <a:lnTo>
                  <a:pt x="102" y="147"/>
                </a:lnTo>
                <a:lnTo>
                  <a:pt x="122" y="172"/>
                </a:lnTo>
                <a:lnTo>
                  <a:pt x="129" y="154"/>
                </a:lnTo>
                <a:lnTo>
                  <a:pt x="124" y="141"/>
                </a:lnTo>
                <a:lnTo>
                  <a:pt x="131" y="137"/>
                </a:lnTo>
                <a:lnTo>
                  <a:pt x="162" y="158"/>
                </a:lnTo>
                <a:lnTo>
                  <a:pt x="171" y="152"/>
                </a:lnTo>
                <a:lnTo>
                  <a:pt x="173" y="143"/>
                </a:lnTo>
                <a:lnTo>
                  <a:pt x="158" y="117"/>
                </a:lnTo>
                <a:lnTo>
                  <a:pt x="158" y="111"/>
                </a:lnTo>
                <a:lnTo>
                  <a:pt x="144" y="88"/>
                </a:lnTo>
                <a:lnTo>
                  <a:pt x="138" y="74"/>
                </a:lnTo>
                <a:lnTo>
                  <a:pt x="144" y="72"/>
                </a:lnTo>
                <a:lnTo>
                  <a:pt x="162" y="76"/>
                </a:lnTo>
                <a:lnTo>
                  <a:pt x="180" y="90"/>
                </a:lnTo>
                <a:lnTo>
                  <a:pt x="191" y="80"/>
                </a:lnTo>
                <a:lnTo>
                  <a:pt x="209" y="82"/>
                </a:lnTo>
                <a:lnTo>
                  <a:pt x="211" y="78"/>
                </a:lnTo>
                <a:lnTo>
                  <a:pt x="189" y="51"/>
                </a:lnTo>
                <a:lnTo>
                  <a:pt x="173" y="53"/>
                </a:lnTo>
                <a:lnTo>
                  <a:pt x="169" y="45"/>
                </a:lnTo>
                <a:lnTo>
                  <a:pt x="158" y="27"/>
                </a:lnTo>
                <a:lnTo>
                  <a:pt x="149" y="35"/>
                </a:lnTo>
                <a:lnTo>
                  <a:pt x="129" y="27"/>
                </a:lnTo>
                <a:lnTo>
                  <a:pt x="115" y="6"/>
                </a:lnTo>
                <a:lnTo>
                  <a:pt x="89" y="8"/>
                </a:lnTo>
                <a:lnTo>
                  <a:pt x="69" y="10"/>
                </a:lnTo>
                <a:lnTo>
                  <a:pt x="58" y="0"/>
                </a:lnTo>
                <a:lnTo>
                  <a:pt x="47" y="6"/>
                </a:lnTo>
                <a:lnTo>
                  <a:pt x="29" y="6"/>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8" name="Freeform 66"/>
          <p:cNvSpPr>
            <a:spLocks/>
          </p:cNvSpPr>
          <p:nvPr/>
        </p:nvSpPr>
        <p:spPr bwMode="auto">
          <a:xfrm>
            <a:off x="5707161" y="5027614"/>
            <a:ext cx="691668" cy="644525"/>
          </a:xfrm>
          <a:custGeom>
            <a:avLst/>
            <a:gdLst>
              <a:gd name="T0" fmla="*/ 89 w 491"/>
              <a:gd name="T1" fmla="*/ 106 h 406"/>
              <a:gd name="T2" fmla="*/ 62 w 491"/>
              <a:gd name="T3" fmla="*/ 176 h 406"/>
              <a:gd name="T4" fmla="*/ 51 w 491"/>
              <a:gd name="T5" fmla="*/ 190 h 406"/>
              <a:gd name="T6" fmla="*/ 27 w 491"/>
              <a:gd name="T7" fmla="*/ 211 h 406"/>
              <a:gd name="T8" fmla="*/ 0 w 491"/>
              <a:gd name="T9" fmla="*/ 215 h 406"/>
              <a:gd name="T10" fmla="*/ 35 w 491"/>
              <a:gd name="T11" fmla="*/ 274 h 406"/>
              <a:gd name="T12" fmla="*/ 64 w 491"/>
              <a:gd name="T13" fmla="*/ 274 h 406"/>
              <a:gd name="T14" fmla="*/ 55 w 491"/>
              <a:gd name="T15" fmla="*/ 293 h 406"/>
              <a:gd name="T16" fmla="*/ 64 w 491"/>
              <a:gd name="T17" fmla="*/ 323 h 406"/>
              <a:gd name="T18" fmla="*/ 86 w 491"/>
              <a:gd name="T19" fmla="*/ 348 h 406"/>
              <a:gd name="T20" fmla="*/ 104 w 491"/>
              <a:gd name="T21" fmla="*/ 333 h 406"/>
              <a:gd name="T22" fmla="*/ 122 w 491"/>
              <a:gd name="T23" fmla="*/ 335 h 406"/>
              <a:gd name="T24" fmla="*/ 182 w 491"/>
              <a:gd name="T25" fmla="*/ 342 h 406"/>
              <a:gd name="T26" fmla="*/ 217 w 491"/>
              <a:gd name="T27" fmla="*/ 358 h 406"/>
              <a:gd name="T28" fmla="*/ 237 w 491"/>
              <a:gd name="T29" fmla="*/ 380 h 406"/>
              <a:gd name="T30" fmla="*/ 262 w 491"/>
              <a:gd name="T31" fmla="*/ 370 h 406"/>
              <a:gd name="T32" fmla="*/ 308 w 491"/>
              <a:gd name="T33" fmla="*/ 405 h 406"/>
              <a:gd name="T34" fmla="*/ 317 w 491"/>
              <a:gd name="T35" fmla="*/ 387 h 406"/>
              <a:gd name="T36" fmla="*/ 315 w 491"/>
              <a:gd name="T37" fmla="*/ 354 h 406"/>
              <a:gd name="T38" fmla="*/ 297 w 491"/>
              <a:gd name="T39" fmla="*/ 340 h 406"/>
              <a:gd name="T40" fmla="*/ 246 w 491"/>
              <a:gd name="T41" fmla="*/ 311 h 406"/>
              <a:gd name="T42" fmla="*/ 215 w 491"/>
              <a:gd name="T43" fmla="*/ 301 h 406"/>
              <a:gd name="T44" fmla="*/ 204 w 491"/>
              <a:gd name="T45" fmla="*/ 286 h 406"/>
              <a:gd name="T46" fmla="*/ 222 w 491"/>
              <a:gd name="T47" fmla="*/ 272 h 406"/>
              <a:gd name="T48" fmla="*/ 208 w 491"/>
              <a:gd name="T49" fmla="*/ 248 h 406"/>
              <a:gd name="T50" fmla="*/ 231 w 491"/>
              <a:gd name="T51" fmla="*/ 258 h 406"/>
              <a:gd name="T52" fmla="*/ 246 w 491"/>
              <a:gd name="T53" fmla="*/ 250 h 406"/>
              <a:gd name="T54" fmla="*/ 217 w 491"/>
              <a:gd name="T55" fmla="*/ 213 h 406"/>
              <a:gd name="T56" fmla="*/ 195 w 491"/>
              <a:gd name="T57" fmla="*/ 168 h 406"/>
              <a:gd name="T58" fmla="*/ 188 w 491"/>
              <a:gd name="T59" fmla="*/ 141 h 406"/>
              <a:gd name="T60" fmla="*/ 202 w 491"/>
              <a:gd name="T61" fmla="*/ 123 h 406"/>
              <a:gd name="T62" fmla="*/ 211 w 491"/>
              <a:gd name="T63" fmla="*/ 145 h 406"/>
              <a:gd name="T64" fmla="*/ 217 w 491"/>
              <a:gd name="T65" fmla="*/ 153 h 406"/>
              <a:gd name="T66" fmla="*/ 259 w 491"/>
              <a:gd name="T67" fmla="*/ 184 h 406"/>
              <a:gd name="T68" fmla="*/ 264 w 491"/>
              <a:gd name="T69" fmla="*/ 164 h 406"/>
              <a:gd name="T70" fmla="*/ 293 w 491"/>
              <a:gd name="T71" fmla="*/ 184 h 406"/>
              <a:gd name="T72" fmla="*/ 282 w 491"/>
              <a:gd name="T73" fmla="*/ 160 h 406"/>
              <a:gd name="T74" fmla="*/ 293 w 491"/>
              <a:gd name="T75" fmla="*/ 147 h 406"/>
              <a:gd name="T76" fmla="*/ 328 w 491"/>
              <a:gd name="T77" fmla="*/ 155 h 406"/>
              <a:gd name="T78" fmla="*/ 313 w 491"/>
              <a:gd name="T79" fmla="*/ 137 h 406"/>
              <a:gd name="T80" fmla="*/ 282 w 491"/>
              <a:gd name="T81" fmla="*/ 119 h 406"/>
              <a:gd name="T82" fmla="*/ 284 w 491"/>
              <a:gd name="T83" fmla="*/ 102 h 406"/>
              <a:gd name="T84" fmla="*/ 341 w 491"/>
              <a:gd name="T85" fmla="*/ 92 h 406"/>
              <a:gd name="T86" fmla="*/ 399 w 491"/>
              <a:gd name="T87" fmla="*/ 86 h 406"/>
              <a:gd name="T88" fmla="*/ 430 w 491"/>
              <a:gd name="T89" fmla="*/ 92 h 406"/>
              <a:gd name="T90" fmla="*/ 463 w 491"/>
              <a:gd name="T91" fmla="*/ 80 h 406"/>
              <a:gd name="T92" fmla="*/ 488 w 491"/>
              <a:gd name="T93" fmla="*/ 49 h 406"/>
              <a:gd name="T94" fmla="*/ 488 w 491"/>
              <a:gd name="T95" fmla="*/ 6 h 406"/>
              <a:gd name="T96" fmla="*/ 466 w 491"/>
              <a:gd name="T97" fmla="*/ 0 h 406"/>
              <a:gd name="T98" fmla="*/ 459 w 491"/>
              <a:gd name="T99" fmla="*/ 20 h 406"/>
              <a:gd name="T100" fmla="*/ 443 w 491"/>
              <a:gd name="T101" fmla="*/ 37 h 406"/>
              <a:gd name="T102" fmla="*/ 423 w 491"/>
              <a:gd name="T103" fmla="*/ 47 h 406"/>
              <a:gd name="T104" fmla="*/ 386 w 491"/>
              <a:gd name="T105" fmla="*/ 35 h 406"/>
              <a:gd name="T106" fmla="*/ 348 w 491"/>
              <a:gd name="T107" fmla="*/ 20 h 406"/>
              <a:gd name="T108" fmla="*/ 308 w 491"/>
              <a:gd name="T109" fmla="*/ 47 h 406"/>
              <a:gd name="T110" fmla="*/ 264 w 491"/>
              <a:gd name="T111" fmla="*/ 59 h 406"/>
              <a:gd name="T112" fmla="*/ 231 w 491"/>
              <a:gd name="T113" fmla="*/ 63 h 406"/>
              <a:gd name="T114" fmla="*/ 208 w 491"/>
              <a:gd name="T115" fmla="*/ 82 h 406"/>
              <a:gd name="T116" fmla="*/ 175 w 491"/>
              <a:gd name="T117" fmla="*/ 86 h 406"/>
              <a:gd name="T118" fmla="*/ 144 w 491"/>
              <a:gd name="T119" fmla="*/ 102 h 406"/>
              <a:gd name="T120" fmla="*/ 113 w 491"/>
              <a:gd name="T121" fmla="*/ 102 h 4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1"/>
              <a:gd name="T184" fmla="*/ 0 h 406"/>
              <a:gd name="T185" fmla="*/ 491 w 491"/>
              <a:gd name="T186" fmla="*/ 406 h 4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1" h="406">
                <a:moveTo>
                  <a:pt x="100" y="100"/>
                </a:moveTo>
                <a:lnTo>
                  <a:pt x="89" y="106"/>
                </a:lnTo>
                <a:lnTo>
                  <a:pt x="78" y="141"/>
                </a:lnTo>
                <a:lnTo>
                  <a:pt x="62" y="176"/>
                </a:lnTo>
                <a:lnTo>
                  <a:pt x="58" y="180"/>
                </a:lnTo>
                <a:lnTo>
                  <a:pt x="51" y="190"/>
                </a:lnTo>
                <a:lnTo>
                  <a:pt x="42" y="203"/>
                </a:lnTo>
                <a:lnTo>
                  <a:pt x="27" y="211"/>
                </a:lnTo>
                <a:lnTo>
                  <a:pt x="16" y="215"/>
                </a:lnTo>
                <a:lnTo>
                  <a:pt x="0" y="215"/>
                </a:lnTo>
                <a:lnTo>
                  <a:pt x="20" y="254"/>
                </a:lnTo>
                <a:lnTo>
                  <a:pt x="35" y="274"/>
                </a:lnTo>
                <a:lnTo>
                  <a:pt x="51" y="274"/>
                </a:lnTo>
                <a:lnTo>
                  <a:pt x="64" y="274"/>
                </a:lnTo>
                <a:lnTo>
                  <a:pt x="71" y="282"/>
                </a:lnTo>
                <a:lnTo>
                  <a:pt x="55" y="293"/>
                </a:lnTo>
                <a:lnTo>
                  <a:pt x="55" y="305"/>
                </a:lnTo>
                <a:lnTo>
                  <a:pt x="64" y="323"/>
                </a:lnTo>
                <a:lnTo>
                  <a:pt x="78" y="340"/>
                </a:lnTo>
                <a:lnTo>
                  <a:pt x="86" y="348"/>
                </a:lnTo>
                <a:lnTo>
                  <a:pt x="91" y="335"/>
                </a:lnTo>
                <a:lnTo>
                  <a:pt x="104" y="333"/>
                </a:lnTo>
                <a:lnTo>
                  <a:pt x="120" y="346"/>
                </a:lnTo>
                <a:lnTo>
                  <a:pt x="122" y="335"/>
                </a:lnTo>
                <a:lnTo>
                  <a:pt x="146" y="338"/>
                </a:lnTo>
                <a:lnTo>
                  <a:pt x="182" y="342"/>
                </a:lnTo>
                <a:lnTo>
                  <a:pt x="206" y="350"/>
                </a:lnTo>
                <a:lnTo>
                  <a:pt x="217" y="358"/>
                </a:lnTo>
                <a:lnTo>
                  <a:pt x="228" y="372"/>
                </a:lnTo>
                <a:lnTo>
                  <a:pt x="237" y="380"/>
                </a:lnTo>
                <a:lnTo>
                  <a:pt x="246" y="372"/>
                </a:lnTo>
                <a:lnTo>
                  <a:pt x="262" y="370"/>
                </a:lnTo>
                <a:lnTo>
                  <a:pt x="284" y="385"/>
                </a:lnTo>
                <a:lnTo>
                  <a:pt x="308" y="405"/>
                </a:lnTo>
                <a:lnTo>
                  <a:pt x="315" y="401"/>
                </a:lnTo>
                <a:lnTo>
                  <a:pt x="317" y="387"/>
                </a:lnTo>
                <a:lnTo>
                  <a:pt x="317" y="368"/>
                </a:lnTo>
                <a:lnTo>
                  <a:pt x="315" y="354"/>
                </a:lnTo>
                <a:lnTo>
                  <a:pt x="304" y="335"/>
                </a:lnTo>
                <a:lnTo>
                  <a:pt x="297" y="340"/>
                </a:lnTo>
                <a:lnTo>
                  <a:pt x="277" y="331"/>
                </a:lnTo>
                <a:lnTo>
                  <a:pt x="246" y="311"/>
                </a:lnTo>
                <a:lnTo>
                  <a:pt x="237" y="303"/>
                </a:lnTo>
                <a:lnTo>
                  <a:pt x="215" y="301"/>
                </a:lnTo>
                <a:lnTo>
                  <a:pt x="204" y="295"/>
                </a:lnTo>
                <a:lnTo>
                  <a:pt x="204" y="286"/>
                </a:lnTo>
                <a:lnTo>
                  <a:pt x="217" y="276"/>
                </a:lnTo>
                <a:lnTo>
                  <a:pt x="222" y="272"/>
                </a:lnTo>
                <a:lnTo>
                  <a:pt x="213" y="262"/>
                </a:lnTo>
                <a:lnTo>
                  <a:pt x="208" y="248"/>
                </a:lnTo>
                <a:lnTo>
                  <a:pt x="213" y="241"/>
                </a:lnTo>
                <a:lnTo>
                  <a:pt x="231" y="258"/>
                </a:lnTo>
                <a:lnTo>
                  <a:pt x="246" y="264"/>
                </a:lnTo>
                <a:lnTo>
                  <a:pt x="246" y="250"/>
                </a:lnTo>
                <a:lnTo>
                  <a:pt x="237" y="235"/>
                </a:lnTo>
                <a:lnTo>
                  <a:pt x="217" y="213"/>
                </a:lnTo>
                <a:lnTo>
                  <a:pt x="197" y="182"/>
                </a:lnTo>
                <a:lnTo>
                  <a:pt x="195" y="168"/>
                </a:lnTo>
                <a:lnTo>
                  <a:pt x="193" y="153"/>
                </a:lnTo>
                <a:lnTo>
                  <a:pt x="188" y="141"/>
                </a:lnTo>
                <a:lnTo>
                  <a:pt x="186" y="127"/>
                </a:lnTo>
                <a:lnTo>
                  <a:pt x="202" y="123"/>
                </a:lnTo>
                <a:lnTo>
                  <a:pt x="200" y="133"/>
                </a:lnTo>
                <a:lnTo>
                  <a:pt x="211" y="145"/>
                </a:lnTo>
                <a:lnTo>
                  <a:pt x="220" y="145"/>
                </a:lnTo>
                <a:lnTo>
                  <a:pt x="217" y="153"/>
                </a:lnTo>
                <a:lnTo>
                  <a:pt x="259" y="190"/>
                </a:lnTo>
                <a:lnTo>
                  <a:pt x="259" y="184"/>
                </a:lnTo>
                <a:lnTo>
                  <a:pt x="251" y="168"/>
                </a:lnTo>
                <a:lnTo>
                  <a:pt x="264" y="164"/>
                </a:lnTo>
                <a:lnTo>
                  <a:pt x="284" y="172"/>
                </a:lnTo>
                <a:lnTo>
                  <a:pt x="293" y="184"/>
                </a:lnTo>
                <a:lnTo>
                  <a:pt x="297" y="176"/>
                </a:lnTo>
                <a:lnTo>
                  <a:pt x="282" y="160"/>
                </a:lnTo>
                <a:lnTo>
                  <a:pt x="284" y="151"/>
                </a:lnTo>
                <a:lnTo>
                  <a:pt x="293" y="147"/>
                </a:lnTo>
                <a:lnTo>
                  <a:pt x="321" y="160"/>
                </a:lnTo>
                <a:lnTo>
                  <a:pt x="328" y="155"/>
                </a:lnTo>
                <a:lnTo>
                  <a:pt x="326" y="143"/>
                </a:lnTo>
                <a:lnTo>
                  <a:pt x="313" y="137"/>
                </a:lnTo>
                <a:lnTo>
                  <a:pt x="293" y="129"/>
                </a:lnTo>
                <a:lnTo>
                  <a:pt x="282" y="119"/>
                </a:lnTo>
                <a:lnTo>
                  <a:pt x="279" y="110"/>
                </a:lnTo>
                <a:lnTo>
                  <a:pt x="284" y="102"/>
                </a:lnTo>
                <a:lnTo>
                  <a:pt x="310" y="100"/>
                </a:lnTo>
                <a:lnTo>
                  <a:pt x="341" y="92"/>
                </a:lnTo>
                <a:lnTo>
                  <a:pt x="361" y="94"/>
                </a:lnTo>
                <a:lnTo>
                  <a:pt x="399" y="86"/>
                </a:lnTo>
                <a:lnTo>
                  <a:pt x="406" y="82"/>
                </a:lnTo>
                <a:lnTo>
                  <a:pt x="430" y="92"/>
                </a:lnTo>
                <a:lnTo>
                  <a:pt x="452" y="102"/>
                </a:lnTo>
                <a:lnTo>
                  <a:pt x="463" y="80"/>
                </a:lnTo>
                <a:lnTo>
                  <a:pt x="481" y="57"/>
                </a:lnTo>
                <a:lnTo>
                  <a:pt x="488" y="49"/>
                </a:lnTo>
                <a:lnTo>
                  <a:pt x="490" y="8"/>
                </a:lnTo>
                <a:lnTo>
                  <a:pt x="488" y="6"/>
                </a:lnTo>
                <a:lnTo>
                  <a:pt x="477" y="0"/>
                </a:lnTo>
                <a:lnTo>
                  <a:pt x="466" y="0"/>
                </a:lnTo>
                <a:lnTo>
                  <a:pt x="459" y="6"/>
                </a:lnTo>
                <a:lnTo>
                  <a:pt x="459" y="20"/>
                </a:lnTo>
                <a:lnTo>
                  <a:pt x="461" y="33"/>
                </a:lnTo>
                <a:lnTo>
                  <a:pt x="443" y="37"/>
                </a:lnTo>
                <a:lnTo>
                  <a:pt x="430" y="45"/>
                </a:lnTo>
                <a:lnTo>
                  <a:pt x="423" y="47"/>
                </a:lnTo>
                <a:lnTo>
                  <a:pt x="395" y="41"/>
                </a:lnTo>
                <a:lnTo>
                  <a:pt x="386" y="35"/>
                </a:lnTo>
                <a:lnTo>
                  <a:pt x="370" y="43"/>
                </a:lnTo>
                <a:lnTo>
                  <a:pt x="348" y="20"/>
                </a:lnTo>
                <a:lnTo>
                  <a:pt x="326" y="37"/>
                </a:lnTo>
                <a:lnTo>
                  <a:pt x="308" y="47"/>
                </a:lnTo>
                <a:lnTo>
                  <a:pt x="290" y="53"/>
                </a:lnTo>
                <a:lnTo>
                  <a:pt x="264" y="59"/>
                </a:lnTo>
                <a:lnTo>
                  <a:pt x="246" y="63"/>
                </a:lnTo>
                <a:lnTo>
                  <a:pt x="231" y="63"/>
                </a:lnTo>
                <a:lnTo>
                  <a:pt x="224" y="65"/>
                </a:lnTo>
                <a:lnTo>
                  <a:pt x="208" y="82"/>
                </a:lnTo>
                <a:lnTo>
                  <a:pt x="197" y="82"/>
                </a:lnTo>
                <a:lnTo>
                  <a:pt x="175" y="86"/>
                </a:lnTo>
                <a:lnTo>
                  <a:pt x="155" y="84"/>
                </a:lnTo>
                <a:lnTo>
                  <a:pt x="144" y="102"/>
                </a:lnTo>
                <a:lnTo>
                  <a:pt x="126" y="102"/>
                </a:lnTo>
                <a:lnTo>
                  <a:pt x="113" y="102"/>
                </a:lnTo>
                <a:lnTo>
                  <a:pt x="100" y="10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19" name="Freeform 67"/>
          <p:cNvSpPr>
            <a:spLocks/>
          </p:cNvSpPr>
          <p:nvPr/>
        </p:nvSpPr>
        <p:spPr bwMode="auto">
          <a:xfrm>
            <a:off x="6051203" y="5468939"/>
            <a:ext cx="172021" cy="147637"/>
          </a:xfrm>
          <a:custGeom>
            <a:avLst/>
            <a:gdLst>
              <a:gd name="T0" fmla="*/ 11 w 122"/>
              <a:gd name="T1" fmla="*/ 0 h 93"/>
              <a:gd name="T2" fmla="*/ 0 w 122"/>
              <a:gd name="T3" fmla="*/ 8 h 93"/>
              <a:gd name="T4" fmla="*/ 13 w 122"/>
              <a:gd name="T5" fmla="*/ 29 h 93"/>
              <a:gd name="T6" fmla="*/ 29 w 122"/>
              <a:gd name="T7" fmla="*/ 33 h 93"/>
              <a:gd name="T8" fmla="*/ 44 w 122"/>
              <a:gd name="T9" fmla="*/ 49 h 93"/>
              <a:gd name="T10" fmla="*/ 59 w 122"/>
              <a:gd name="T11" fmla="*/ 57 h 93"/>
              <a:gd name="T12" fmla="*/ 84 w 122"/>
              <a:gd name="T13" fmla="*/ 74 h 93"/>
              <a:gd name="T14" fmla="*/ 99 w 122"/>
              <a:gd name="T15" fmla="*/ 80 h 93"/>
              <a:gd name="T16" fmla="*/ 117 w 122"/>
              <a:gd name="T17" fmla="*/ 92 h 93"/>
              <a:gd name="T18" fmla="*/ 121 w 122"/>
              <a:gd name="T19" fmla="*/ 86 h 93"/>
              <a:gd name="T20" fmla="*/ 84 w 122"/>
              <a:gd name="T21" fmla="*/ 59 h 93"/>
              <a:gd name="T22" fmla="*/ 81 w 122"/>
              <a:gd name="T23" fmla="*/ 47 h 93"/>
              <a:gd name="T24" fmla="*/ 77 w 122"/>
              <a:gd name="T25" fmla="*/ 35 h 93"/>
              <a:gd name="T26" fmla="*/ 62 w 122"/>
              <a:gd name="T27" fmla="*/ 20 h 93"/>
              <a:gd name="T28" fmla="*/ 57 w 122"/>
              <a:gd name="T29" fmla="*/ 22 h 93"/>
              <a:gd name="T30" fmla="*/ 37 w 122"/>
              <a:gd name="T31" fmla="*/ 10 h 93"/>
              <a:gd name="T32" fmla="*/ 26 w 122"/>
              <a:gd name="T33" fmla="*/ 4 h 93"/>
              <a:gd name="T34" fmla="*/ 11 w 122"/>
              <a:gd name="T35" fmla="*/ 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93"/>
              <a:gd name="T56" fmla="*/ 122 w 122"/>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93">
                <a:moveTo>
                  <a:pt x="11" y="0"/>
                </a:moveTo>
                <a:lnTo>
                  <a:pt x="0" y="8"/>
                </a:lnTo>
                <a:lnTo>
                  <a:pt x="13" y="29"/>
                </a:lnTo>
                <a:lnTo>
                  <a:pt x="29" y="33"/>
                </a:lnTo>
                <a:lnTo>
                  <a:pt x="44" y="49"/>
                </a:lnTo>
                <a:lnTo>
                  <a:pt x="59" y="57"/>
                </a:lnTo>
                <a:lnTo>
                  <a:pt x="84" y="74"/>
                </a:lnTo>
                <a:lnTo>
                  <a:pt x="99" y="80"/>
                </a:lnTo>
                <a:lnTo>
                  <a:pt x="117" y="92"/>
                </a:lnTo>
                <a:lnTo>
                  <a:pt x="121" y="86"/>
                </a:lnTo>
                <a:lnTo>
                  <a:pt x="84" y="59"/>
                </a:lnTo>
                <a:lnTo>
                  <a:pt x="81" y="47"/>
                </a:lnTo>
                <a:lnTo>
                  <a:pt x="77" y="35"/>
                </a:lnTo>
                <a:lnTo>
                  <a:pt x="62" y="20"/>
                </a:lnTo>
                <a:lnTo>
                  <a:pt x="57" y="22"/>
                </a:lnTo>
                <a:lnTo>
                  <a:pt x="37" y="10"/>
                </a:lnTo>
                <a:lnTo>
                  <a:pt x="26" y="4"/>
                </a:lnTo>
                <a:lnTo>
                  <a:pt x="11"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0" name="Freeform 68"/>
          <p:cNvSpPr>
            <a:spLocks/>
          </p:cNvSpPr>
          <p:nvPr/>
        </p:nvSpPr>
        <p:spPr bwMode="auto">
          <a:xfrm>
            <a:off x="6103168" y="5961064"/>
            <a:ext cx="326123" cy="92075"/>
          </a:xfrm>
          <a:custGeom>
            <a:avLst/>
            <a:gdLst>
              <a:gd name="T0" fmla="*/ 47 w 230"/>
              <a:gd name="T1" fmla="*/ 12 h 58"/>
              <a:gd name="T2" fmla="*/ 64 w 230"/>
              <a:gd name="T3" fmla="*/ 4 h 58"/>
              <a:gd name="T4" fmla="*/ 71 w 230"/>
              <a:gd name="T5" fmla="*/ 12 h 58"/>
              <a:gd name="T6" fmla="*/ 78 w 230"/>
              <a:gd name="T7" fmla="*/ 14 h 58"/>
              <a:gd name="T8" fmla="*/ 91 w 230"/>
              <a:gd name="T9" fmla="*/ 8 h 58"/>
              <a:gd name="T10" fmla="*/ 100 w 230"/>
              <a:gd name="T11" fmla="*/ 4 h 58"/>
              <a:gd name="T12" fmla="*/ 136 w 230"/>
              <a:gd name="T13" fmla="*/ 8 h 58"/>
              <a:gd name="T14" fmla="*/ 171 w 230"/>
              <a:gd name="T15" fmla="*/ 6 h 58"/>
              <a:gd name="T16" fmla="*/ 182 w 230"/>
              <a:gd name="T17" fmla="*/ 16 h 58"/>
              <a:gd name="T18" fmla="*/ 182 w 230"/>
              <a:gd name="T19" fmla="*/ 20 h 58"/>
              <a:gd name="T20" fmla="*/ 207 w 230"/>
              <a:gd name="T21" fmla="*/ 18 h 58"/>
              <a:gd name="T22" fmla="*/ 220 w 230"/>
              <a:gd name="T23" fmla="*/ 20 h 58"/>
              <a:gd name="T24" fmla="*/ 229 w 230"/>
              <a:gd name="T25" fmla="*/ 26 h 58"/>
              <a:gd name="T26" fmla="*/ 220 w 230"/>
              <a:gd name="T27" fmla="*/ 37 h 58"/>
              <a:gd name="T28" fmla="*/ 198 w 230"/>
              <a:gd name="T29" fmla="*/ 35 h 58"/>
              <a:gd name="T30" fmla="*/ 185 w 230"/>
              <a:gd name="T31" fmla="*/ 43 h 58"/>
              <a:gd name="T32" fmla="*/ 158 w 230"/>
              <a:gd name="T33" fmla="*/ 43 h 58"/>
              <a:gd name="T34" fmla="*/ 133 w 230"/>
              <a:gd name="T35" fmla="*/ 53 h 58"/>
              <a:gd name="T36" fmla="*/ 111 w 230"/>
              <a:gd name="T37" fmla="*/ 57 h 58"/>
              <a:gd name="T38" fmla="*/ 96 w 230"/>
              <a:gd name="T39" fmla="*/ 47 h 58"/>
              <a:gd name="T40" fmla="*/ 71 w 230"/>
              <a:gd name="T41" fmla="*/ 35 h 58"/>
              <a:gd name="T42" fmla="*/ 49 w 230"/>
              <a:gd name="T43" fmla="*/ 35 h 58"/>
              <a:gd name="T44" fmla="*/ 20 w 230"/>
              <a:gd name="T45" fmla="*/ 29 h 58"/>
              <a:gd name="T46" fmla="*/ 7 w 230"/>
              <a:gd name="T47" fmla="*/ 20 h 58"/>
              <a:gd name="T48" fmla="*/ 0 w 230"/>
              <a:gd name="T49" fmla="*/ 6 h 58"/>
              <a:gd name="T50" fmla="*/ 4 w 230"/>
              <a:gd name="T51" fmla="*/ 0 h 58"/>
              <a:gd name="T52" fmla="*/ 29 w 230"/>
              <a:gd name="T53" fmla="*/ 4 h 58"/>
              <a:gd name="T54" fmla="*/ 47 w 230"/>
              <a:gd name="T55" fmla="*/ 12 h 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58"/>
              <a:gd name="T86" fmla="*/ 230 w 230"/>
              <a:gd name="T87" fmla="*/ 58 h 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58">
                <a:moveTo>
                  <a:pt x="47" y="12"/>
                </a:moveTo>
                <a:lnTo>
                  <a:pt x="64" y="4"/>
                </a:lnTo>
                <a:lnTo>
                  <a:pt x="71" y="12"/>
                </a:lnTo>
                <a:lnTo>
                  <a:pt x="78" y="14"/>
                </a:lnTo>
                <a:lnTo>
                  <a:pt x="91" y="8"/>
                </a:lnTo>
                <a:lnTo>
                  <a:pt x="100" y="4"/>
                </a:lnTo>
                <a:lnTo>
                  <a:pt x="136" y="8"/>
                </a:lnTo>
                <a:lnTo>
                  <a:pt x="171" y="6"/>
                </a:lnTo>
                <a:lnTo>
                  <a:pt x="182" y="16"/>
                </a:lnTo>
                <a:lnTo>
                  <a:pt x="182" y="20"/>
                </a:lnTo>
                <a:lnTo>
                  <a:pt x="207" y="18"/>
                </a:lnTo>
                <a:lnTo>
                  <a:pt x="220" y="20"/>
                </a:lnTo>
                <a:lnTo>
                  <a:pt x="229" y="26"/>
                </a:lnTo>
                <a:lnTo>
                  <a:pt x="220" y="37"/>
                </a:lnTo>
                <a:lnTo>
                  <a:pt x="198" y="35"/>
                </a:lnTo>
                <a:lnTo>
                  <a:pt x="185" y="43"/>
                </a:lnTo>
                <a:lnTo>
                  <a:pt x="158" y="43"/>
                </a:lnTo>
                <a:lnTo>
                  <a:pt x="133" y="53"/>
                </a:lnTo>
                <a:lnTo>
                  <a:pt x="111" y="57"/>
                </a:lnTo>
                <a:lnTo>
                  <a:pt x="96" y="47"/>
                </a:lnTo>
                <a:lnTo>
                  <a:pt x="71" y="35"/>
                </a:lnTo>
                <a:lnTo>
                  <a:pt x="49" y="35"/>
                </a:lnTo>
                <a:lnTo>
                  <a:pt x="20" y="29"/>
                </a:lnTo>
                <a:lnTo>
                  <a:pt x="7" y="20"/>
                </a:lnTo>
                <a:lnTo>
                  <a:pt x="0" y="6"/>
                </a:lnTo>
                <a:lnTo>
                  <a:pt x="4" y="0"/>
                </a:lnTo>
                <a:lnTo>
                  <a:pt x="29" y="4"/>
                </a:lnTo>
                <a:lnTo>
                  <a:pt x="47" y="1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1" name="Freeform 69"/>
          <p:cNvSpPr>
            <a:spLocks/>
          </p:cNvSpPr>
          <p:nvPr/>
        </p:nvSpPr>
        <p:spPr bwMode="auto">
          <a:xfrm>
            <a:off x="6242934" y="5297488"/>
            <a:ext cx="50173" cy="50800"/>
          </a:xfrm>
          <a:custGeom>
            <a:avLst/>
            <a:gdLst>
              <a:gd name="T0" fmla="*/ 33 w 34"/>
              <a:gd name="T1" fmla="*/ 0 h 32"/>
              <a:gd name="T2" fmla="*/ 11 w 34"/>
              <a:gd name="T3" fmla="*/ 0 h 32"/>
              <a:gd name="T4" fmla="*/ 2 w 34"/>
              <a:gd name="T5" fmla="*/ 6 h 32"/>
              <a:gd name="T6" fmla="*/ 0 w 34"/>
              <a:gd name="T7" fmla="*/ 17 h 32"/>
              <a:gd name="T8" fmla="*/ 0 w 34"/>
              <a:gd name="T9" fmla="*/ 29 h 32"/>
              <a:gd name="T10" fmla="*/ 9 w 34"/>
              <a:gd name="T11" fmla="*/ 31 h 32"/>
              <a:gd name="T12" fmla="*/ 29 w 34"/>
              <a:gd name="T13" fmla="*/ 19 h 32"/>
              <a:gd name="T14" fmla="*/ 33 w 34"/>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32"/>
              <a:gd name="T26" fmla="*/ 34 w 34"/>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32">
                <a:moveTo>
                  <a:pt x="33" y="0"/>
                </a:moveTo>
                <a:lnTo>
                  <a:pt x="11" y="0"/>
                </a:lnTo>
                <a:lnTo>
                  <a:pt x="2" y="6"/>
                </a:lnTo>
                <a:lnTo>
                  <a:pt x="0" y="17"/>
                </a:lnTo>
                <a:lnTo>
                  <a:pt x="0" y="29"/>
                </a:lnTo>
                <a:lnTo>
                  <a:pt x="9" y="31"/>
                </a:lnTo>
                <a:lnTo>
                  <a:pt x="29" y="19"/>
                </a:lnTo>
                <a:lnTo>
                  <a:pt x="33"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2" name="Freeform 70"/>
          <p:cNvSpPr>
            <a:spLocks/>
          </p:cNvSpPr>
          <p:nvPr/>
        </p:nvSpPr>
        <p:spPr bwMode="auto">
          <a:xfrm>
            <a:off x="6572642" y="5738813"/>
            <a:ext cx="66300" cy="36512"/>
          </a:xfrm>
          <a:custGeom>
            <a:avLst/>
            <a:gdLst>
              <a:gd name="T0" fmla="*/ 46 w 47"/>
              <a:gd name="T1" fmla="*/ 6 h 23"/>
              <a:gd name="T2" fmla="*/ 24 w 47"/>
              <a:gd name="T3" fmla="*/ 22 h 23"/>
              <a:gd name="T4" fmla="*/ 9 w 47"/>
              <a:gd name="T5" fmla="*/ 22 h 23"/>
              <a:gd name="T6" fmla="*/ 0 w 47"/>
              <a:gd name="T7" fmla="*/ 14 h 23"/>
              <a:gd name="T8" fmla="*/ 7 w 47"/>
              <a:gd name="T9" fmla="*/ 2 h 23"/>
              <a:gd name="T10" fmla="*/ 28 w 47"/>
              <a:gd name="T11" fmla="*/ 0 h 23"/>
              <a:gd name="T12" fmla="*/ 46 w 47"/>
              <a:gd name="T13" fmla="*/ 6 h 23"/>
              <a:gd name="T14" fmla="*/ 0 60000 65536"/>
              <a:gd name="T15" fmla="*/ 0 60000 65536"/>
              <a:gd name="T16" fmla="*/ 0 60000 65536"/>
              <a:gd name="T17" fmla="*/ 0 60000 65536"/>
              <a:gd name="T18" fmla="*/ 0 60000 65536"/>
              <a:gd name="T19" fmla="*/ 0 60000 65536"/>
              <a:gd name="T20" fmla="*/ 0 60000 65536"/>
              <a:gd name="T21" fmla="*/ 0 w 47"/>
              <a:gd name="T22" fmla="*/ 0 h 23"/>
              <a:gd name="T23" fmla="*/ 47 w 4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3">
                <a:moveTo>
                  <a:pt x="46" y="6"/>
                </a:moveTo>
                <a:lnTo>
                  <a:pt x="24" y="22"/>
                </a:lnTo>
                <a:lnTo>
                  <a:pt x="9" y="22"/>
                </a:lnTo>
                <a:lnTo>
                  <a:pt x="0" y="14"/>
                </a:lnTo>
                <a:lnTo>
                  <a:pt x="7" y="2"/>
                </a:lnTo>
                <a:lnTo>
                  <a:pt x="28" y="0"/>
                </a:lnTo>
                <a:lnTo>
                  <a:pt x="46" y="6"/>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3" name="Freeform 71"/>
          <p:cNvSpPr>
            <a:spLocks/>
          </p:cNvSpPr>
          <p:nvPr/>
        </p:nvSpPr>
        <p:spPr bwMode="auto">
          <a:xfrm>
            <a:off x="6581602" y="5821364"/>
            <a:ext cx="66299" cy="60325"/>
          </a:xfrm>
          <a:custGeom>
            <a:avLst/>
            <a:gdLst>
              <a:gd name="T0" fmla="*/ 46 w 47"/>
              <a:gd name="T1" fmla="*/ 0 h 38"/>
              <a:gd name="T2" fmla="*/ 46 w 47"/>
              <a:gd name="T3" fmla="*/ 12 h 38"/>
              <a:gd name="T4" fmla="*/ 18 w 47"/>
              <a:gd name="T5" fmla="*/ 31 h 38"/>
              <a:gd name="T6" fmla="*/ 4 w 47"/>
              <a:gd name="T7" fmla="*/ 37 h 38"/>
              <a:gd name="T8" fmla="*/ 0 w 47"/>
              <a:gd name="T9" fmla="*/ 35 h 38"/>
              <a:gd name="T10" fmla="*/ 4 w 47"/>
              <a:gd name="T11" fmla="*/ 23 h 38"/>
              <a:gd name="T12" fmla="*/ 24 w 47"/>
              <a:gd name="T13" fmla="*/ 6 h 38"/>
              <a:gd name="T14" fmla="*/ 46 w 47"/>
              <a:gd name="T15" fmla="*/ 0 h 38"/>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8"/>
              <a:gd name="T26" fmla="*/ 47 w 47"/>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8">
                <a:moveTo>
                  <a:pt x="46" y="0"/>
                </a:moveTo>
                <a:lnTo>
                  <a:pt x="46" y="12"/>
                </a:lnTo>
                <a:lnTo>
                  <a:pt x="18" y="31"/>
                </a:lnTo>
                <a:lnTo>
                  <a:pt x="4" y="37"/>
                </a:lnTo>
                <a:lnTo>
                  <a:pt x="0" y="35"/>
                </a:lnTo>
                <a:lnTo>
                  <a:pt x="4" y="23"/>
                </a:lnTo>
                <a:lnTo>
                  <a:pt x="24" y="6"/>
                </a:lnTo>
                <a:lnTo>
                  <a:pt x="46"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4" name="Freeform 72"/>
          <p:cNvSpPr>
            <a:spLocks/>
          </p:cNvSpPr>
          <p:nvPr/>
        </p:nvSpPr>
        <p:spPr bwMode="auto">
          <a:xfrm>
            <a:off x="6330737" y="5378450"/>
            <a:ext cx="86011" cy="63500"/>
          </a:xfrm>
          <a:custGeom>
            <a:avLst/>
            <a:gdLst>
              <a:gd name="T0" fmla="*/ 33 w 60"/>
              <a:gd name="T1" fmla="*/ 0 h 40"/>
              <a:gd name="T2" fmla="*/ 59 w 60"/>
              <a:gd name="T3" fmla="*/ 27 h 40"/>
              <a:gd name="T4" fmla="*/ 55 w 60"/>
              <a:gd name="T5" fmla="*/ 35 h 40"/>
              <a:gd name="T6" fmla="*/ 39 w 60"/>
              <a:gd name="T7" fmla="*/ 39 h 40"/>
              <a:gd name="T8" fmla="*/ 37 w 60"/>
              <a:gd name="T9" fmla="*/ 29 h 40"/>
              <a:gd name="T10" fmla="*/ 33 w 60"/>
              <a:gd name="T11" fmla="*/ 25 h 40"/>
              <a:gd name="T12" fmla="*/ 24 w 60"/>
              <a:gd name="T13" fmla="*/ 29 h 40"/>
              <a:gd name="T14" fmla="*/ 13 w 60"/>
              <a:gd name="T15" fmla="*/ 23 h 40"/>
              <a:gd name="T16" fmla="*/ 9 w 60"/>
              <a:gd name="T17" fmla="*/ 18 h 40"/>
              <a:gd name="T18" fmla="*/ 15 w 60"/>
              <a:gd name="T19" fmla="*/ 14 h 40"/>
              <a:gd name="T20" fmla="*/ 2 w 60"/>
              <a:gd name="T21" fmla="*/ 21 h 40"/>
              <a:gd name="T22" fmla="*/ 0 w 60"/>
              <a:gd name="T23" fmla="*/ 14 h 40"/>
              <a:gd name="T24" fmla="*/ 17 w 60"/>
              <a:gd name="T25" fmla="*/ 6 h 40"/>
              <a:gd name="T26" fmla="*/ 33 w 60"/>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
              <a:gd name="T43" fmla="*/ 0 h 40"/>
              <a:gd name="T44" fmla="*/ 60 w 60"/>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 h="40">
                <a:moveTo>
                  <a:pt x="33" y="0"/>
                </a:moveTo>
                <a:lnTo>
                  <a:pt x="59" y="27"/>
                </a:lnTo>
                <a:lnTo>
                  <a:pt x="55" y="35"/>
                </a:lnTo>
                <a:lnTo>
                  <a:pt x="39" y="39"/>
                </a:lnTo>
                <a:lnTo>
                  <a:pt x="37" y="29"/>
                </a:lnTo>
                <a:lnTo>
                  <a:pt x="33" y="25"/>
                </a:lnTo>
                <a:lnTo>
                  <a:pt x="24" y="29"/>
                </a:lnTo>
                <a:lnTo>
                  <a:pt x="13" y="23"/>
                </a:lnTo>
                <a:lnTo>
                  <a:pt x="9" y="18"/>
                </a:lnTo>
                <a:lnTo>
                  <a:pt x="15" y="14"/>
                </a:lnTo>
                <a:lnTo>
                  <a:pt x="2" y="21"/>
                </a:lnTo>
                <a:lnTo>
                  <a:pt x="0" y="14"/>
                </a:lnTo>
                <a:lnTo>
                  <a:pt x="17" y="6"/>
                </a:lnTo>
                <a:lnTo>
                  <a:pt x="33"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5" name="Freeform 73"/>
          <p:cNvSpPr>
            <a:spLocks/>
          </p:cNvSpPr>
          <p:nvPr/>
        </p:nvSpPr>
        <p:spPr bwMode="auto">
          <a:xfrm>
            <a:off x="4476134" y="4800600"/>
            <a:ext cx="107513" cy="211138"/>
          </a:xfrm>
          <a:custGeom>
            <a:avLst/>
            <a:gdLst>
              <a:gd name="T0" fmla="*/ 75 w 76"/>
              <a:gd name="T1" fmla="*/ 0 h 133"/>
              <a:gd name="T2" fmla="*/ 51 w 76"/>
              <a:gd name="T3" fmla="*/ 29 h 133"/>
              <a:gd name="T4" fmla="*/ 22 w 76"/>
              <a:gd name="T5" fmla="*/ 29 h 133"/>
              <a:gd name="T6" fmla="*/ 0 w 76"/>
              <a:gd name="T7" fmla="*/ 43 h 133"/>
              <a:gd name="T8" fmla="*/ 4 w 76"/>
              <a:gd name="T9" fmla="*/ 68 h 133"/>
              <a:gd name="T10" fmla="*/ 4 w 76"/>
              <a:gd name="T11" fmla="*/ 103 h 133"/>
              <a:gd name="T12" fmla="*/ 22 w 76"/>
              <a:gd name="T13" fmla="*/ 132 h 133"/>
              <a:gd name="T14" fmla="*/ 42 w 76"/>
              <a:gd name="T15" fmla="*/ 124 h 133"/>
              <a:gd name="T16" fmla="*/ 46 w 76"/>
              <a:gd name="T17" fmla="*/ 107 h 133"/>
              <a:gd name="T18" fmla="*/ 68 w 76"/>
              <a:gd name="T19" fmla="*/ 72 h 133"/>
              <a:gd name="T20" fmla="*/ 68 w 76"/>
              <a:gd name="T21" fmla="*/ 52 h 133"/>
              <a:gd name="T22" fmla="*/ 75 w 76"/>
              <a:gd name="T23" fmla="*/ 0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133"/>
              <a:gd name="T38" fmla="*/ 76 w 76"/>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133">
                <a:moveTo>
                  <a:pt x="75" y="0"/>
                </a:moveTo>
                <a:lnTo>
                  <a:pt x="51" y="29"/>
                </a:lnTo>
                <a:lnTo>
                  <a:pt x="22" y="29"/>
                </a:lnTo>
                <a:lnTo>
                  <a:pt x="0" y="43"/>
                </a:lnTo>
                <a:lnTo>
                  <a:pt x="4" y="68"/>
                </a:lnTo>
                <a:lnTo>
                  <a:pt x="4" y="103"/>
                </a:lnTo>
                <a:lnTo>
                  <a:pt x="22" y="132"/>
                </a:lnTo>
                <a:lnTo>
                  <a:pt x="42" y="124"/>
                </a:lnTo>
                <a:lnTo>
                  <a:pt x="46" y="107"/>
                </a:lnTo>
                <a:lnTo>
                  <a:pt x="68" y="72"/>
                </a:lnTo>
                <a:lnTo>
                  <a:pt x="68" y="52"/>
                </a:lnTo>
                <a:lnTo>
                  <a:pt x="75"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6" name="Freeform 74"/>
          <p:cNvSpPr>
            <a:spLocks/>
          </p:cNvSpPr>
          <p:nvPr/>
        </p:nvSpPr>
        <p:spPr bwMode="auto">
          <a:xfrm>
            <a:off x="3356206" y="3487739"/>
            <a:ext cx="1227442" cy="1254125"/>
          </a:xfrm>
          <a:custGeom>
            <a:avLst/>
            <a:gdLst>
              <a:gd name="T0" fmla="*/ 13 w 870"/>
              <a:gd name="T1" fmla="*/ 154 h 790"/>
              <a:gd name="T2" fmla="*/ 16 w 870"/>
              <a:gd name="T3" fmla="*/ 184 h 790"/>
              <a:gd name="T4" fmla="*/ 84 w 870"/>
              <a:gd name="T5" fmla="*/ 234 h 790"/>
              <a:gd name="T6" fmla="*/ 140 w 870"/>
              <a:gd name="T7" fmla="*/ 264 h 790"/>
              <a:gd name="T8" fmla="*/ 133 w 870"/>
              <a:gd name="T9" fmla="*/ 307 h 790"/>
              <a:gd name="T10" fmla="*/ 166 w 870"/>
              <a:gd name="T11" fmla="*/ 369 h 790"/>
              <a:gd name="T12" fmla="*/ 180 w 870"/>
              <a:gd name="T13" fmla="*/ 455 h 790"/>
              <a:gd name="T14" fmla="*/ 151 w 870"/>
              <a:gd name="T15" fmla="*/ 455 h 790"/>
              <a:gd name="T16" fmla="*/ 131 w 870"/>
              <a:gd name="T17" fmla="*/ 498 h 790"/>
              <a:gd name="T18" fmla="*/ 111 w 870"/>
              <a:gd name="T19" fmla="*/ 541 h 790"/>
              <a:gd name="T20" fmla="*/ 64 w 870"/>
              <a:gd name="T21" fmla="*/ 617 h 790"/>
              <a:gd name="T22" fmla="*/ 67 w 870"/>
              <a:gd name="T23" fmla="*/ 654 h 790"/>
              <a:gd name="T24" fmla="*/ 184 w 870"/>
              <a:gd name="T25" fmla="*/ 723 h 790"/>
              <a:gd name="T26" fmla="*/ 284 w 870"/>
              <a:gd name="T27" fmla="*/ 766 h 790"/>
              <a:gd name="T28" fmla="*/ 370 w 870"/>
              <a:gd name="T29" fmla="*/ 789 h 790"/>
              <a:gd name="T30" fmla="*/ 401 w 870"/>
              <a:gd name="T31" fmla="*/ 728 h 790"/>
              <a:gd name="T32" fmla="*/ 481 w 870"/>
              <a:gd name="T33" fmla="*/ 701 h 790"/>
              <a:gd name="T34" fmla="*/ 536 w 870"/>
              <a:gd name="T35" fmla="*/ 730 h 790"/>
              <a:gd name="T36" fmla="*/ 616 w 870"/>
              <a:gd name="T37" fmla="*/ 766 h 790"/>
              <a:gd name="T38" fmla="*/ 687 w 870"/>
              <a:gd name="T39" fmla="*/ 752 h 790"/>
              <a:gd name="T40" fmla="*/ 740 w 870"/>
              <a:gd name="T41" fmla="*/ 701 h 790"/>
              <a:gd name="T42" fmla="*/ 709 w 870"/>
              <a:gd name="T43" fmla="*/ 678 h 790"/>
              <a:gd name="T44" fmla="*/ 703 w 870"/>
              <a:gd name="T45" fmla="*/ 607 h 790"/>
              <a:gd name="T46" fmla="*/ 723 w 870"/>
              <a:gd name="T47" fmla="*/ 541 h 790"/>
              <a:gd name="T48" fmla="*/ 723 w 870"/>
              <a:gd name="T49" fmla="*/ 480 h 790"/>
              <a:gd name="T50" fmla="*/ 685 w 870"/>
              <a:gd name="T51" fmla="*/ 482 h 790"/>
              <a:gd name="T52" fmla="*/ 669 w 870"/>
              <a:gd name="T53" fmla="*/ 471 h 790"/>
              <a:gd name="T54" fmla="*/ 709 w 870"/>
              <a:gd name="T55" fmla="*/ 428 h 790"/>
              <a:gd name="T56" fmla="*/ 769 w 870"/>
              <a:gd name="T57" fmla="*/ 373 h 790"/>
              <a:gd name="T58" fmla="*/ 802 w 870"/>
              <a:gd name="T59" fmla="*/ 346 h 790"/>
              <a:gd name="T60" fmla="*/ 827 w 870"/>
              <a:gd name="T61" fmla="*/ 293 h 790"/>
              <a:gd name="T62" fmla="*/ 869 w 870"/>
              <a:gd name="T63" fmla="*/ 248 h 790"/>
              <a:gd name="T64" fmla="*/ 820 w 870"/>
              <a:gd name="T65" fmla="*/ 225 h 790"/>
              <a:gd name="T66" fmla="*/ 760 w 870"/>
              <a:gd name="T67" fmla="*/ 207 h 790"/>
              <a:gd name="T68" fmla="*/ 718 w 870"/>
              <a:gd name="T69" fmla="*/ 172 h 790"/>
              <a:gd name="T70" fmla="*/ 663 w 870"/>
              <a:gd name="T71" fmla="*/ 125 h 790"/>
              <a:gd name="T72" fmla="*/ 614 w 870"/>
              <a:gd name="T73" fmla="*/ 80 h 790"/>
              <a:gd name="T74" fmla="*/ 579 w 870"/>
              <a:gd name="T75" fmla="*/ 33 h 790"/>
              <a:gd name="T76" fmla="*/ 505 w 870"/>
              <a:gd name="T77" fmla="*/ 2 h 790"/>
              <a:gd name="T78" fmla="*/ 474 w 870"/>
              <a:gd name="T79" fmla="*/ 37 h 790"/>
              <a:gd name="T80" fmla="*/ 361 w 870"/>
              <a:gd name="T81" fmla="*/ 92 h 790"/>
              <a:gd name="T82" fmla="*/ 301 w 870"/>
              <a:gd name="T83" fmla="*/ 111 h 790"/>
              <a:gd name="T84" fmla="*/ 251 w 870"/>
              <a:gd name="T85" fmla="*/ 82 h 790"/>
              <a:gd name="T86" fmla="*/ 226 w 870"/>
              <a:gd name="T87" fmla="*/ 59 h 790"/>
              <a:gd name="T88" fmla="*/ 233 w 870"/>
              <a:gd name="T89" fmla="*/ 88 h 790"/>
              <a:gd name="T90" fmla="*/ 224 w 870"/>
              <a:gd name="T91" fmla="*/ 119 h 790"/>
              <a:gd name="T92" fmla="*/ 208 w 870"/>
              <a:gd name="T93" fmla="*/ 146 h 790"/>
              <a:gd name="T94" fmla="*/ 160 w 870"/>
              <a:gd name="T95" fmla="*/ 133 h 790"/>
              <a:gd name="T96" fmla="*/ 106 w 870"/>
              <a:gd name="T97" fmla="*/ 102 h 790"/>
              <a:gd name="T98" fmla="*/ 67 w 870"/>
              <a:gd name="T99" fmla="*/ 115 h 7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0"/>
              <a:gd name="T151" fmla="*/ 0 h 790"/>
              <a:gd name="T152" fmla="*/ 870 w 870"/>
              <a:gd name="T153" fmla="*/ 790 h 7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0" h="790">
                <a:moveTo>
                  <a:pt x="16" y="113"/>
                </a:moveTo>
                <a:lnTo>
                  <a:pt x="22" y="131"/>
                </a:lnTo>
                <a:lnTo>
                  <a:pt x="16" y="148"/>
                </a:lnTo>
                <a:lnTo>
                  <a:pt x="13" y="154"/>
                </a:lnTo>
                <a:lnTo>
                  <a:pt x="0" y="150"/>
                </a:lnTo>
                <a:lnTo>
                  <a:pt x="4" y="158"/>
                </a:lnTo>
                <a:lnTo>
                  <a:pt x="4" y="168"/>
                </a:lnTo>
                <a:lnTo>
                  <a:pt x="16" y="184"/>
                </a:lnTo>
                <a:lnTo>
                  <a:pt x="33" y="178"/>
                </a:lnTo>
                <a:lnTo>
                  <a:pt x="60" y="205"/>
                </a:lnTo>
                <a:lnTo>
                  <a:pt x="69" y="221"/>
                </a:lnTo>
                <a:lnTo>
                  <a:pt x="84" y="234"/>
                </a:lnTo>
                <a:lnTo>
                  <a:pt x="104" y="234"/>
                </a:lnTo>
                <a:lnTo>
                  <a:pt x="111" y="248"/>
                </a:lnTo>
                <a:lnTo>
                  <a:pt x="129" y="262"/>
                </a:lnTo>
                <a:lnTo>
                  <a:pt x="140" y="264"/>
                </a:lnTo>
                <a:lnTo>
                  <a:pt x="142" y="271"/>
                </a:lnTo>
                <a:lnTo>
                  <a:pt x="135" y="285"/>
                </a:lnTo>
                <a:lnTo>
                  <a:pt x="135" y="295"/>
                </a:lnTo>
                <a:lnTo>
                  <a:pt x="133" y="307"/>
                </a:lnTo>
                <a:lnTo>
                  <a:pt x="129" y="328"/>
                </a:lnTo>
                <a:lnTo>
                  <a:pt x="146" y="346"/>
                </a:lnTo>
                <a:lnTo>
                  <a:pt x="166" y="361"/>
                </a:lnTo>
                <a:lnTo>
                  <a:pt x="166" y="369"/>
                </a:lnTo>
                <a:lnTo>
                  <a:pt x="164" y="404"/>
                </a:lnTo>
                <a:lnTo>
                  <a:pt x="157" y="430"/>
                </a:lnTo>
                <a:lnTo>
                  <a:pt x="164" y="443"/>
                </a:lnTo>
                <a:lnTo>
                  <a:pt x="180" y="455"/>
                </a:lnTo>
                <a:lnTo>
                  <a:pt x="180" y="477"/>
                </a:lnTo>
                <a:lnTo>
                  <a:pt x="180" y="494"/>
                </a:lnTo>
                <a:lnTo>
                  <a:pt x="160" y="469"/>
                </a:lnTo>
                <a:lnTo>
                  <a:pt x="151" y="455"/>
                </a:lnTo>
                <a:lnTo>
                  <a:pt x="144" y="459"/>
                </a:lnTo>
                <a:lnTo>
                  <a:pt x="149" y="469"/>
                </a:lnTo>
                <a:lnTo>
                  <a:pt x="142" y="484"/>
                </a:lnTo>
                <a:lnTo>
                  <a:pt x="131" y="498"/>
                </a:lnTo>
                <a:lnTo>
                  <a:pt x="124" y="506"/>
                </a:lnTo>
                <a:lnTo>
                  <a:pt x="133" y="516"/>
                </a:lnTo>
                <a:lnTo>
                  <a:pt x="126" y="527"/>
                </a:lnTo>
                <a:lnTo>
                  <a:pt x="111" y="541"/>
                </a:lnTo>
                <a:lnTo>
                  <a:pt x="109" y="551"/>
                </a:lnTo>
                <a:lnTo>
                  <a:pt x="102" y="566"/>
                </a:lnTo>
                <a:lnTo>
                  <a:pt x="78" y="590"/>
                </a:lnTo>
                <a:lnTo>
                  <a:pt x="64" y="617"/>
                </a:lnTo>
                <a:lnTo>
                  <a:pt x="64" y="621"/>
                </a:lnTo>
                <a:lnTo>
                  <a:pt x="71" y="627"/>
                </a:lnTo>
                <a:lnTo>
                  <a:pt x="64" y="639"/>
                </a:lnTo>
                <a:lnTo>
                  <a:pt x="67" y="654"/>
                </a:lnTo>
                <a:lnTo>
                  <a:pt x="80" y="672"/>
                </a:lnTo>
                <a:lnTo>
                  <a:pt x="133" y="699"/>
                </a:lnTo>
                <a:lnTo>
                  <a:pt x="171" y="728"/>
                </a:lnTo>
                <a:lnTo>
                  <a:pt x="184" y="723"/>
                </a:lnTo>
                <a:lnTo>
                  <a:pt x="204" y="717"/>
                </a:lnTo>
                <a:lnTo>
                  <a:pt x="268" y="744"/>
                </a:lnTo>
                <a:lnTo>
                  <a:pt x="277" y="752"/>
                </a:lnTo>
                <a:lnTo>
                  <a:pt x="284" y="766"/>
                </a:lnTo>
                <a:lnTo>
                  <a:pt x="295" y="773"/>
                </a:lnTo>
                <a:lnTo>
                  <a:pt x="308" y="775"/>
                </a:lnTo>
                <a:lnTo>
                  <a:pt x="333" y="787"/>
                </a:lnTo>
                <a:lnTo>
                  <a:pt x="370" y="789"/>
                </a:lnTo>
                <a:lnTo>
                  <a:pt x="381" y="775"/>
                </a:lnTo>
                <a:lnTo>
                  <a:pt x="384" y="758"/>
                </a:lnTo>
                <a:lnTo>
                  <a:pt x="384" y="742"/>
                </a:lnTo>
                <a:lnTo>
                  <a:pt x="401" y="728"/>
                </a:lnTo>
                <a:lnTo>
                  <a:pt x="435" y="713"/>
                </a:lnTo>
                <a:lnTo>
                  <a:pt x="448" y="711"/>
                </a:lnTo>
                <a:lnTo>
                  <a:pt x="466" y="701"/>
                </a:lnTo>
                <a:lnTo>
                  <a:pt x="481" y="701"/>
                </a:lnTo>
                <a:lnTo>
                  <a:pt x="497" y="713"/>
                </a:lnTo>
                <a:lnTo>
                  <a:pt x="510" y="725"/>
                </a:lnTo>
                <a:lnTo>
                  <a:pt x="525" y="725"/>
                </a:lnTo>
                <a:lnTo>
                  <a:pt x="536" y="730"/>
                </a:lnTo>
                <a:lnTo>
                  <a:pt x="563" y="732"/>
                </a:lnTo>
                <a:lnTo>
                  <a:pt x="579" y="752"/>
                </a:lnTo>
                <a:lnTo>
                  <a:pt x="594" y="760"/>
                </a:lnTo>
                <a:lnTo>
                  <a:pt x="616" y="766"/>
                </a:lnTo>
                <a:lnTo>
                  <a:pt x="634" y="777"/>
                </a:lnTo>
                <a:lnTo>
                  <a:pt x="645" y="779"/>
                </a:lnTo>
                <a:lnTo>
                  <a:pt x="672" y="754"/>
                </a:lnTo>
                <a:lnTo>
                  <a:pt x="687" y="752"/>
                </a:lnTo>
                <a:lnTo>
                  <a:pt x="701" y="742"/>
                </a:lnTo>
                <a:lnTo>
                  <a:pt x="718" y="730"/>
                </a:lnTo>
                <a:lnTo>
                  <a:pt x="743" y="728"/>
                </a:lnTo>
                <a:lnTo>
                  <a:pt x="740" y="701"/>
                </a:lnTo>
                <a:lnTo>
                  <a:pt x="736" y="693"/>
                </a:lnTo>
                <a:lnTo>
                  <a:pt x="725" y="678"/>
                </a:lnTo>
                <a:lnTo>
                  <a:pt x="718" y="680"/>
                </a:lnTo>
                <a:lnTo>
                  <a:pt x="709" y="678"/>
                </a:lnTo>
                <a:lnTo>
                  <a:pt x="701" y="666"/>
                </a:lnTo>
                <a:lnTo>
                  <a:pt x="698" y="639"/>
                </a:lnTo>
                <a:lnTo>
                  <a:pt x="716" y="621"/>
                </a:lnTo>
                <a:lnTo>
                  <a:pt x="703" y="607"/>
                </a:lnTo>
                <a:lnTo>
                  <a:pt x="703" y="600"/>
                </a:lnTo>
                <a:lnTo>
                  <a:pt x="727" y="578"/>
                </a:lnTo>
                <a:lnTo>
                  <a:pt x="727" y="570"/>
                </a:lnTo>
                <a:lnTo>
                  <a:pt x="723" y="541"/>
                </a:lnTo>
                <a:lnTo>
                  <a:pt x="738" y="527"/>
                </a:lnTo>
                <a:lnTo>
                  <a:pt x="725" y="510"/>
                </a:lnTo>
                <a:lnTo>
                  <a:pt x="725" y="500"/>
                </a:lnTo>
                <a:lnTo>
                  <a:pt x="723" y="480"/>
                </a:lnTo>
                <a:lnTo>
                  <a:pt x="718" y="473"/>
                </a:lnTo>
                <a:lnTo>
                  <a:pt x="703" y="473"/>
                </a:lnTo>
                <a:lnTo>
                  <a:pt x="689" y="477"/>
                </a:lnTo>
                <a:lnTo>
                  <a:pt x="685" y="482"/>
                </a:lnTo>
                <a:lnTo>
                  <a:pt x="676" y="488"/>
                </a:lnTo>
                <a:lnTo>
                  <a:pt x="665" y="494"/>
                </a:lnTo>
                <a:lnTo>
                  <a:pt x="661" y="482"/>
                </a:lnTo>
                <a:lnTo>
                  <a:pt x="669" y="471"/>
                </a:lnTo>
                <a:lnTo>
                  <a:pt x="674" y="463"/>
                </a:lnTo>
                <a:lnTo>
                  <a:pt x="674" y="455"/>
                </a:lnTo>
                <a:lnTo>
                  <a:pt x="696" y="432"/>
                </a:lnTo>
                <a:lnTo>
                  <a:pt x="709" y="428"/>
                </a:lnTo>
                <a:lnTo>
                  <a:pt x="712" y="412"/>
                </a:lnTo>
                <a:lnTo>
                  <a:pt x="723" y="400"/>
                </a:lnTo>
                <a:lnTo>
                  <a:pt x="760" y="373"/>
                </a:lnTo>
                <a:lnTo>
                  <a:pt x="769" y="373"/>
                </a:lnTo>
                <a:lnTo>
                  <a:pt x="776" y="365"/>
                </a:lnTo>
                <a:lnTo>
                  <a:pt x="787" y="352"/>
                </a:lnTo>
                <a:lnTo>
                  <a:pt x="798" y="352"/>
                </a:lnTo>
                <a:lnTo>
                  <a:pt x="802" y="346"/>
                </a:lnTo>
                <a:lnTo>
                  <a:pt x="807" y="342"/>
                </a:lnTo>
                <a:lnTo>
                  <a:pt x="818" y="328"/>
                </a:lnTo>
                <a:lnTo>
                  <a:pt x="825" y="307"/>
                </a:lnTo>
                <a:lnTo>
                  <a:pt x="827" y="293"/>
                </a:lnTo>
                <a:lnTo>
                  <a:pt x="827" y="283"/>
                </a:lnTo>
                <a:lnTo>
                  <a:pt x="840" y="266"/>
                </a:lnTo>
                <a:lnTo>
                  <a:pt x="860" y="256"/>
                </a:lnTo>
                <a:lnTo>
                  <a:pt x="869" y="248"/>
                </a:lnTo>
                <a:lnTo>
                  <a:pt x="869" y="244"/>
                </a:lnTo>
                <a:lnTo>
                  <a:pt x="853" y="232"/>
                </a:lnTo>
                <a:lnTo>
                  <a:pt x="845" y="227"/>
                </a:lnTo>
                <a:lnTo>
                  <a:pt x="820" y="225"/>
                </a:lnTo>
                <a:lnTo>
                  <a:pt x="791" y="221"/>
                </a:lnTo>
                <a:lnTo>
                  <a:pt x="780" y="219"/>
                </a:lnTo>
                <a:lnTo>
                  <a:pt x="769" y="215"/>
                </a:lnTo>
                <a:lnTo>
                  <a:pt x="760" y="207"/>
                </a:lnTo>
                <a:lnTo>
                  <a:pt x="752" y="191"/>
                </a:lnTo>
                <a:lnTo>
                  <a:pt x="743" y="180"/>
                </a:lnTo>
                <a:lnTo>
                  <a:pt x="732" y="176"/>
                </a:lnTo>
                <a:lnTo>
                  <a:pt x="718" y="172"/>
                </a:lnTo>
                <a:lnTo>
                  <a:pt x="714" y="170"/>
                </a:lnTo>
                <a:lnTo>
                  <a:pt x="696" y="156"/>
                </a:lnTo>
                <a:lnTo>
                  <a:pt x="674" y="141"/>
                </a:lnTo>
                <a:lnTo>
                  <a:pt x="663" y="125"/>
                </a:lnTo>
                <a:lnTo>
                  <a:pt x="647" y="121"/>
                </a:lnTo>
                <a:lnTo>
                  <a:pt x="638" y="115"/>
                </a:lnTo>
                <a:lnTo>
                  <a:pt x="632" y="100"/>
                </a:lnTo>
                <a:lnTo>
                  <a:pt x="614" y="80"/>
                </a:lnTo>
                <a:lnTo>
                  <a:pt x="610" y="68"/>
                </a:lnTo>
                <a:lnTo>
                  <a:pt x="594" y="53"/>
                </a:lnTo>
                <a:lnTo>
                  <a:pt x="587" y="41"/>
                </a:lnTo>
                <a:lnTo>
                  <a:pt x="579" y="33"/>
                </a:lnTo>
                <a:lnTo>
                  <a:pt x="565" y="20"/>
                </a:lnTo>
                <a:lnTo>
                  <a:pt x="550" y="6"/>
                </a:lnTo>
                <a:lnTo>
                  <a:pt x="536" y="0"/>
                </a:lnTo>
                <a:lnTo>
                  <a:pt x="505" y="2"/>
                </a:lnTo>
                <a:lnTo>
                  <a:pt x="492" y="2"/>
                </a:lnTo>
                <a:lnTo>
                  <a:pt x="477" y="14"/>
                </a:lnTo>
                <a:lnTo>
                  <a:pt x="485" y="23"/>
                </a:lnTo>
                <a:lnTo>
                  <a:pt x="474" y="37"/>
                </a:lnTo>
                <a:lnTo>
                  <a:pt x="441" y="74"/>
                </a:lnTo>
                <a:lnTo>
                  <a:pt x="426" y="82"/>
                </a:lnTo>
                <a:lnTo>
                  <a:pt x="381" y="86"/>
                </a:lnTo>
                <a:lnTo>
                  <a:pt x="361" y="92"/>
                </a:lnTo>
                <a:lnTo>
                  <a:pt x="350" y="102"/>
                </a:lnTo>
                <a:lnTo>
                  <a:pt x="346" y="111"/>
                </a:lnTo>
                <a:lnTo>
                  <a:pt x="330" y="107"/>
                </a:lnTo>
                <a:lnTo>
                  <a:pt x="301" y="111"/>
                </a:lnTo>
                <a:lnTo>
                  <a:pt x="286" y="109"/>
                </a:lnTo>
                <a:lnTo>
                  <a:pt x="270" y="98"/>
                </a:lnTo>
                <a:lnTo>
                  <a:pt x="259" y="86"/>
                </a:lnTo>
                <a:lnTo>
                  <a:pt x="251" y="82"/>
                </a:lnTo>
                <a:lnTo>
                  <a:pt x="257" y="74"/>
                </a:lnTo>
                <a:lnTo>
                  <a:pt x="246" y="64"/>
                </a:lnTo>
                <a:lnTo>
                  <a:pt x="235" y="59"/>
                </a:lnTo>
                <a:lnTo>
                  <a:pt x="226" y="59"/>
                </a:lnTo>
                <a:lnTo>
                  <a:pt x="224" y="64"/>
                </a:lnTo>
                <a:lnTo>
                  <a:pt x="233" y="72"/>
                </a:lnTo>
                <a:lnTo>
                  <a:pt x="228" y="76"/>
                </a:lnTo>
                <a:lnTo>
                  <a:pt x="233" y="88"/>
                </a:lnTo>
                <a:lnTo>
                  <a:pt x="235" y="102"/>
                </a:lnTo>
                <a:lnTo>
                  <a:pt x="235" y="113"/>
                </a:lnTo>
                <a:lnTo>
                  <a:pt x="233" y="115"/>
                </a:lnTo>
                <a:lnTo>
                  <a:pt x="224" y="119"/>
                </a:lnTo>
                <a:lnTo>
                  <a:pt x="222" y="129"/>
                </a:lnTo>
                <a:lnTo>
                  <a:pt x="222" y="139"/>
                </a:lnTo>
                <a:lnTo>
                  <a:pt x="219" y="148"/>
                </a:lnTo>
                <a:lnTo>
                  <a:pt x="208" y="146"/>
                </a:lnTo>
                <a:lnTo>
                  <a:pt x="193" y="137"/>
                </a:lnTo>
                <a:lnTo>
                  <a:pt x="184" y="146"/>
                </a:lnTo>
                <a:lnTo>
                  <a:pt x="168" y="135"/>
                </a:lnTo>
                <a:lnTo>
                  <a:pt x="160" y="133"/>
                </a:lnTo>
                <a:lnTo>
                  <a:pt x="151" y="141"/>
                </a:lnTo>
                <a:lnTo>
                  <a:pt x="142" y="139"/>
                </a:lnTo>
                <a:lnTo>
                  <a:pt x="142" y="133"/>
                </a:lnTo>
                <a:lnTo>
                  <a:pt x="106" y="102"/>
                </a:lnTo>
                <a:lnTo>
                  <a:pt x="98" y="100"/>
                </a:lnTo>
                <a:lnTo>
                  <a:pt x="91" y="107"/>
                </a:lnTo>
                <a:lnTo>
                  <a:pt x="75" y="113"/>
                </a:lnTo>
                <a:lnTo>
                  <a:pt x="67" y="115"/>
                </a:lnTo>
                <a:lnTo>
                  <a:pt x="58" y="105"/>
                </a:lnTo>
                <a:lnTo>
                  <a:pt x="31" y="105"/>
                </a:lnTo>
                <a:lnTo>
                  <a:pt x="16" y="113"/>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7" name="Freeform 75"/>
          <p:cNvSpPr>
            <a:spLocks/>
          </p:cNvSpPr>
          <p:nvPr/>
        </p:nvSpPr>
        <p:spPr bwMode="auto">
          <a:xfrm>
            <a:off x="5753750" y="2644775"/>
            <a:ext cx="594906" cy="331788"/>
          </a:xfrm>
          <a:custGeom>
            <a:avLst/>
            <a:gdLst>
              <a:gd name="T0" fmla="*/ 102 w 422"/>
              <a:gd name="T1" fmla="*/ 70 h 209"/>
              <a:gd name="T2" fmla="*/ 93 w 422"/>
              <a:gd name="T3" fmla="*/ 41 h 209"/>
              <a:gd name="T4" fmla="*/ 66 w 422"/>
              <a:gd name="T5" fmla="*/ 29 h 209"/>
              <a:gd name="T6" fmla="*/ 38 w 422"/>
              <a:gd name="T7" fmla="*/ 49 h 209"/>
              <a:gd name="T8" fmla="*/ 18 w 422"/>
              <a:gd name="T9" fmla="*/ 95 h 209"/>
              <a:gd name="T10" fmla="*/ 13 w 422"/>
              <a:gd name="T11" fmla="*/ 111 h 209"/>
              <a:gd name="T12" fmla="*/ 0 w 422"/>
              <a:gd name="T13" fmla="*/ 126 h 209"/>
              <a:gd name="T14" fmla="*/ 4 w 422"/>
              <a:gd name="T15" fmla="*/ 159 h 209"/>
              <a:gd name="T16" fmla="*/ 16 w 422"/>
              <a:gd name="T17" fmla="*/ 179 h 209"/>
              <a:gd name="T18" fmla="*/ 53 w 422"/>
              <a:gd name="T19" fmla="*/ 161 h 209"/>
              <a:gd name="T20" fmla="*/ 80 w 422"/>
              <a:gd name="T21" fmla="*/ 159 h 209"/>
              <a:gd name="T22" fmla="*/ 111 w 422"/>
              <a:gd name="T23" fmla="*/ 167 h 209"/>
              <a:gd name="T24" fmla="*/ 142 w 422"/>
              <a:gd name="T25" fmla="*/ 159 h 209"/>
              <a:gd name="T26" fmla="*/ 164 w 422"/>
              <a:gd name="T27" fmla="*/ 163 h 209"/>
              <a:gd name="T28" fmla="*/ 191 w 422"/>
              <a:gd name="T29" fmla="*/ 159 h 209"/>
              <a:gd name="T30" fmla="*/ 222 w 422"/>
              <a:gd name="T31" fmla="*/ 157 h 209"/>
              <a:gd name="T32" fmla="*/ 255 w 422"/>
              <a:gd name="T33" fmla="*/ 175 h 209"/>
              <a:gd name="T34" fmla="*/ 297 w 422"/>
              <a:gd name="T35" fmla="*/ 194 h 209"/>
              <a:gd name="T36" fmla="*/ 321 w 422"/>
              <a:gd name="T37" fmla="*/ 208 h 209"/>
              <a:gd name="T38" fmla="*/ 359 w 422"/>
              <a:gd name="T39" fmla="*/ 198 h 209"/>
              <a:gd name="T40" fmla="*/ 379 w 422"/>
              <a:gd name="T41" fmla="*/ 177 h 209"/>
              <a:gd name="T42" fmla="*/ 414 w 422"/>
              <a:gd name="T43" fmla="*/ 142 h 209"/>
              <a:gd name="T44" fmla="*/ 417 w 422"/>
              <a:gd name="T45" fmla="*/ 97 h 209"/>
              <a:gd name="T46" fmla="*/ 388 w 422"/>
              <a:gd name="T47" fmla="*/ 74 h 209"/>
              <a:gd name="T48" fmla="*/ 370 w 422"/>
              <a:gd name="T49" fmla="*/ 35 h 209"/>
              <a:gd name="T50" fmla="*/ 343 w 422"/>
              <a:gd name="T51" fmla="*/ 21 h 209"/>
              <a:gd name="T52" fmla="*/ 295 w 422"/>
              <a:gd name="T53" fmla="*/ 33 h 209"/>
              <a:gd name="T54" fmla="*/ 268 w 422"/>
              <a:gd name="T55" fmla="*/ 21 h 209"/>
              <a:gd name="T56" fmla="*/ 242 w 422"/>
              <a:gd name="T57" fmla="*/ 4 h 209"/>
              <a:gd name="T58" fmla="*/ 217 w 422"/>
              <a:gd name="T59" fmla="*/ 0 h 209"/>
              <a:gd name="T60" fmla="*/ 191 w 422"/>
              <a:gd name="T61" fmla="*/ 4 h 209"/>
              <a:gd name="T62" fmla="*/ 175 w 422"/>
              <a:gd name="T63" fmla="*/ 21 h 209"/>
              <a:gd name="T64" fmla="*/ 179 w 422"/>
              <a:gd name="T65" fmla="*/ 66 h 209"/>
              <a:gd name="T66" fmla="*/ 164 w 422"/>
              <a:gd name="T67" fmla="*/ 91 h 209"/>
              <a:gd name="T68" fmla="*/ 144 w 422"/>
              <a:gd name="T69" fmla="*/ 89 h 2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2"/>
              <a:gd name="T106" fmla="*/ 0 h 209"/>
              <a:gd name="T107" fmla="*/ 422 w 422"/>
              <a:gd name="T108" fmla="*/ 209 h 2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2" h="209">
                <a:moveTo>
                  <a:pt x="124" y="80"/>
                </a:moveTo>
                <a:lnTo>
                  <a:pt x="102" y="70"/>
                </a:lnTo>
                <a:lnTo>
                  <a:pt x="97" y="56"/>
                </a:lnTo>
                <a:lnTo>
                  <a:pt x="93" y="41"/>
                </a:lnTo>
                <a:lnTo>
                  <a:pt x="84" y="29"/>
                </a:lnTo>
                <a:lnTo>
                  <a:pt x="66" y="29"/>
                </a:lnTo>
                <a:lnTo>
                  <a:pt x="53" y="35"/>
                </a:lnTo>
                <a:lnTo>
                  <a:pt x="38" y="49"/>
                </a:lnTo>
                <a:lnTo>
                  <a:pt x="16" y="84"/>
                </a:lnTo>
                <a:lnTo>
                  <a:pt x="18" y="95"/>
                </a:lnTo>
                <a:lnTo>
                  <a:pt x="18" y="105"/>
                </a:lnTo>
                <a:lnTo>
                  <a:pt x="13" y="111"/>
                </a:lnTo>
                <a:lnTo>
                  <a:pt x="7" y="117"/>
                </a:lnTo>
                <a:lnTo>
                  <a:pt x="0" y="126"/>
                </a:lnTo>
                <a:lnTo>
                  <a:pt x="4" y="136"/>
                </a:lnTo>
                <a:lnTo>
                  <a:pt x="4" y="159"/>
                </a:lnTo>
                <a:lnTo>
                  <a:pt x="7" y="175"/>
                </a:lnTo>
                <a:lnTo>
                  <a:pt x="16" y="179"/>
                </a:lnTo>
                <a:lnTo>
                  <a:pt x="33" y="173"/>
                </a:lnTo>
                <a:lnTo>
                  <a:pt x="53" y="161"/>
                </a:lnTo>
                <a:lnTo>
                  <a:pt x="62" y="154"/>
                </a:lnTo>
                <a:lnTo>
                  <a:pt x="80" y="159"/>
                </a:lnTo>
                <a:lnTo>
                  <a:pt x="95" y="161"/>
                </a:lnTo>
                <a:lnTo>
                  <a:pt x="111" y="167"/>
                </a:lnTo>
                <a:lnTo>
                  <a:pt x="122" y="171"/>
                </a:lnTo>
                <a:lnTo>
                  <a:pt x="142" y="159"/>
                </a:lnTo>
                <a:lnTo>
                  <a:pt x="153" y="159"/>
                </a:lnTo>
                <a:lnTo>
                  <a:pt x="164" y="163"/>
                </a:lnTo>
                <a:lnTo>
                  <a:pt x="177" y="169"/>
                </a:lnTo>
                <a:lnTo>
                  <a:pt x="191" y="159"/>
                </a:lnTo>
                <a:lnTo>
                  <a:pt x="211" y="154"/>
                </a:lnTo>
                <a:lnTo>
                  <a:pt x="222" y="157"/>
                </a:lnTo>
                <a:lnTo>
                  <a:pt x="233" y="173"/>
                </a:lnTo>
                <a:lnTo>
                  <a:pt x="255" y="175"/>
                </a:lnTo>
                <a:lnTo>
                  <a:pt x="279" y="173"/>
                </a:lnTo>
                <a:lnTo>
                  <a:pt x="297" y="194"/>
                </a:lnTo>
                <a:lnTo>
                  <a:pt x="310" y="206"/>
                </a:lnTo>
                <a:lnTo>
                  <a:pt x="321" y="208"/>
                </a:lnTo>
                <a:lnTo>
                  <a:pt x="341" y="200"/>
                </a:lnTo>
                <a:lnTo>
                  <a:pt x="359" y="198"/>
                </a:lnTo>
                <a:lnTo>
                  <a:pt x="372" y="187"/>
                </a:lnTo>
                <a:lnTo>
                  <a:pt x="379" y="177"/>
                </a:lnTo>
                <a:lnTo>
                  <a:pt x="401" y="154"/>
                </a:lnTo>
                <a:lnTo>
                  <a:pt x="414" y="142"/>
                </a:lnTo>
                <a:lnTo>
                  <a:pt x="421" y="124"/>
                </a:lnTo>
                <a:lnTo>
                  <a:pt x="417" y="97"/>
                </a:lnTo>
                <a:lnTo>
                  <a:pt x="405" y="91"/>
                </a:lnTo>
                <a:lnTo>
                  <a:pt x="388" y="74"/>
                </a:lnTo>
                <a:lnTo>
                  <a:pt x="379" y="56"/>
                </a:lnTo>
                <a:lnTo>
                  <a:pt x="370" y="35"/>
                </a:lnTo>
                <a:lnTo>
                  <a:pt x="355" y="23"/>
                </a:lnTo>
                <a:lnTo>
                  <a:pt x="343" y="21"/>
                </a:lnTo>
                <a:lnTo>
                  <a:pt x="310" y="23"/>
                </a:lnTo>
                <a:lnTo>
                  <a:pt x="295" y="33"/>
                </a:lnTo>
                <a:lnTo>
                  <a:pt x="284" y="35"/>
                </a:lnTo>
                <a:lnTo>
                  <a:pt x="268" y="21"/>
                </a:lnTo>
                <a:lnTo>
                  <a:pt x="253" y="14"/>
                </a:lnTo>
                <a:lnTo>
                  <a:pt x="242" y="4"/>
                </a:lnTo>
                <a:lnTo>
                  <a:pt x="235" y="2"/>
                </a:lnTo>
                <a:lnTo>
                  <a:pt x="217" y="0"/>
                </a:lnTo>
                <a:lnTo>
                  <a:pt x="202" y="4"/>
                </a:lnTo>
                <a:lnTo>
                  <a:pt x="191" y="4"/>
                </a:lnTo>
                <a:lnTo>
                  <a:pt x="182" y="10"/>
                </a:lnTo>
                <a:lnTo>
                  <a:pt x="175" y="21"/>
                </a:lnTo>
                <a:lnTo>
                  <a:pt x="175" y="41"/>
                </a:lnTo>
                <a:lnTo>
                  <a:pt x="179" y="66"/>
                </a:lnTo>
                <a:lnTo>
                  <a:pt x="179" y="76"/>
                </a:lnTo>
                <a:lnTo>
                  <a:pt x="164" y="91"/>
                </a:lnTo>
                <a:lnTo>
                  <a:pt x="153" y="99"/>
                </a:lnTo>
                <a:lnTo>
                  <a:pt x="144" y="89"/>
                </a:lnTo>
                <a:lnTo>
                  <a:pt x="124" y="8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8" name="Freeform 76"/>
          <p:cNvSpPr>
            <a:spLocks/>
          </p:cNvSpPr>
          <p:nvPr/>
        </p:nvSpPr>
        <p:spPr bwMode="auto">
          <a:xfrm>
            <a:off x="3630364" y="2830514"/>
            <a:ext cx="60924" cy="47625"/>
          </a:xfrm>
          <a:custGeom>
            <a:avLst/>
            <a:gdLst>
              <a:gd name="T0" fmla="*/ 22 w 43"/>
              <a:gd name="T1" fmla="*/ 0 h 30"/>
              <a:gd name="T2" fmla="*/ 40 w 43"/>
              <a:gd name="T3" fmla="*/ 2 h 30"/>
              <a:gd name="T4" fmla="*/ 42 w 43"/>
              <a:gd name="T5" fmla="*/ 15 h 30"/>
              <a:gd name="T6" fmla="*/ 22 w 43"/>
              <a:gd name="T7" fmla="*/ 25 h 30"/>
              <a:gd name="T8" fmla="*/ 2 w 43"/>
              <a:gd name="T9" fmla="*/ 29 h 30"/>
              <a:gd name="T10" fmla="*/ 0 w 43"/>
              <a:gd name="T11" fmla="*/ 17 h 30"/>
              <a:gd name="T12" fmla="*/ 22 w 43"/>
              <a:gd name="T13" fmla="*/ 0 h 30"/>
              <a:gd name="T14" fmla="*/ 0 60000 65536"/>
              <a:gd name="T15" fmla="*/ 0 60000 65536"/>
              <a:gd name="T16" fmla="*/ 0 60000 65536"/>
              <a:gd name="T17" fmla="*/ 0 60000 65536"/>
              <a:gd name="T18" fmla="*/ 0 60000 65536"/>
              <a:gd name="T19" fmla="*/ 0 60000 65536"/>
              <a:gd name="T20" fmla="*/ 0 60000 65536"/>
              <a:gd name="T21" fmla="*/ 0 w 43"/>
              <a:gd name="T22" fmla="*/ 0 h 30"/>
              <a:gd name="T23" fmla="*/ 43 w 4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0">
                <a:moveTo>
                  <a:pt x="22" y="0"/>
                </a:moveTo>
                <a:lnTo>
                  <a:pt x="40" y="2"/>
                </a:lnTo>
                <a:lnTo>
                  <a:pt x="42" y="15"/>
                </a:lnTo>
                <a:lnTo>
                  <a:pt x="22" y="25"/>
                </a:lnTo>
                <a:lnTo>
                  <a:pt x="2" y="29"/>
                </a:lnTo>
                <a:lnTo>
                  <a:pt x="0" y="17"/>
                </a:lnTo>
                <a:lnTo>
                  <a:pt x="22"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29" name="Freeform 77"/>
          <p:cNvSpPr>
            <a:spLocks/>
          </p:cNvSpPr>
          <p:nvPr/>
        </p:nvSpPr>
        <p:spPr bwMode="auto">
          <a:xfrm>
            <a:off x="3590942" y="2536826"/>
            <a:ext cx="60924" cy="49213"/>
          </a:xfrm>
          <a:custGeom>
            <a:avLst/>
            <a:gdLst>
              <a:gd name="T0" fmla="*/ 35 w 43"/>
              <a:gd name="T1" fmla="*/ 0 h 31"/>
              <a:gd name="T2" fmla="*/ 42 w 43"/>
              <a:gd name="T3" fmla="*/ 15 h 31"/>
              <a:gd name="T4" fmla="*/ 20 w 43"/>
              <a:gd name="T5" fmla="*/ 26 h 31"/>
              <a:gd name="T6" fmla="*/ 4 w 43"/>
              <a:gd name="T7" fmla="*/ 30 h 31"/>
              <a:gd name="T8" fmla="*/ 0 w 43"/>
              <a:gd name="T9" fmla="*/ 15 h 31"/>
              <a:gd name="T10" fmla="*/ 7 w 43"/>
              <a:gd name="T11" fmla="*/ 6 h 31"/>
              <a:gd name="T12" fmla="*/ 35 w 43"/>
              <a:gd name="T13" fmla="*/ 0 h 31"/>
              <a:gd name="T14" fmla="*/ 0 60000 65536"/>
              <a:gd name="T15" fmla="*/ 0 60000 65536"/>
              <a:gd name="T16" fmla="*/ 0 60000 65536"/>
              <a:gd name="T17" fmla="*/ 0 60000 65536"/>
              <a:gd name="T18" fmla="*/ 0 60000 65536"/>
              <a:gd name="T19" fmla="*/ 0 60000 65536"/>
              <a:gd name="T20" fmla="*/ 0 60000 65536"/>
              <a:gd name="T21" fmla="*/ 0 w 43"/>
              <a:gd name="T22" fmla="*/ 0 h 31"/>
              <a:gd name="T23" fmla="*/ 43 w 4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1">
                <a:moveTo>
                  <a:pt x="35" y="0"/>
                </a:moveTo>
                <a:lnTo>
                  <a:pt x="42" y="15"/>
                </a:lnTo>
                <a:lnTo>
                  <a:pt x="20" y="26"/>
                </a:lnTo>
                <a:lnTo>
                  <a:pt x="4" y="30"/>
                </a:lnTo>
                <a:lnTo>
                  <a:pt x="0" y="15"/>
                </a:lnTo>
                <a:lnTo>
                  <a:pt x="7" y="6"/>
                </a:lnTo>
                <a:lnTo>
                  <a:pt x="35"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0" name="Freeform 78"/>
          <p:cNvSpPr>
            <a:spLocks/>
          </p:cNvSpPr>
          <p:nvPr/>
        </p:nvSpPr>
        <p:spPr bwMode="auto">
          <a:xfrm>
            <a:off x="3675161" y="2311401"/>
            <a:ext cx="34045" cy="87313"/>
          </a:xfrm>
          <a:custGeom>
            <a:avLst/>
            <a:gdLst>
              <a:gd name="T0" fmla="*/ 11 w 25"/>
              <a:gd name="T1" fmla="*/ 54 h 55"/>
              <a:gd name="T2" fmla="*/ 24 w 25"/>
              <a:gd name="T3" fmla="*/ 40 h 55"/>
              <a:gd name="T4" fmla="*/ 20 w 25"/>
              <a:gd name="T5" fmla="*/ 24 h 55"/>
              <a:gd name="T6" fmla="*/ 15 w 25"/>
              <a:gd name="T7" fmla="*/ 14 h 55"/>
              <a:gd name="T8" fmla="*/ 11 w 25"/>
              <a:gd name="T9" fmla="*/ 0 h 55"/>
              <a:gd name="T10" fmla="*/ 0 w 25"/>
              <a:gd name="T11" fmla="*/ 6 h 55"/>
              <a:gd name="T12" fmla="*/ 7 w 25"/>
              <a:gd name="T13" fmla="*/ 26 h 55"/>
              <a:gd name="T14" fmla="*/ 11 w 25"/>
              <a:gd name="T15" fmla="*/ 54 h 5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55"/>
              <a:gd name="T26" fmla="*/ 25 w 25"/>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55">
                <a:moveTo>
                  <a:pt x="11" y="54"/>
                </a:moveTo>
                <a:lnTo>
                  <a:pt x="24" y="40"/>
                </a:lnTo>
                <a:lnTo>
                  <a:pt x="20" y="24"/>
                </a:lnTo>
                <a:lnTo>
                  <a:pt x="15" y="14"/>
                </a:lnTo>
                <a:lnTo>
                  <a:pt x="11" y="0"/>
                </a:lnTo>
                <a:lnTo>
                  <a:pt x="0" y="6"/>
                </a:lnTo>
                <a:lnTo>
                  <a:pt x="7" y="26"/>
                </a:lnTo>
                <a:lnTo>
                  <a:pt x="11" y="54"/>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1" name="Freeform 79"/>
          <p:cNvSpPr>
            <a:spLocks/>
          </p:cNvSpPr>
          <p:nvPr/>
        </p:nvSpPr>
        <p:spPr bwMode="auto">
          <a:xfrm>
            <a:off x="3442215" y="2652714"/>
            <a:ext cx="155894" cy="166687"/>
          </a:xfrm>
          <a:custGeom>
            <a:avLst/>
            <a:gdLst>
              <a:gd name="T0" fmla="*/ 37 w 111"/>
              <a:gd name="T1" fmla="*/ 0 h 105"/>
              <a:gd name="T2" fmla="*/ 62 w 111"/>
              <a:gd name="T3" fmla="*/ 0 h 105"/>
              <a:gd name="T4" fmla="*/ 81 w 111"/>
              <a:gd name="T5" fmla="*/ 4 h 105"/>
              <a:gd name="T6" fmla="*/ 95 w 111"/>
              <a:gd name="T7" fmla="*/ 20 h 105"/>
              <a:gd name="T8" fmla="*/ 108 w 111"/>
              <a:gd name="T9" fmla="*/ 47 h 105"/>
              <a:gd name="T10" fmla="*/ 110 w 111"/>
              <a:gd name="T11" fmla="*/ 71 h 105"/>
              <a:gd name="T12" fmla="*/ 97 w 111"/>
              <a:gd name="T13" fmla="*/ 82 h 105"/>
              <a:gd name="T14" fmla="*/ 92 w 111"/>
              <a:gd name="T15" fmla="*/ 98 h 105"/>
              <a:gd name="T16" fmla="*/ 79 w 111"/>
              <a:gd name="T17" fmla="*/ 104 h 105"/>
              <a:gd name="T18" fmla="*/ 68 w 111"/>
              <a:gd name="T19" fmla="*/ 90 h 105"/>
              <a:gd name="T20" fmla="*/ 55 w 111"/>
              <a:gd name="T21" fmla="*/ 65 h 105"/>
              <a:gd name="T22" fmla="*/ 48 w 111"/>
              <a:gd name="T23" fmla="*/ 55 h 105"/>
              <a:gd name="T24" fmla="*/ 26 w 111"/>
              <a:gd name="T25" fmla="*/ 53 h 105"/>
              <a:gd name="T26" fmla="*/ 0 w 111"/>
              <a:gd name="T27" fmla="*/ 27 h 105"/>
              <a:gd name="T28" fmla="*/ 37 w 111"/>
              <a:gd name="T29" fmla="*/ 0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1"/>
              <a:gd name="T46" fmla="*/ 0 h 105"/>
              <a:gd name="T47" fmla="*/ 111 w 111"/>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1" h="105">
                <a:moveTo>
                  <a:pt x="37" y="0"/>
                </a:moveTo>
                <a:lnTo>
                  <a:pt x="62" y="0"/>
                </a:lnTo>
                <a:lnTo>
                  <a:pt x="81" y="4"/>
                </a:lnTo>
                <a:lnTo>
                  <a:pt x="95" y="20"/>
                </a:lnTo>
                <a:lnTo>
                  <a:pt x="108" y="47"/>
                </a:lnTo>
                <a:lnTo>
                  <a:pt x="110" y="71"/>
                </a:lnTo>
                <a:lnTo>
                  <a:pt x="97" y="82"/>
                </a:lnTo>
                <a:lnTo>
                  <a:pt x="92" y="98"/>
                </a:lnTo>
                <a:lnTo>
                  <a:pt x="79" y="104"/>
                </a:lnTo>
                <a:lnTo>
                  <a:pt x="68" y="90"/>
                </a:lnTo>
                <a:lnTo>
                  <a:pt x="55" y="65"/>
                </a:lnTo>
                <a:lnTo>
                  <a:pt x="48" y="55"/>
                </a:lnTo>
                <a:lnTo>
                  <a:pt x="26" y="53"/>
                </a:lnTo>
                <a:lnTo>
                  <a:pt x="0" y="27"/>
                </a:lnTo>
                <a:lnTo>
                  <a:pt x="37"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2" name="Freeform 80"/>
          <p:cNvSpPr>
            <a:spLocks/>
          </p:cNvSpPr>
          <p:nvPr/>
        </p:nvSpPr>
        <p:spPr bwMode="auto">
          <a:xfrm>
            <a:off x="3669785" y="2212975"/>
            <a:ext cx="82427" cy="63500"/>
          </a:xfrm>
          <a:custGeom>
            <a:avLst/>
            <a:gdLst>
              <a:gd name="T0" fmla="*/ 50 w 58"/>
              <a:gd name="T1" fmla="*/ 0 h 40"/>
              <a:gd name="T2" fmla="*/ 57 w 58"/>
              <a:gd name="T3" fmla="*/ 10 h 40"/>
              <a:gd name="T4" fmla="*/ 35 w 58"/>
              <a:gd name="T5" fmla="*/ 21 h 40"/>
              <a:gd name="T6" fmla="*/ 15 w 58"/>
              <a:gd name="T7" fmla="*/ 39 h 40"/>
              <a:gd name="T8" fmla="*/ 2 w 58"/>
              <a:gd name="T9" fmla="*/ 35 h 40"/>
              <a:gd name="T10" fmla="*/ 0 w 58"/>
              <a:gd name="T11" fmla="*/ 14 h 40"/>
              <a:gd name="T12" fmla="*/ 0 w 58"/>
              <a:gd name="T13" fmla="*/ 6 h 40"/>
              <a:gd name="T14" fmla="*/ 35 w 58"/>
              <a:gd name="T15" fmla="*/ 0 h 40"/>
              <a:gd name="T16" fmla="*/ 50 w 58"/>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0"/>
              <a:gd name="T29" fmla="*/ 58 w 5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0">
                <a:moveTo>
                  <a:pt x="50" y="0"/>
                </a:moveTo>
                <a:lnTo>
                  <a:pt x="57" y="10"/>
                </a:lnTo>
                <a:lnTo>
                  <a:pt x="35" y="21"/>
                </a:lnTo>
                <a:lnTo>
                  <a:pt x="15" y="39"/>
                </a:lnTo>
                <a:lnTo>
                  <a:pt x="2" y="35"/>
                </a:lnTo>
                <a:lnTo>
                  <a:pt x="0" y="14"/>
                </a:lnTo>
                <a:lnTo>
                  <a:pt x="0" y="6"/>
                </a:lnTo>
                <a:lnTo>
                  <a:pt x="35" y="0"/>
                </a:lnTo>
                <a:lnTo>
                  <a:pt x="5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3" name="Freeform 81"/>
          <p:cNvSpPr>
            <a:spLocks/>
          </p:cNvSpPr>
          <p:nvPr/>
        </p:nvSpPr>
        <p:spPr bwMode="auto">
          <a:xfrm>
            <a:off x="6343280" y="4987926"/>
            <a:ext cx="322540" cy="288925"/>
          </a:xfrm>
          <a:custGeom>
            <a:avLst/>
            <a:gdLst>
              <a:gd name="T0" fmla="*/ 40 w 228"/>
              <a:gd name="T1" fmla="*/ 31 h 182"/>
              <a:gd name="T2" fmla="*/ 37 w 228"/>
              <a:gd name="T3" fmla="*/ 76 h 182"/>
              <a:gd name="T4" fmla="*/ 0 w 228"/>
              <a:gd name="T5" fmla="*/ 125 h 182"/>
              <a:gd name="T6" fmla="*/ 9 w 228"/>
              <a:gd name="T7" fmla="*/ 134 h 182"/>
              <a:gd name="T8" fmla="*/ 48 w 228"/>
              <a:gd name="T9" fmla="*/ 132 h 182"/>
              <a:gd name="T10" fmla="*/ 29 w 228"/>
              <a:gd name="T11" fmla="*/ 152 h 182"/>
              <a:gd name="T12" fmla="*/ 22 w 228"/>
              <a:gd name="T13" fmla="*/ 160 h 182"/>
              <a:gd name="T14" fmla="*/ 24 w 228"/>
              <a:gd name="T15" fmla="*/ 181 h 182"/>
              <a:gd name="T16" fmla="*/ 57 w 228"/>
              <a:gd name="T17" fmla="*/ 148 h 182"/>
              <a:gd name="T18" fmla="*/ 77 w 228"/>
              <a:gd name="T19" fmla="*/ 138 h 182"/>
              <a:gd name="T20" fmla="*/ 110 w 228"/>
              <a:gd name="T21" fmla="*/ 97 h 182"/>
              <a:gd name="T22" fmla="*/ 150 w 228"/>
              <a:gd name="T23" fmla="*/ 76 h 182"/>
              <a:gd name="T24" fmla="*/ 212 w 228"/>
              <a:gd name="T25" fmla="*/ 74 h 182"/>
              <a:gd name="T26" fmla="*/ 227 w 228"/>
              <a:gd name="T27" fmla="*/ 68 h 182"/>
              <a:gd name="T28" fmla="*/ 223 w 228"/>
              <a:gd name="T29" fmla="*/ 56 h 182"/>
              <a:gd name="T30" fmla="*/ 194 w 228"/>
              <a:gd name="T31" fmla="*/ 33 h 182"/>
              <a:gd name="T32" fmla="*/ 179 w 228"/>
              <a:gd name="T33" fmla="*/ 35 h 182"/>
              <a:gd name="T34" fmla="*/ 174 w 228"/>
              <a:gd name="T35" fmla="*/ 29 h 182"/>
              <a:gd name="T36" fmla="*/ 159 w 228"/>
              <a:gd name="T37" fmla="*/ 29 h 182"/>
              <a:gd name="T38" fmla="*/ 132 w 228"/>
              <a:gd name="T39" fmla="*/ 2 h 182"/>
              <a:gd name="T40" fmla="*/ 106 w 228"/>
              <a:gd name="T41" fmla="*/ 0 h 182"/>
              <a:gd name="T42" fmla="*/ 82 w 228"/>
              <a:gd name="T43" fmla="*/ 6 h 182"/>
              <a:gd name="T44" fmla="*/ 60 w 228"/>
              <a:gd name="T45" fmla="*/ 16 h 182"/>
              <a:gd name="T46" fmla="*/ 40 w 228"/>
              <a:gd name="T47" fmla="*/ 31 h 1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8"/>
              <a:gd name="T73" fmla="*/ 0 h 182"/>
              <a:gd name="T74" fmla="*/ 228 w 228"/>
              <a:gd name="T75" fmla="*/ 182 h 1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8" h="182">
                <a:moveTo>
                  <a:pt x="40" y="31"/>
                </a:moveTo>
                <a:lnTo>
                  <a:pt x="37" y="76"/>
                </a:lnTo>
                <a:lnTo>
                  <a:pt x="0" y="125"/>
                </a:lnTo>
                <a:lnTo>
                  <a:pt x="9" y="134"/>
                </a:lnTo>
                <a:lnTo>
                  <a:pt x="48" y="132"/>
                </a:lnTo>
                <a:lnTo>
                  <a:pt x="29" y="152"/>
                </a:lnTo>
                <a:lnTo>
                  <a:pt x="22" y="160"/>
                </a:lnTo>
                <a:lnTo>
                  <a:pt x="24" y="181"/>
                </a:lnTo>
                <a:lnTo>
                  <a:pt x="57" y="148"/>
                </a:lnTo>
                <a:lnTo>
                  <a:pt x="77" y="138"/>
                </a:lnTo>
                <a:lnTo>
                  <a:pt x="110" y="97"/>
                </a:lnTo>
                <a:lnTo>
                  <a:pt x="150" y="76"/>
                </a:lnTo>
                <a:lnTo>
                  <a:pt x="212" y="74"/>
                </a:lnTo>
                <a:lnTo>
                  <a:pt x="227" y="68"/>
                </a:lnTo>
                <a:lnTo>
                  <a:pt x="223" y="56"/>
                </a:lnTo>
                <a:lnTo>
                  <a:pt x="194" y="33"/>
                </a:lnTo>
                <a:lnTo>
                  <a:pt x="179" y="35"/>
                </a:lnTo>
                <a:lnTo>
                  <a:pt x="174" y="29"/>
                </a:lnTo>
                <a:lnTo>
                  <a:pt x="159" y="29"/>
                </a:lnTo>
                <a:lnTo>
                  <a:pt x="132" y="2"/>
                </a:lnTo>
                <a:lnTo>
                  <a:pt x="106" y="0"/>
                </a:lnTo>
                <a:lnTo>
                  <a:pt x="82" y="6"/>
                </a:lnTo>
                <a:lnTo>
                  <a:pt x="60" y="16"/>
                </a:lnTo>
                <a:lnTo>
                  <a:pt x="40" y="31"/>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4" name="Freeform 82"/>
          <p:cNvSpPr>
            <a:spLocks/>
          </p:cNvSpPr>
          <p:nvPr/>
        </p:nvSpPr>
        <p:spPr bwMode="auto">
          <a:xfrm>
            <a:off x="8188924" y="5065714"/>
            <a:ext cx="121848" cy="117475"/>
          </a:xfrm>
          <a:custGeom>
            <a:avLst/>
            <a:gdLst>
              <a:gd name="T0" fmla="*/ 85 w 86"/>
              <a:gd name="T1" fmla="*/ 4 h 74"/>
              <a:gd name="T2" fmla="*/ 58 w 86"/>
              <a:gd name="T3" fmla="*/ 34 h 74"/>
              <a:gd name="T4" fmla="*/ 63 w 86"/>
              <a:gd name="T5" fmla="*/ 53 h 74"/>
              <a:gd name="T6" fmla="*/ 63 w 86"/>
              <a:gd name="T7" fmla="*/ 61 h 74"/>
              <a:gd name="T8" fmla="*/ 18 w 86"/>
              <a:gd name="T9" fmla="*/ 73 h 74"/>
              <a:gd name="T10" fmla="*/ 4 w 86"/>
              <a:gd name="T11" fmla="*/ 69 h 74"/>
              <a:gd name="T12" fmla="*/ 4 w 86"/>
              <a:gd name="T13" fmla="*/ 53 h 74"/>
              <a:gd name="T14" fmla="*/ 0 w 86"/>
              <a:gd name="T15" fmla="*/ 39 h 74"/>
              <a:gd name="T16" fmla="*/ 20 w 86"/>
              <a:gd name="T17" fmla="*/ 18 h 74"/>
              <a:gd name="T18" fmla="*/ 34 w 86"/>
              <a:gd name="T19" fmla="*/ 14 h 74"/>
              <a:gd name="T20" fmla="*/ 47 w 86"/>
              <a:gd name="T21" fmla="*/ 0 h 74"/>
              <a:gd name="T22" fmla="*/ 85 w 86"/>
              <a:gd name="T23" fmla="*/ 4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74"/>
              <a:gd name="T38" fmla="*/ 86 w 86"/>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74">
                <a:moveTo>
                  <a:pt x="85" y="4"/>
                </a:moveTo>
                <a:lnTo>
                  <a:pt x="58" y="34"/>
                </a:lnTo>
                <a:lnTo>
                  <a:pt x="63" y="53"/>
                </a:lnTo>
                <a:lnTo>
                  <a:pt x="63" y="61"/>
                </a:lnTo>
                <a:lnTo>
                  <a:pt x="18" y="73"/>
                </a:lnTo>
                <a:lnTo>
                  <a:pt x="4" y="69"/>
                </a:lnTo>
                <a:lnTo>
                  <a:pt x="4" y="53"/>
                </a:lnTo>
                <a:lnTo>
                  <a:pt x="0" y="39"/>
                </a:lnTo>
                <a:lnTo>
                  <a:pt x="20" y="18"/>
                </a:lnTo>
                <a:lnTo>
                  <a:pt x="34" y="14"/>
                </a:lnTo>
                <a:lnTo>
                  <a:pt x="47" y="0"/>
                </a:lnTo>
                <a:lnTo>
                  <a:pt x="85" y="4"/>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5" name="Freeform 83"/>
          <p:cNvSpPr>
            <a:spLocks/>
          </p:cNvSpPr>
          <p:nvPr/>
        </p:nvSpPr>
        <p:spPr bwMode="auto">
          <a:xfrm>
            <a:off x="5377454" y="2732089"/>
            <a:ext cx="59132" cy="153987"/>
          </a:xfrm>
          <a:custGeom>
            <a:avLst/>
            <a:gdLst>
              <a:gd name="T0" fmla="*/ 42 w 43"/>
              <a:gd name="T1" fmla="*/ 0 h 97"/>
              <a:gd name="T2" fmla="*/ 40 w 43"/>
              <a:gd name="T3" fmla="*/ 33 h 97"/>
              <a:gd name="T4" fmla="*/ 27 w 43"/>
              <a:gd name="T5" fmla="*/ 57 h 97"/>
              <a:gd name="T6" fmla="*/ 7 w 43"/>
              <a:gd name="T7" fmla="*/ 74 h 97"/>
              <a:gd name="T8" fmla="*/ 11 w 43"/>
              <a:gd name="T9" fmla="*/ 90 h 97"/>
              <a:gd name="T10" fmla="*/ 4 w 43"/>
              <a:gd name="T11" fmla="*/ 96 h 97"/>
              <a:gd name="T12" fmla="*/ 0 w 43"/>
              <a:gd name="T13" fmla="*/ 76 h 97"/>
              <a:gd name="T14" fmla="*/ 7 w 43"/>
              <a:gd name="T15" fmla="*/ 59 h 97"/>
              <a:gd name="T16" fmla="*/ 11 w 43"/>
              <a:gd name="T17" fmla="*/ 43 h 97"/>
              <a:gd name="T18" fmla="*/ 42 w 43"/>
              <a:gd name="T19" fmla="*/ 0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97"/>
              <a:gd name="T32" fmla="*/ 43 w 43"/>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97">
                <a:moveTo>
                  <a:pt x="42" y="0"/>
                </a:moveTo>
                <a:lnTo>
                  <a:pt x="40" y="33"/>
                </a:lnTo>
                <a:lnTo>
                  <a:pt x="27" y="57"/>
                </a:lnTo>
                <a:lnTo>
                  <a:pt x="7" y="74"/>
                </a:lnTo>
                <a:lnTo>
                  <a:pt x="11" y="90"/>
                </a:lnTo>
                <a:lnTo>
                  <a:pt x="4" y="96"/>
                </a:lnTo>
                <a:lnTo>
                  <a:pt x="0" y="76"/>
                </a:lnTo>
                <a:lnTo>
                  <a:pt x="7" y="59"/>
                </a:lnTo>
                <a:lnTo>
                  <a:pt x="11" y="43"/>
                </a:lnTo>
                <a:lnTo>
                  <a:pt x="42"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6" name="Freeform 84"/>
          <p:cNvSpPr>
            <a:spLocks/>
          </p:cNvSpPr>
          <p:nvPr/>
        </p:nvSpPr>
        <p:spPr bwMode="auto">
          <a:xfrm>
            <a:off x="5511845" y="2660651"/>
            <a:ext cx="80635" cy="125413"/>
          </a:xfrm>
          <a:custGeom>
            <a:avLst/>
            <a:gdLst>
              <a:gd name="T0" fmla="*/ 43 w 57"/>
              <a:gd name="T1" fmla="*/ 0 h 79"/>
              <a:gd name="T2" fmla="*/ 56 w 57"/>
              <a:gd name="T3" fmla="*/ 0 h 79"/>
              <a:gd name="T4" fmla="*/ 41 w 57"/>
              <a:gd name="T5" fmla="*/ 16 h 79"/>
              <a:gd name="T6" fmla="*/ 39 w 57"/>
              <a:gd name="T7" fmla="*/ 27 h 79"/>
              <a:gd name="T8" fmla="*/ 43 w 57"/>
              <a:gd name="T9" fmla="*/ 43 h 79"/>
              <a:gd name="T10" fmla="*/ 28 w 57"/>
              <a:gd name="T11" fmla="*/ 60 h 79"/>
              <a:gd name="T12" fmla="*/ 11 w 57"/>
              <a:gd name="T13" fmla="*/ 78 h 79"/>
              <a:gd name="T14" fmla="*/ 6 w 57"/>
              <a:gd name="T15" fmla="*/ 60 h 79"/>
              <a:gd name="T16" fmla="*/ 0 w 57"/>
              <a:gd name="T17" fmla="*/ 51 h 79"/>
              <a:gd name="T18" fmla="*/ 0 w 57"/>
              <a:gd name="T19" fmla="*/ 39 h 79"/>
              <a:gd name="T20" fmla="*/ 17 w 57"/>
              <a:gd name="T21" fmla="*/ 23 h 79"/>
              <a:gd name="T22" fmla="*/ 43 w 57"/>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79"/>
              <a:gd name="T38" fmla="*/ 57 w 57"/>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79">
                <a:moveTo>
                  <a:pt x="43" y="0"/>
                </a:moveTo>
                <a:lnTo>
                  <a:pt x="56" y="0"/>
                </a:lnTo>
                <a:lnTo>
                  <a:pt x="41" y="16"/>
                </a:lnTo>
                <a:lnTo>
                  <a:pt x="39" y="27"/>
                </a:lnTo>
                <a:lnTo>
                  <a:pt x="43" y="43"/>
                </a:lnTo>
                <a:lnTo>
                  <a:pt x="28" y="60"/>
                </a:lnTo>
                <a:lnTo>
                  <a:pt x="11" y="78"/>
                </a:lnTo>
                <a:lnTo>
                  <a:pt x="6" y="60"/>
                </a:lnTo>
                <a:lnTo>
                  <a:pt x="0" y="51"/>
                </a:lnTo>
                <a:lnTo>
                  <a:pt x="0" y="39"/>
                </a:lnTo>
                <a:lnTo>
                  <a:pt x="17" y="23"/>
                </a:lnTo>
                <a:lnTo>
                  <a:pt x="43"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7" name="Freeform 85"/>
          <p:cNvSpPr>
            <a:spLocks/>
          </p:cNvSpPr>
          <p:nvPr/>
        </p:nvSpPr>
        <p:spPr bwMode="auto">
          <a:xfrm>
            <a:off x="5019077" y="1006475"/>
            <a:ext cx="870857" cy="1970088"/>
          </a:xfrm>
          <a:custGeom>
            <a:avLst/>
            <a:gdLst>
              <a:gd name="T0" fmla="*/ 485 w 617"/>
              <a:gd name="T1" fmla="*/ 24 h 1241"/>
              <a:gd name="T2" fmla="*/ 569 w 617"/>
              <a:gd name="T3" fmla="*/ 77 h 1241"/>
              <a:gd name="T4" fmla="*/ 575 w 617"/>
              <a:gd name="T5" fmla="*/ 125 h 1241"/>
              <a:gd name="T6" fmla="*/ 594 w 617"/>
              <a:gd name="T7" fmla="*/ 166 h 1241"/>
              <a:gd name="T8" fmla="*/ 592 w 617"/>
              <a:gd name="T9" fmla="*/ 220 h 1241"/>
              <a:gd name="T10" fmla="*/ 610 w 617"/>
              <a:gd name="T11" fmla="*/ 259 h 1241"/>
              <a:gd name="T12" fmla="*/ 605 w 617"/>
              <a:gd name="T13" fmla="*/ 291 h 1241"/>
              <a:gd name="T14" fmla="*/ 530 w 617"/>
              <a:gd name="T15" fmla="*/ 297 h 1241"/>
              <a:gd name="T16" fmla="*/ 498 w 617"/>
              <a:gd name="T17" fmla="*/ 344 h 1241"/>
              <a:gd name="T18" fmla="*/ 489 w 617"/>
              <a:gd name="T19" fmla="*/ 378 h 1241"/>
              <a:gd name="T20" fmla="*/ 493 w 617"/>
              <a:gd name="T21" fmla="*/ 429 h 1241"/>
              <a:gd name="T22" fmla="*/ 470 w 617"/>
              <a:gd name="T23" fmla="*/ 475 h 1241"/>
              <a:gd name="T24" fmla="*/ 398 w 617"/>
              <a:gd name="T25" fmla="*/ 514 h 1241"/>
              <a:gd name="T26" fmla="*/ 373 w 617"/>
              <a:gd name="T27" fmla="*/ 538 h 1241"/>
              <a:gd name="T28" fmla="*/ 342 w 617"/>
              <a:gd name="T29" fmla="*/ 595 h 1241"/>
              <a:gd name="T30" fmla="*/ 330 w 617"/>
              <a:gd name="T31" fmla="*/ 641 h 1241"/>
              <a:gd name="T32" fmla="*/ 299 w 617"/>
              <a:gd name="T33" fmla="*/ 704 h 1241"/>
              <a:gd name="T34" fmla="*/ 345 w 617"/>
              <a:gd name="T35" fmla="*/ 785 h 1241"/>
              <a:gd name="T36" fmla="*/ 379 w 617"/>
              <a:gd name="T37" fmla="*/ 846 h 1241"/>
              <a:gd name="T38" fmla="*/ 342 w 617"/>
              <a:gd name="T39" fmla="*/ 870 h 1241"/>
              <a:gd name="T40" fmla="*/ 308 w 617"/>
              <a:gd name="T41" fmla="*/ 874 h 1241"/>
              <a:gd name="T42" fmla="*/ 239 w 617"/>
              <a:gd name="T43" fmla="*/ 878 h 1241"/>
              <a:gd name="T44" fmla="*/ 304 w 617"/>
              <a:gd name="T45" fmla="*/ 892 h 1241"/>
              <a:gd name="T46" fmla="*/ 342 w 617"/>
              <a:gd name="T47" fmla="*/ 912 h 1241"/>
              <a:gd name="T48" fmla="*/ 317 w 617"/>
              <a:gd name="T49" fmla="*/ 928 h 1241"/>
              <a:gd name="T50" fmla="*/ 276 w 617"/>
              <a:gd name="T51" fmla="*/ 963 h 1241"/>
              <a:gd name="T52" fmla="*/ 263 w 617"/>
              <a:gd name="T53" fmla="*/ 997 h 1241"/>
              <a:gd name="T54" fmla="*/ 246 w 617"/>
              <a:gd name="T55" fmla="*/ 1078 h 1241"/>
              <a:gd name="T56" fmla="*/ 226 w 617"/>
              <a:gd name="T57" fmla="*/ 1131 h 1241"/>
              <a:gd name="T58" fmla="*/ 177 w 617"/>
              <a:gd name="T59" fmla="*/ 1175 h 1241"/>
              <a:gd name="T60" fmla="*/ 127 w 617"/>
              <a:gd name="T61" fmla="*/ 1189 h 1241"/>
              <a:gd name="T62" fmla="*/ 118 w 617"/>
              <a:gd name="T63" fmla="*/ 1228 h 1241"/>
              <a:gd name="T64" fmla="*/ 69 w 617"/>
              <a:gd name="T65" fmla="*/ 1240 h 1241"/>
              <a:gd name="T66" fmla="*/ 50 w 617"/>
              <a:gd name="T67" fmla="*/ 1220 h 1241"/>
              <a:gd name="T68" fmla="*/ 28 w 617"/>
              <a:gd name="T69" fmla="*/ 1151 h 1241"/>
              <a:gd name="T70" fmla="*/ 45 w 617"/>
              <a:gd name="T71" fmla="*/ 1137 h 1241"/>
              <a:gd name="T72" fmla="*/ 50 w 617"/>
              <a:gd name="T73" fmla="*/ 1113 h 1241"/>
              <a:gd name="T74" fmla="*/ 28 w 617"/>
              <a:gd name="T75" fmla="*/ 1050 h 1241"/>
              <a:gd name="T76" fmla="*/ 13 w 617"/>
              <a:gd name="T77" fmla="*/ 1001 h 1241"/>
              <a:gd name="T78" fmla="*/ 0 w 617"/>
              <a:gd name="T79" fmla="*/ 922 h 1241"/>
              <a:gd name="T80" fmla="*/ 22 w 617"/>
              <a:gd name="T81" fmla="*/ 892 h 1241"/>
              <a:gd name="T82" fmla="*/ 37 w 617"/>
              <a:gd name="T83" fmla="*/ 815 h 1241"/>
              <a:gd name="T84" fmla="*/ 78 w 617"/>
              <a:gd name="T85" fmla="*/ 769 h 1241"/>
              <a:gd name="T86" fmla="*/ 65 w 617"/>
              <a:gd name="T87" fmla="*/ 688 h 1241"/>
              <a:gd name="T88" fmla="*/ 82 w 617"/>
              <a:gd name="T89" fmla="*/ 649 h 1241"/>
              <a:gd name="T90" fmla="*/ 73 w 617"/>
              <a:gd name="T91" fmla="*/ 581 h 1241"/>
              <a:gd name="T92" fmla="*/ 90 w 617"/>
              <a:gd name="T93" fmla="*/ 498 h 1241"/>
              <a:gd name="T94" fmla="*/ 144 w 617"/>
              <a:gd name="T95" fmla="*/ 445 h 1241"/>
              <a:gd name="T96" fmla="*/ 194 w 617"/>
              <a:gd name="T97" fmla="*/ 429 h 1241"/>
              <a:gd name="T98" fmla="*/ 172 w 617"/>
              <a:gd name="T99" fmla="*/ 378 h 1241"/>
              <a:gd name="T100" fmla="*/ 194 w 617"/>
              <a:gd name="T101" fmla="*/ 338 h 1241"/>
              <a:gd name="T102" fmla="*/ 205 w 617"/>
              <a:gd name="T103" fmla="*/ 275 h 1241"/>
              <a:gd name="T104" fmla="*/ 258 w 617"/>
              <a:gd name="T105" fmla="*/ 237 h 1241"/>
              <a:gd name="T106" fmla="*/ 284 w 617"/>
              <a:gd name="T107" fmla="*/ 186 h 1241"/>
              <a:gd name="T108" fmla="*/ 323 w 617"/>
              <a:gd name="T109" fmla="*/ 109 h 1241"/>
              <a:gd name="T110" fmla="*/ 368 w 617"/>
              <a:gd name="T111" fmla="*/ 73 h 1241"/>
              <a:gd name="T112" fmla="*/ 409 w 617"/>
              <a:gd name="T113" fmla="*/ 47 h 1241"/>
              <a:gd name="T114" fmla="*/ 461 w 617"/>
              <a:gd name="T115" fmla="*/ 0 h 1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7"/>
              <a:gd name="T175" fmla="*/ 0 h 1241"/>
              <a:gd name="T176" fmla="*/ 617 w 617"/>
              <a:gd name="T177" fmla="*/ 1241 h 1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7" h="1241">
                <a:moveTo>
                  <a:pt x="465" y="0"/>
                </a:moveTo>
                <a:lnTo>
                  <a:pt x="472" y="4"/>
                </a:lnTo>
                <a:lnTo>
                  <a:pt x="485" y="24"/>
                </a:lnTo>
                <a:lnTo>
                  <a:pt x="538" y="73"/>
                </a:lnTo>
                <a:lnTo>
                  <a:pt x="547" y="63"/>
                </a:lnTo>
                <a:lnTo>
                  <a:pt x="569" y="77"/>
                </a:lnTo>
                <a:lnTo>
                  <a:pt x="575" y="93"/>
                </a:lnTo>
                <a:lnTo>
                  <a:pt x="575" y="105"/>
                </a:lnTo>
                <a:lnTo>
                  <a:pt x="575" y="125"/>
                </a:lnTo>
                <a:lnTo>
                  <a:pt x="569" y="136"/>
                </a:lnTo>
                <a:lnTo>
                  <a:pt x="584" y="152"/>
                </a:lnTo>
                <a:lnTo>
                  <a:pt x="594" y="166"/>
                </a:lnTo>
                <a:lnTo>
                  <a:pt x="594" y="178"/>
                </a:lnTo>
                <a:lnTo>
                  <a:pt x="594" y="198"/>
                </a:lnTo>
                <a:lnTo>
                  <a:pt x="592" y="220"/>
                </a:lnTo>
                <a:lnTo>
                  <a:pt x="584" y="229"/>
                </a:lnTo>
                <a:lnTo>
                  <a:pt x="594" y="241"/>
                </a:lnTo>
                <a:lnTo>
                  <a:pt x="610" y="259"/>
                </a:lnTo>
                <a:lnTo>
                  <a:pt x="616" y="279"/>
                </a:lnTo>
                <a:lnTo>
                  <a:pt x="616" y="285"/>
                </a:lnTo>
                <a:lnTo>
                  <a:pt x="605" y="291"/>
                </a:lnTo>
                <a:lnTo>
                  <a:pt x="551" y="291"/>
                </a:lnTo>
                <a:lnTo>
                  <a:pt x="538" y="291"/>
                </a:lnTo>
                <a:lnTo>
                  <a:pt x="530" y="297"/>
                </a:lnTo>
                <a:lnTo>
                  <a:pt x="530" y="314"/>
                </a:lnTo>
                <a:lnTo>
                  <a:pt x="521" y="324"/>
                </a:lnTo>
                <a:lnTo>
                  <a:pt x="498" y="344"/>
                </a:lnTo>
                <a:lnTo>
                  <a:pt x="502" y="360"/>
                </a:lnTo>
                <a:lnTo>
                  <a:pt x="498" y="372"/>
                </a:lnTo>
                <a:lnTo>
                  <a:pt x="489" y="378"/>
                </a:lnTo>
                <a:lnTo>
                  <a:pt x="498" y="403"/>
                </a:lnTo>
                <a:lnTo>
                  <a:pt x="502" y="417"/>
                </a:lnTo>
                <a:lnTo>
                  <a:pt x="493" y="429"/>
                </a:lnTo>
                <a:lnTo>
                  <a:pt x="476" y="441"/>
                </a:lnTo>
                <a:lnTo>
                  <a:pt x="472" y="455"/>
                </a:lnTo>
                <a:lnTo>
                  <a:pt x="470" y="475"/>
                </a:lnTo>
                <a:lnTo>
                  <a:pt x="439" y="488"/>
                </a:lnTo>
                <a:lnTo>
                  <a:pt x="424" y="498"/>
                </a:lnTo>
                <a:lnTo>
                  <a:pt x="398" y="514"/>
                </a:lnTo>
                <a:lnTo>
                  <a:pt x="403" y="526"/>
                </a:lnTo>
                <a:lnTo>
                  <a:pt x="383" y="530"/>
                </a:lnTo>
                <a:lnTo>
                  <a:pt x="373" y="538"/>
                </a:lnTo>
                <a:lnTo>
                  <a:pt x="353" y="564"/>
                </a:lnTo>
                <a:lnTo>
                  <a:pt x="336" y="577"/>
                </a:lnTo>
                <a:lnTo>
                  <a:pt x="342" y="595"/>
                </a:lnTo>
                <a:lnTo>
                  <a:pt x="330" y="603"/>
                </a:lnTo>
                <a:lnTo>
                  <a:pt x="321" y="611"/>
                </a:lnTo>
                <a:lnTo>
                  <a:pt x="330" y="641"/>
                </a:lnTo>
                <a:lnTo>
                  <a:pt x="325" y="661"/>
                </a:lnTo>
                <a:lnTo>
                  <a:pt x="304" y="672"/>
                </a:lnTo>
                <a:lnTo>
                  <a:pt x="299" y="704"/>
                </a:lnTo>
                <a:lnTo>
                  <a:pt x="304" y="742"/>
                </a:lnTo>
                <a:lnTo>
                  <a:pt x="312" y="761"/>
                </a:lnTo>
                <a:lnTo>
                  <a:pt x="345" y="785"/>
                </a:lnTo>
                <a:lnTo>
                  <a:pt x="358" y="807"/>
                </a:lnTo>
                <a:lnTo>
                  <a:pt x="370" y="831"/>
                </a:lnTo>
                <a:lnTo>
                  <a:pt x="379" y="846"/>
                </a:lnTo>
                <a:lnTo>
                  <a:pt x="370" y="862"/>
                </a:lnTo>
                <a:lnTo>
                  <a:pt x="353" y="874"/>
                </a:lnTo>
                <a:lnTo>
                  <a:pt x="342" y="870"/>
                </a:lnTo>
                <a:lnTo>
                  <a:pt x="330" y="858"/>
                </a:lnTo>
                <a:lnTo>
                  <a:pt x="312" y="862"/>
                </a:lnTo>
                <a:lnTo>
                  <a:pt x="308" y="874"/>
                </a:lnTo>
                <a:lnTo>
                  <a:pt x="284" y="874"/>
                </a:lnTo>
                <a:lnTo>
                  <a:pt x="246" y="870"/>
                </a:lnTo>
                <a:lnTo>
                  <a:pt x="239" y="878"/>
                </a:lnTo>
                <a:lnTo>
                  <a:pt x="263" y="890"/>
                </a:lnTo>
                <a:lnTo>
                  <a:pt x="295" y="878"/>
                </a:lnTo>
                <a:lnTo>
                  <a:pt x="304" y="892"/>
                </a:lnTo>
                <a:lnTo>
                  <a:pt x="330" y="896"/>
                </a:lnTo>
                <a:lnTo>
                  <a:pt x="349" y="904"/>
                </a:lnTo>
                <a:lnTo>
                  <a:pt x="342" y="912"/>
                </a:lnTo>
                <a:lnTo>
                  <a:pt x="317" y="908"/>
                </a:lnTo>
                <a:lnTo>
                  <a:pt x="312" y="916"/>
                </a:lnTo>
                <a:lnTo>
                  <a:pt x="317" y="928"/>
                </a:lnTo>
                <a:lnTo>
                  <a:pt x="304" y="943"/>
                </a:lnTo>
                <a:lnTo>
                  <a:pt x="284" y="957"/>
                </a:lnTo>
                <a:lnTo>
                  <a:pt x="276" y="963"/>
                </a:lnTo>
                <a:lnTo>
                  <a:pt x="267" y="967"/>
                </a:lnTo>
                <a:lnTo>
                  <a:pt x="271" y="985"/>
                </a:lnTo>
                <a:lnTo>
                  <a:pt x="263" y="997"/>
                </a:lnTo>
                <a:lnTo>
                  <a:pt x="250" y="1020"/>
                </a:lnTo>
                <a:lnTo>
                  <a:pt x="254" y="1044"/>
                </a:lnTo>
                <a:lnTo>
                  <a:pt x="246" y="1078"/>
                </a:lnTo>
                <a:lnTo>
                  <a:pt x="239" y="1092"/>
                </a:lnTo>
                <a:lnTo>
                  <a:pt x="239" y="1117"/>
                </a:lnTo>
                <a:lnTo>
                  <a:pt x="226" y="1131"/>
                </a:lnTo>
                <a:lnTo>
                  <a:pt x="209" y="1159"/>
                </a:lnTo>
                <a:lnTo>
                  <a:pt x="205" y="1179"/>
                </a:lnTo>
                <a:lnTo>
                  <a:pt x="177" y="1175"/>
                </a:lnTo>
                <a:lnTo>
                  <a:pt x="146" y="1175"/>
                </a:lnTo>
                <a:lnTo>
                  <a:pt x="144" y="1185"/>
                </a:lnTo>
                <a:lnTo>
                  <a:pt x="127" y="1189"/>
                </a:lnTo>
                <a:lnTo>
                  <a:pt x="118" y="1193"/>
                </a:lnTo>
                <a:lnTo>
                  <a:pt x="123" y="1210"/>
                </a:lnTo>
                <a:lnTo>
                  <a:pt x="118" y="1228"/>
                </a:lnTo>
                <a:lnTo>
                  <a:pt x="99" y="1240"/>
                </a:lnTo>
                <a:lnTo>
                  <a:pt x="86" y="1228"/>
                </a:lnTo>
                <a:lnTo>
                  <a:pt x="69" y="1240"/>
                </a:lnTo>
                <a:lnTo>
                  <a:pt x="50" y="1240"/>
                </a:lnTo>
                <a:lnTo>
                  <a:pt x="41" y="1228"/>
                </a:lnTo>
                <a:lnTo>
                  <a:pt x="50" y="1220"/>
                </a:lnTo>
                <a:lnTo>
                  <a:pt x="54" y="1198"/>
                </a:lnTo>
                <a:lnTo>
                  <a:pt x="37" y="1167"/>
                </a:lnTo>
                <a:lnTo>
                  <a:pt x="28" y="1151"/>
                </a:lnTo>
                <a:lnTo>
                  <a:pt x="32" y="1143"/>
                </a:lnTo>
                <a:lnTo>
                  <a:pt x="41" y="1143"/>
                </a:lnTo>
                <a:lnTo>
                  <a:pt x="45" y="1137"/>
                </a:lnTo>
                <a:lnTo>
                  <a:pt x="50" y="1127"/>
                </a:lnTo>
                <a:lnTo>
                  <a:pt x="54" y="1121"/>
                </a:lnTo>
                <a:lnTo>
                  <a:pt x="50" y="1113"/>
                </a:lnTo>
                <a:lnTo>
                  <a:pt x="41" y="1096"/>
                </a:lnTo>
                <a:lnTo>
                  <a:pt x="24" y="1074"/>
                </a:lnTo>
                <a:lnTo>
                  <a:pt x="28" y="1050"/>
                </a:lnTo>
                <a:lnTo>
                  <a:pt x="17" y="1032"/>
                </a:lnTo>
                <a:lnTo>
                  <a:pt x="4" y="1020"/>
                </a:lnTo>
                <a:lnTo>
                  <a:pt x="13" y="1001"/>
                </a:lnTo>
                <a:lnTo>
                  <a:pt x="22" y="963"/>
                </a:lnTo>
                <a:lnTo>
                  <a:pt x="4" y="943"/>
                </a:lnTo>
                <a:lnTo>
                  <a:pt x="0" y="922"/>
                </a:lnTo>
                <a:lnTo>
                  <a:pt x="0" y="912"/>
                </a:lnTo>
                <a:lnTo>
                  <a:pt x="9" y="890"/>
                </a:lnTo>
                <a:lnTo>
                  <a:pt x="22" y="892"/>
                </a:lnTo>
                <a:lnTo>
                  <a:pt x="32" y="862"/>
                </a:lnTo>
                <a:lnTo>
                  <a:pt x="32" y="827"/>
                </a:lnTo>
                <a:lnTo>
                  <a:pt x="37" y="815"/>
                </a:lnTo>
                <a:lnTo>
                  <a:pt x="54" y="803"/>
                </a:lnTo>
                <a:lnTo>
                  <a:pt x="78" y="789"/>
                </a:lnTo>
                <a:lnTo>
                  <a:pt x="78" y="769"/>
                </a:lnTo>
                <a:lnTo>
                  <a:pt x="73" y="710"/>
                </a:lnTo>
                <a:lnTo>
                  <a:pt x="65" y="704"/>
                </a:lnTo>
                <a:lnTo>
                  <a:pt x="65" y="688"/>
                </a:lnTo>
                <a:lnTo>
                  <a:pt x="86" y="680"/>
                </a:lnTo>
                <a:lnTo>
                  <a:pt x="95" y="672"/>
                </a:lnTo>
                <a:lnTo>
                  <a:pt x="82" y="649"/>
                </a:lnTo>
                <a:lnTo>
                  <a:pt x="65" y="627"/>
                </a:lnTo>
                <a:lnTo>
                  <a:pt x="69" y="599"/>
                </a:lnTo>
                <a:lnTo>
                  <a:pt x="73" y="581"/>
                </a:lnTo>
                <a:lnTo>
                  <a:pt x="90" y="546"/>
                </a:lnTo>
                <a:lnTo>
                  <a:pt x="90" y="530"/>
                </a:lnTo>
                <a:lnTo>
                  <a:pt x="90" y="498"/>
                </a:lnTo>
                <a:lnTo>
                  <a:pt x="103" y="471"/>
                </a:lnTo>
                <a:lnTo>
                  <a:pt x="123" y="455"/>
                </a:lnTo>
                <a:lnTo>
                  <a:pt x="144" y="445"/>
                </a:lnTo>
                <a:lnTo>
                  <a:pt x="164" y="449"/>
                </a:lnTo>
                <a:lnTo>
                  <a:pt x="185" y="455"/>
                </a:lnTo>
                <a:lnTo>
                  <a:pt x="194" y="429"/>
                </a:lnTo>
                <a:lnTo>
                  <a:pt x="185" y="407"/>
                </a:lnTo>
                <a:lnTo>
                  <a:pt x="177" y="390"/>
                </a:lnTo>
                <a:lnTo>
                  <a:pt x="172" y="378"/>
                </a:lnTo>
                <a:lnTo>
                  <a:pt x="177" y="368"/>
                </a:lnTo>
                <a:lnTo>
                  <a:pt x="190" y="364"/>
                </a:lnTo>
                <a:lnTo>
                  <a:pt x="194" y="338"/>
                </a:lnTo>
                <a:lnTo>
                  <a:pt x="202" y="314"/>
                </a:lnTo>
                <a:lnTo>
                  <a:pt x="205" y="295"/>
                </a:lnTo>
                <a:lnTo>
                  <a:pt x="205" y="275"/>
                </a:lnTo>
                <a:lnTo>
                  <a:pt x="218" y="257"/>
                </a:lnTo>
                <a:lnTo>
                  <a:pt x="243" y="241"/>
                </a:lnTo>
                <a:lnTo>
                  <a:pt x="258" y="237"/>
                </a:lnTo>
                <a:lnTo>
                  <a:pt x="258" y="216"/>
                </a:lnTo>
                <a:lnTo>
                  <a:pt x="267" y="204"/>
                </a:lnTo>
                <a:lnTo>
                  <a:pt x="284" y="186"/>
                </a:lnTo>
                <a:lnTo>
                  <a:pt x="299" y="174"/>
                </a:lnTo>
                <a:lnTo>
                  <a:pt x="291" y="142"/>
                </a:lnTo>
                <a:lnTo>
                  <a:pt x="323" y="109"/>
                </a:lnTo>
                <a:lnTo>
                  <a:pt x="330" y="95"/>
                </a:lnTo>
                <a:lnTo>
                  <a:pt x="353" y="91"/>
                </a:lnTo>
                <a:lnTo>
                  <a:pt x="368" y="73"/>
                </a:lnTo>
                <a:lnTo>
                  <a:pt x="368" y="63"/>
                </a:lnTo>
                <a:lnTo>
                  <a:pt x="383" y="49"/>
                </a:lnTo>
                <a:lnTo>
                  <a:pt x="409" y="47"/>
                </a:lnTo>
                <a:lnTo>
                  <a:pt x="439" y="47"/>
                </a:lnTo>
                <a:lnTo>
                  <a:pt x="465" y="24"/>
                </a:lnTo>
                <a:lnTo>
                  <a:pt x="461" y="0"/>
                </a:lnTo>
                <a:lnTo>
                  <a:pt x="465"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8" name="Freeform 86"/>
          <p:cNvSpPr>
            <a:spLocks/>
          </p:cNvSpPr>
          <p:nvPr/>
        </p:nvSpPr>
        <p:spPr bwMode="auto">
          <a:xfrm>
            <a:off x="5232310" y="2489201"/>
            <a:ext cx="73468" cy="136525"/>
          </a:xfrm>
          <a:custGeom>
            <a:avLst/>
            <a:gdLst>
              <a:gd name="T0" fmla="*/ 44 w 52"/>
              <a:gd name="T1" fmla="*/ 0 h 86"/>
              <a:gd name="T2" fmla="*/ 44 w 52"/>
              <a:gd name="T3" fmla="*/ 15 h 86"/>
              <a:gd name="T4" fmla="*/ 51 w 52"/>
              <a:gd name="T5" fmla="*/ 27 h 86"/>
              <a:gd name="T6" fmla="*/ 44 w 52"/>
              <a:gd name="T7" fmla="*/ 43 h 86"/>
              <a:gd name="T8" fmla="*/ 36 w 52"/>
              <a:gd name="T9" fmla="*/ 54 h 86"/>
              <a:gd name="T10" fmla="*/ 21 w 52"/>
              <a:gd name="T11" fmla="*/ 70 h 86"/>
              <a:gd name="T12" fmla="*/ 8 w 52"/>
              <a:gd name="T13" fmla="*/ 85 h 86"/>
              <a:gd name="T14" fmla="*/ 0 w 52"/>
              <a:gd name="T15" fmla="*/ 70 h 86"/>
              <a:gd name="T16" fmla="*/ 5 w 52"/>
              <a:gd name="T17" fmla="*/ 63 h 86"/>
              <a:gd name="T18" fmla="*/ 21 w 52"/>
              <a:gd name="T19" fmla="*/ 48 h 86"/>
              <a:gd name="T20" fmla="*/ 20 w 52"/>
              <a:gd name="T21" fmla="*/ 37 h 86"/>
              <a:gd name="T22" fmla="*/ 28 w 52"/>
              <a:gd name="T23" fmla="*/ 24 h 86"/>
              <a:gd name="T24" fmla="*/ 46 w 52"/>
              <a:gd name="T25" fmla="*/ 7 h 86"/>
              <a:gd name="T26" fmla="*/ 46 w 52"/>
              <a:gd name="T27" fmla="*/ 14 h 86"/>
              <a:gd name="T28" fmla="*/ 49 w 52"/>
              <a:gd name="T29" fmla="*/ 20 h 86"/>
              <a:gd name="T30" fmla="*/ 44 w 52"/>
              <a:gd name="T31" fmla="*/ 0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86"/>
              <a:gd name="T50" fmla="*/ 52 w 52"/>
              <a:gd name="T51" fmla="*/ 86 h 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86">
                <a:moveTo>
                  <a:pt x="44" y="0"/>
                </a:moveTo>
                <a:lnTo>
                  <a:pt x="44" y="15"/>
                </a:lnTo>
                <a:lnTo>
                  <a:pt x="51" y="27"/>
                </a:lnTo>
                <a:lnTo>
                  <a:pt x="44" y="43"/>
                </a:lnTo>
                <a:lnTo>
                  <a:pt x="36" y="54"/>
                </a:lnTo>
                <a:lnTo>
                  <a:pt x="21" y="70"/>
                </a:lnTo>
                <a:lnTo>
                  <a:pt x="8" y="85"/>
                </a:lnTo>
                <a:lnTo>
                  <a:pt x="0" y="70"/>
                </a:lnTo>
                <a:lnTo>
                  <a:pt x="5" y="63"/>
                </a:lnTo>
                <a:lnTo>
                  <a:pt x="21" y="48"/>
                </a:lnTo>
                <a:lnTo>
                  <a:pt x="20" y="37"/>
                </a:lnTo>
                <a:lnTo>
                  <a:pt x="28" y="24"/>
                </a:lnTo>
                <a:lnTo>
                  <a:pt x="46" y="7"/>
                </a:lnTo>
                <a:lnTo>
                  <a:pt x="46" y="14"/>
                </a:lnTo>
                <a:lnTo>
                  <a:pt x="49" y="20"/>
                </a:lnTo>
                <a:lnTo>
                  <a:pt x="44"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39" name="Freeform 87"/>
          <p:cNvSpPr>
            <a:spLocks/>
          </p:cNvSpPr>
          <p:nvPr/>
        </p:nvSpPr>
        <p:spPr bwMode="auto">
          <a:xfrm>
            <a:off x="5126590" y="2416176"/>
            <a:ext cx="123640" cy="131763"/>
          </a:xfrm>
          <a:custGeom>
            <a:avLst/>
            <a:gdLst>
              <a:gd name="T0" fmla="*/ 66 w 87"/>
              <a:gd name="T1" fmla="*/ 0 h 83"/>
              <a:gd name="T2" fmla="*/ 55 w 87"/>
              <a:gd name="T3" fmla="*/ 10 h 83"/>
              <a:gd name="T4" fmla="*/ 40 w 87"/>
              <a:gd name="T5" fmla="*/ 8 h 83"/>
              <a:gd name="T6" fmla="*/ 29 w 87"/>
              <a:gd name="T7" fmla="*/ 6 h 83"/>
              <a:gd name="T8" fmla="*/ 33 w 87"/>
              <a:gd name="T9" fmla="*/ 21 h 83"/>
              <a:gd name="T10" fmla="*/ 35 w 87"/>
              <a:gd name="T11" fmla="*/ 31 h 83"/>
              <a:gd name="T12" fmla="*/ 37 w 87"/>
              <a:gd name="T13" fmla="*/ 39 h 83"/>
              <a:gd name="T14" fmla="*/ 31 w 87"/>
              <a:gd name="T15" fmla="*/ 41 h 83"/>
              <a:gd name="T16" fmla="*/ 20 w 87"/>
              <a:gd name="T17" fmla="*/ 37 h 83"/>
              <a:gd name="T18" fmla="*/ 20 w 87"/>
              <a:gd name="T19" fmla="*/ 31 h 83"/>
              <a:gd name="T20" fmla="*/ 11 w 87"/>
              <a:gd name="T21" fmla="*/ 31 h 83"/>
              <a:gd name="T22" fmla="*/ 13 w 87"/>
              <a:gd name="T23" fmla="*/ 41 h 83"/>
              <a:gd name="T24" fmla="*/ 9 w 87"/>
              <a:gd name="T25" fmla="*/ 49 h 83"/>
              <a:gd name="T26" fmla="*/ 0 w 87"/>
              <a:gd name="T27" fmla="*/ 64 h 83"/>
              <a:gd name="T28" fmla="*/ 4 w 87"/>
              <a:gd name="T29" fmla="*/ 76 h 83"/>
              <a:gd name="T30" fmla="*/ 13 w 87"/>
              <a:gd name="T31" fmla="*/ 82 h 83"/>
              <a:gd name="T32" fmla="*/ 24 w 87"/>
              <a:gd name="T33" fmla="*/ 76 h 83"/>
              <a:gd name="T34" fmla="*/ 37 w 87"/>
              <a:gd name="T35" fmla="*/ 68 h 83"/>
              <a:gd name="T36" fmla="*/ 60 w 87"/>
              <a:gd name="T37" fmla="*/ 62 h 83"/>
              <a:gd name="T38" fmla="*/ 71 w 87"/>
              <a:gd name="T39" fmla="*/ 64 h 83"/>
              <a:gd name="T40" fmla="*/ 66 w 87"/>
              <a:gd name="T41" fmla="*/ 49 h 83"/>
              <a:gd name="T42" fmla="*/ 75 w 87"/>
              <a:gd name="T43" fmla="*/ 43 h 83"/>
              <a:gd name="T44" fmla="*/ 86 w 87"/>
              <a:gd name="T45" fmla="*/ 29 h 83"/>
              <a:gd name="T46" fmla="*/ 82 w 87"/>
              <a:gd name="T47" fmla="*/ 21 h 83"/>
              <a:gd name="T48" fmla="*/ 73 w 87"/>
              <a:gd name="T49" fmla="*/ 10 h 83"/>
              <a:gd name="T50" fmla="*/ 66 w 87"/>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7"/>
              <a:gd name="T79" fmla="*/ 0 h 83"/>
              <a:gd name="T80" fmla="*/ 87 w 87"/>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7" h="83">
                <a:moveTo>
                  <a:pt x="66" y="0"/>
                </a:moveTo>
                <a:lnTo>
                  <a:pt x="55" y="10"/>
                </a:lnTo>
                <a:lnTo>
                  <a:pt x="40" y="8"/>
                </a:lnTo>
                <a:lnTo>
                  <a:pt x="29" y="6"/>
                </a:lnTo>
                <a:lnTo>
                  <a:pt x="33" y="21"/>
                </a:lnTo>
                <a:lnTo>
                  <a:pt x="35" y="31"/>
                </a:lnTo>
                <a:lnTo>
                  <a:pt x="37" y="39"/>
                </a:lnTo>
                <a:lnTo>
                  <a:pt x="31" y="41"/>
                </a:lnTo>
                <a:lnTo>
                  <a:pt x="20" y="37"/>
                </a:lnTo>
                <a:lnTo>
                  <a:pt x="20" y="31"/>
                </a:lnTo>
                <a:lnTo>
                  <a:pt x="11" y="31"/>
                </a:lnTo>
                <a:lnTo>
                  <a:pt x="13" y="41"/>
                </a:lnTo>
                <a:lnTo>
                  <a:pt x="9" y="49"/>
                </a:lnTo>
                <a:lnTo>
                  <a:pt x="0" y="64"/>
                </a:lnTo>
                <a:lnTo>
                  <a:pt x="4" y="76"/>
                </a:lnTo>
                <a:lnTo>
                  <a:pt x="13" y="82"/>
                </a:lnTo>
                <a:lnTo>
                  <a:pt x="24" y="76"/>
                </a:lnTo>
                <a:lnTo>
                  <a:pt x="37" y="68"/>
                </a:lnTo>
                <a:lnTo>
                  <a:pt x="60" y="62"/>
                </a:lnTo>
                <a:lnTo>
                  <a:pt x="71" y="64"/>
                </a:lnTo>
                <a:lnTo>
                  <a:pt x="66" y="49"/>
                </a:lnTo>
                <a:lnTo>
                  <a:pt x="75" y="43"/>
                </a:lnTo>
                <a:lnTo>
                  <a:pt x="86" y="29"/>
                </a:lnTo>
                <a:lnTo>
                  <a:pt x="82" y="21"/>
                </a:lnTo>
                <a:lnTo>
                  <a:pt x="73" y="10"/>
                </a:lnTo>
                <a:lnTo>
                  <a:pt x="66"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40" name="Freeform 88"/>
          <p:cNvSpPr>
            <a:spLocks/>
          </p:cNvSpPr>
          <p:nvPr/>
        </p:nvSpPr>
        <p:spPr bwMode="auto">
          <a:xfrm>
            <a:off x="5536932" y="4408488"/>
            <a:ext cx="492769" cy="785812"/>
          </a:xfrm>
          <a:custGeom>
            <a:avLst/>
            <a:gdLst>
              <a:gd name="T0" fmla="*/ 69 w 349"/>
              <a:gd name="T1" fmla="*/ 383 h 495"/>
              <a:gd name="T2" fmla="*/ 86 w 349"/>
              <a:gd name="T3" fmla="*/ 344 h 495"/>
              <a:gd name="T4" fmla="*/ 117 w 349"/>
              <a:gd name="T5" fmla="*/ 344 h 495"/>
              <a:gd name="T6" fmla="*/ 137 w 349"/>
              <a:gd name="T7" fmla="*/ 361 h 495"/>
              <a:gd name="T8" fmla="*/ 168 w 349"/>
              <a:gd name="T9" fmla="*/ 375 h 495"/>
              <a:gd name="T10" fmla="*/ 162 w 349"/>
              <a:gd name="T11" fmla="*/ 447 h 495"/>
              <a:gd name="T12" fmla="*/ 184 w 349"/>
              <a:gd name="T13" fmla="*/ 482 h 495"/>
              <a:gd name="T14" fmla="*/ 199 w 349"/>
              <a:gd name="T15" fmla="*/ 488 h 495"/>
              <a:gd name="T16" fmla="*/ 233 w 349"/>
              <a:gd name="T17" fmla="*/ 494 h 495"/>
              <a:gd name="T18" fmla="*/ 275 w 349"/>
              <a:gd name="T19" fmla="*/ 471 h 495"/>
              <a:gd name="T20" fmla="*/ 332 w 349"/>
              <a:gd name="T21" fmla="*/ 469 h 495"/>
              <a:gd name="T22" fmla="*/ 335 w 349"/>
              <a:gd name="T23" fmla="*/ 443 h 495"/>
              <a:gd name="T24" fmla="*/ 321 w 349"/>
              <a:gd name="T25" fmla="*/ 383 h 495"/>
              <a:gd name="T26" fmla="*/ 301 w 349"/>
              <a:gd name="T27" fmla="*/ 367 h 495"/>
              <a:gd name="T28" fmla="*/ 310 w 349"/>
              <a:gd name="T29" fmla="*/ 326 h 495"/>
              <a:gd name="T30" fmla="*/ 332 w 349"/>
              <a:gd name="T31" fmla="*/ 285 h 495"/>
              <a:gd name="T32" fmla="*/ 332 w 349"/>
              <a:gd name="T33" fmla="*/ 248 h 495"/>
              <a:gd name="T34" fmla="*/ 301 w 349"/>
              <a:gd name="T35" fmla="*/ 219 h 495"/>
              <a:gd name="T36" fmla="*/ 313 w 349"/>
              <a:gd name="T37" fmla="*/ 193 h 495"/>
              <a:gd name="T38" fmla="*/ 310 w 349"/>
              <a:gd name="T39" fmla="*/ 176 h 495"/>
              <a:gd name="T40" fmla="*/ 288 w 349"/>
              <a:gd name="T41" fmla="*/ 156 h 495"/>
              <a:gd name="T42" fmla="*/ 275 w 349"/>
              <a:gd name="T43" fmla="*/ 127 h 495"/>
              <a:gd name="T44" fmla="*/ 242 w 349"/>
              <a:gd name="T45" fmla="*/ 139 h 495"/>
              <a:gd name="T46" fmla="*/ 233 w 349"/>
              <a:gd name="T47" fmla="*/ 105 h 495"/>
              <a:gd name="T48" fmla="*/ 199 w 349"/>
              <a:gd name="T49" fmla="*/ 70 h 495"/>
              <a:gd name="T50" fmla="*/ 191 w 349"/>
              <a:gd name="T51" fmla="*/ 41 h 495"/>
              <a:gd name="T52" fmla="*/ 173 w 349"/>
              <a:gd name="T53" fmla="*/ 23 h 495"/>
              <a:gd name="T54" fmla="*/ 160 w 349"/>
              <a:gd name="T55" fmla="*/ 4 h 495"/>
              <a:gd name="T56" fmla="*/ 100 w 349"/>
              <a:gd name="T57" fmla="*/ 6 h 495"/>
              <a:gd name="T58" fmla="*/ 29 w 349"/>
              <a:gd name="T59" fmla="*/ 64 h 495"/>
              <a:gd name="T60" fmla="*/ 47 w 349"/>
              <a:gd name="T61" fmla="*/ 107 h 495"/>
              <a:gd name="T62" fmla="*/ 80 w 349"/>
              <a:gd name="T63" fmla="*/ 143 h 495"/>
              <a:gd name="T64" fmla="*/ 64 w 349"/>
              <a:gd name="T65" fmla="*/ 170 h 495"/>
              <a:gd name="T66" fmla="*/ 64 w 349"/>
              <a:gd name="T67" fmla="*/ 213 h 495"/>
              <a:gd name="T68" fmla="*/ 40 w 349"/>
              <a:gd name="T69" fmla="*/ 250 h 495"/>
              <a:gd name="T70" fmla="*/ 27 w 349"/>
              <a:gd name="T71" fmla="*/ 289 h 495"/>
              <a:gd name="T72" fmla="*/ 20 w 349"/>
              <a:gd name="T73" fmla="*/ 334 h 495"/>
              <a:gd name="T74" fmla="*/ 0 w 349"/>
              <a:gd name="T75" fmla="*/ 361 h 495"/>
              <a:gd name="T76" fmla="*/ 35 w 349"/>
              <a:gd name="T77" fmla="*/ 389 h 4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9"/>
              <a:gd name="T118" fmla="*/ 0 h 495"/>
              <a:gd name="T119" fmla="*/ 349 w 349"/>
              <a:gd name="T120" fmla="*/ 495 h 4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9" h="495">
                <a:moveTo>
                  <a:pt x="60" y="402"/>
                </a:moveTo>
                <a:lnTo>
                  <a:pt x="69" y="383"/>
                </a:lnTo>
                <a:lnTo>
                  <a:pt x="75" y="353"/>
                </a:lnTo>
                <a:lnTo>
                  <a:pt x="86" y="344"/>
                </a:lnTo>
                <a:lnTo>
                  <a:pt x="113" y="348"/>
                </a:lnTo>
                <a:lnTo>
                  <a:pt x="117" y="344"/>
                </a:lnTo>
                <a:lnTo>
                  <a:pt x="131" y="348"/>
                </a:lnTo>
                <a:lnTo>
                  <a:pt x="137" y="361"/>
                </a:lnTo>
                <a:lnTo>
                  <a:pt x="162" y="367"/>
                </a:lnTo>
                <a:lnTo>
                  <a:pt x="168" y="375"/>
                </a:lnTo>
                <a:lnTo>
                  <a:pt x="168" y="430"/>
                </a:lnTo>
                <a:lnTo>
                  <a:pt x="162" y="447"/>
                </a:lnTo>
                <a:lnTo>
                  <a:pt x="171" y="471"/>
                </a:lnTo>
                <a:lnTo>
                  <a:pt x="184" y="482"/>
                </a:lnTo>
                <a:lnTo>
                  <a:pt x="193" y="478"/>
                </a:lnTo>
                <a:lnTo>
                  <a:pt x="199" y="488"/>
                </a:lnTo>
                <a:lnTo>
                  <a:pt x="224" y="490"/>
                </a:lnTo>
                <a:lnTo>
                  <a:pt x="233" y="494"/>
                </a:lnTo>
                <a:lnTo>
                  <a:pt x="262" y="494"/>
                </a:lnTo>
                <a:lnTo>
                  <a:pt x="275" y="471"/>
                </a:lnTo>
                <a:lnTo>
                  <a:pt x="295" y="476"/>
                </a:lnTo>
                <a:lnTo>
                  <a:pt x="332" y="469"/>
                </a:lnTo>
                <a:lnTo>
                  <a:pt x="348" y="451"/>
                </a:lnTo>
                <a:lnTo>
                  <a:pt x="335" y="443"/>
                </a:lnTo>
                <a:lnTo>
                  <a:pt x="335" y="398"/>
                </a:lnTo>
                <a:lnTo>
                  <a:pt x="321" y="383"/>
                </a:lnTo>
                <a:lnTo>
                  <a:pt x="310" y="383"/>
                </a:lnTo>
                <a:lnTo>
                  <a:pt x="301" y="367"/>
                </a:lnTo>
                <a:lnTo>
                  <a:pt x="313" y="348"/>
                </a:lnTo>
                <a:lnTo>
                  <a:pt x="310" y="326"/>
                </a:lnTo>
                <a:lnTo>
                  <a:pt x="306" y="307"/>
                </a:lnTo>
                <a:lnTo>
                  <a:pt x="332" y="285"/>
                </a:lnTo>
                <a:lnTo>
                  <a:pt x="337" y="258"/>
                </a:lnTo>
                <a:lnTo>
                  <a:pt x="332" y="248"/>
                </a:lnTo>
                <a:lnTo>
                  <a:pt x="313" y="244"/>
                </a:lnTo>
                <a:lnTo>
                  <a:pt x="301" y="219"/>
                </a:lnTo>
                <a:lnTo>
                  <a:pt x="304" y="209"/>
                </a:lnTo>
                <a:lnTo>
                  <a:pt x="313" y="193"/>
                </a:lnTo>
                <a:lnTo>
                  <a:pt x="306" y="189"/>
                </a:lnTo>
                <a:lnTo>
                  <a:pt x="310" y="176"/>
                </a:lnTo>
                <a:lnTo>
                  <a:pt x="313" y="168"/>
                </a:lnTo>
                <a:lnTo>
                  <a:pt x="288" y="156"/>
                </a:lnTo>
                <a:lnTo>
                  <a:pt x="288" y="139"/>
                </a:lnTo>
                <a:lnTo>
                  <a:pt x="275" y="127"/>
                </a:lnTo>
                <a:lnTo>
                  <a:pt x="255" y="139"/>
                </a:lnTo>
                <a:lnTo>
                  <a:pt x="242" y="139"/>
                </a:lnTo>
                <a:lnTo>
                  <a:pt x="235" y="127"/>
                </a:lnTo>
                <a:lnTo>
                  <a:pt x="233" y="105"/>
                </a:lnTo>
                <a:lnTo>
                  <a:pt x="219" y="72"/>
                </a:lnTo>
                <a:lnTo>
                  <a:pt x="199" y="70"/>
                </a:lnTo>
                <a:lnTo>
                  <a:pt x="191" y="64"/>
                </a:lnTo>
                <a:lnTo>
                  <a:pt x="191" y="41"/>
                </a:lnTo>
                <a:lnTo>
                  <a:pt x="180" y="27"/>
                </a:lnTo>
                <a:lnTo>
                  <a:pt x="173" y="23"/>
                </a:lnTo>
                <a:lnTo>
                  <a:pt x="168" y="10"/>
                </a:lnTo>
                <a:lnTo>
                  <a:pt x="160" y="4"/>
                </a:lnTo>
                <a:lnTo>
                  <a:pt x="137" y="0"/>
                </a:lnTo>
                <a:lnTo>
                  <a:pt x="100" y="6"/>
                </a:lnTo>
                <a:lnTo>
                  <a:pt x="29" y="31"/>
                </a:lnTo>
                <a:lnTo>
                  <a:pt x="29" y="64"/>
                </a:lnTo>
                <a:lnTo>
                  <a:pt x="49" y="84"/>
                </a:lnTo>
                <a:lnTo>
                  <a:pt x="47" y="107"/>
                </a:lnTo>
                <a:lnTo>
                  <a:pt x="64" y="113"/>
                </a:lnTo>
                <a:lnTo>
                  <a:pt x="80" y="143"/>
                </a:lnTo>
                <a:lnTo>
                  <a:pt x="73" y="166"/>
                </a:lnTo>
                <a:lnTo>
                  <a:pt x="64" y="170"/>
                </a:lnTo>
                <a:lnTo>
                  <a:pt x="73" y="197"/>
                </a:lnTo>
                <a:lnTo>
                  <a:pt x="64" y="213"/>
                </a:lnTo>
                <a:lnTo>
                  <a:pt x="40" y="221"/>
                </a:lnTo>
                <a:lnTo>
                  <a:pt x="40" y="250"/>
                </a:lnTo>
                <a:lnTo>
                  <a:pt x="40" y="279"/>
                </a:lnTo>
                <a:lnTo>
                  <a:pt x="27" y="289"/>
                </a:lnTo>
                <a:lnTo>
                  <a:pt x="20" y="305"/>
                </a:lnTo>
                <a:lnTo>
                  <a:pt x="20" y="334"/>
                </a:lnTo>
                <a:lnTo>
                  <a:pt x="16" y="348"/>
                </a:lnTo>
                <a:lnTo>
                  <a:pt x="0" y="361"/>
                </a:lnTo>
                <a:lnTo>
                  <a:pt x="18" y="373"/>
                </a:lnTo>
                <a:lnTo>
                  <a:pt x="35" y="389"/>
                </a:lnTo>
                <a:lnTo>
                  <a:pt x="60" y="40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41" name="Freeform 89"/>
          <p:cNvSpPr>
            <a:spLocks/>
          </p:cNvSpPr>
          <p:nvPr/>
        </p:nvSpPr>
        <p:spPr bwMode="auto">
          <a:xfrm>
            <a:off x="4603359" y="725488"/>
            <a:ext cx="1607322" cy="1835150"/>
          </a:xfrm>
          <a:custGeom>
            <a:avLst/>
            <a:gdLst>
              <a:gd name="T0" fmla="*/ 334 w 1138"/>
              <a:gd name="T1" fmla="*/ 1056 h 1156"/>
              <a:gd name="T2" fmla="*/ 378 w 1138"/>
              <a:gd name="T3" fmla="*/ 989 h 1156"/>
              <a:gd name="T4" fmla="*/ 367 w 1138"/>
              <a:gd name="T5" fmla="*/ 901 h 1156"/>
              <a:gd name="T6" fmla="*/ 375 w 1138"/>
              <a:gd name="T7" fmla="*/ 824 h 1156"/>
              <a:gd name="T8" fmla="*/ 395 w 1138"/>
              <a:gd name="T9" fmla="*/ 715 h 1156"/>
              <a:gd name="T10" fmla="*/ 454 w 1138"/>
              <a:gd name="T11" fmla="*/ 642 h 1156"/>
              <a:gd name="T12" fmla="*/ 482 w 1138"/>
              <a:gd name="T13" fmla="*/ 584 h 1156"/>
              <a:gd name="T14" fmla="*/ 504 w 1138"/>
              <a:gd name="T15" fmla="*/ 527 h 1156"/>
              <a:gd name="T16" fmla="*/ 565 w 1138"/>
              <a:gd name="T17" fmla="*/ 430 h 1156"/>
              <a:gd name="T18" fmla="*/ 600 w 1138"/>
              <a:gd name="T19" fmla="*/ 353 h 1156"/>
              <a:gd name="T20" fmla="*/ 679 w 1138"/>
              <a:gd name="T21" fmla="*/ 277 h 1156"/>
              <a:gd name="T22" fmla="*/ 742 w 1138"/>
              <a:gd name="T23" fmla="*/ 250 h 1156"/>
              <a:gd name="T24" fmla="*/ 783 w 1138"/>
              <a:gd name="T25" fmla="*/ 180 h 1156"/>
              <a:gd name="T26" fmla="*/ 884 w 1138"/>
              <a:gd name="T27" fmla="*/ 218 h 1156"/>
              <a:gd name="T28" fmla="*/ 936 w 1138"/>
              <a:gd name="T29" fmla="*/ 230 h 1156"/>
              <a:gd name="T30" fmla="*/ 967 w 1138"/>
              <a:gd name="T31" fmla="*/ 137 h 1156"/>
              <a:gd name="T32" fmla="*/ 1050 w 1138"/>
              <a:gd name="T33" fmla="*/ 129 h 1156"/>
              <a:gd name="T34" fmla="*/ 1078 w 1138"/>
              <a:gd name="T35" fmla="*/ 164 h 1156"/>
              <a:gd name="T36" fmla="*/ 1104 w 1138"/>
              <a:gd name="T37" fmla="*/ 119 h 1156"/>
              <a:gd name="T38" fmla="*/ 1133 w 1138"/>
              <a:gd name="T39" fmla="*/ 65 h 1156"/>
              <a:gd name="T40" fmla="*/ 1078 w 1138"/>
              <a:gd name="T41" fmla="*/ 18 h 1156"/>
              <a:gd name="T42" fmla="*/ 1030 w 1138"/>
              <a:gd name="T43" fmla="*/ 22 h 1156"/>
              <a:gd name="T44" fmla="*/ 1000 w 1138"/>
              <a:gd name="T45" fmla="*/ 18 h 1156"/>
              <a:gd name="T46" fmla="*/ 958 w 1138"/>
              <a:gd name="T47" fmla="*/ 44 h 1156"/>
              <a:gd name="T48" fmla="*/ 941 w 1138"/>
              <a:gd name="T49" fmla="*/ 30 h 1156"/>
              <a:gd name="T50" fmla="*/ 879 w 1138"/>
              <a:gd name="T51" fmla="*/ 99 h 1156"/>
              <a:gd name="T52" fmla="*/ 816 w 1138"/>
              <a:gd name="T53" fmla="*/ 119 h 1156"/>
              <a:gd name="T54" fmla="*/ 749 w 1138"/>
              <a:gd name="T55" fmla="*/ 137 h 1156"/>
              <a:gd name="T56" fmla="*/ 670 w 1138"/>
              <a:gd name="T57" fmla="*/ 153 h 1156"/>
              <a:gd name="T58" fmla="*/ 661 w 1138"/>
              <a:gd name="T59" fmla="*/ 212 h 1156"/>
              <a:gd name="T60" fmla="*/ 655 w 1138"/>
              <a:gd name="T61" fmla="*/ 260 h 1156"/>
              <a:gd name="T62" fmla="*/ 587 w 1138"/>
              <a:gd name="T63" fmla="*/ 273 h 1156"/>
              <a:gd name="T64" fmla="*/ 565 w 1138"/>
              <a:gd name="T65" fmla="*/ 315 h 1156"/>
              <a:gd name="T66" fmla="*/ 517 w 1138"/>
              <a:gd name="T67" fmla="*/ 376 h 1156"/>
              <a:gd name="T68" fmla="*/ 467 w 1138"/>
              <a:gd name="T69" fmla="*/ 454 h 1156"/>
              <a:gd name="T70" fmla="*/ 426 w 1138"/>
              <a:gd name="T71" fmla="*/ 531 h 1156"/>
              <a:gd name="T72" fmla="*/ 399 w 1138"/>
              <a:gd name="T73" fmla="*/ 578 h 1156"/>
              <a:gd name="T74" fmla="*/ 321 w 1138"/>
              <a:gd name="T75" fmla="*/ 642 h 1156"/>
              <a:gd name="T76" fmla="*/ 367 w 1138"/>
              <a:gd name="T77" fmla="*/ 650 h 1156"/>
              <a:gd name="T78" fmla="*/ 295 w 1138"/>
              <a:gd name="T79" fmla="*/ 662 h 1156"/>
              <a:gd name="T80" fmla="*/ 229 w 1138"/>
              <a:gd name="T81" fmla="*/ 701 h 1156"/>
              <a:gd name="T82" fmla="*/ 172 w 1138"/>
              <a:gd name="T83" fmla="*/ 705 h 1156"/>
              <a:gd name="T84" fmla="*/ 127 w 1138"/>
              <a:gd name="T85" fmla="*/ 733 h 1156"/>
              <a:gd name="T86" fmla="*/ 98 w 1138"/>
              <a:gd name="T87" fmla="*/ 761 h 1156"/>
              <a:gd name="T88" fmla="*/ 39 w 1138"/>
              <a:gd name="T89" fmla="*/ 798 h 1156"/>
              <a:gd name="T90" fmla="*/ 22 w 1138"/>
              <a:gd name="T91" fmla="*/ 925 h 1156"/>
              <a:gd name="T92" fmla="*/ 46 w 1138"/>
              <a:gd name="T93" fmla="*/ 955 h 1156"/>
              <a:gd name="T94" fmla="*/ 22 w 1138"/>
              <a:gd name="T95" fmla="*/ 1010 h 1156"/>
              <a:gd name="T96" fmla="*/ 37 w 1138"/>
              <a:gd name="T97" fmla="*/ 1044 h 1156"/>
              <a:gd name="T98" fmla="*/ 0 w 1138"/>
              <a:gd name="T99" fmla="*/ 1072 h 1156"/>
              <a:gd name="T100" fmla="*/ 96 w 1138"/>
              <a:gd name="T101" fmla="*/ 1155 h 1156"/>
              <a:gd name="T102" fmla="*/ 236 w 1138"/>
              <a:gd name="T103" fmla="*/ 1060 h 1156"/>
              <a:gd name="T104" fmla="*/ 286 w 1138"/>
              <a:gd name="T105" fmla="*/ 1006 h 1156"/>
              <a:gd name="T106" fmla="*/ 295 w 1138"/>
              <a:gd name="T107" fmla="*/ 1088 h 11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38"/>
              <a:gd name="T163" fmla="*/ 0 h 1156"/>
              <a:gd name="T164" fmla="*/ 1138 w 1138"/>
              <a:gd name="T165" fmla="*/ 1156 h 11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38" h="1156">
                <a:moveTo>
                  <a:pt x="303" y="1088"/>
                </a:moveTo>
                <a:lnTo>
                  <a:pt x="308" y="1086"/>
                </a:lnTo>
                <a:lnTo>
                  <a:pt x="321" y="1082"/>
                </a:lnTo>
                <a:lnTo>
                  <a:pt x="330" y="1070"/>
                </a:lnTo>
                <a:lnTo>
                  <a:pt x="334" y="1056"/>
                </a:lnTo>
                <a:lnTo>
                  <a:pt x="336" y="1046"/>
                </a:lnTo>
                <a:lnTo>
                  <a:pt x="334" y="1024"/>
                </a:lnTo>
                <a:lnTo>
                  <a:pt x="336" y="1008"/>
                </a:lnTo>
                <a:lnTo>
                  <a:pt x="349" y="1002"/>
                </a:lnTo>
                <a:lnTo>
                  <a:pt x="378" y="989"/>
                </a:lnTo>
                <a:lnTo>
                  <a:pt x="382" y="977"/>
                </a:lnTo>
                <a:lnTo>
                  <a:pt x="378" y="939"/>
                </a:lnTo>
                <a:lnTo>
                  <a:pt x="375" y="931"/>
                </a:lnTo>
                <a:lnTo>
                  <a:pt x="375" y="909"/>
                </a:lnTo>
                <a:lnTo>
                  <a:pt x="367" y="901"/>
                </a:lnTo>
                <a:lnTo>
                  <a:pt x="371" y="882"/>
                </a:lnTo>
                <a:lnTo>
                  <a:pt x="378" y="882"/>
                </a:lnTo>
                <a:lnTo>
                  <a:pt x="399" y="870"/>
                </a:lnTo>
                <a:lnTo>
                  <a:pt x="382" y="834"/>
                </a:lnTo>
                <a:lnTo>
                  <a:pt x="375" y="824"/>
                </a:lnTo>
                <a:lnTo>
                  <a:pt x="375" y="820"/>
                </a:lnTo>
                <a:lnTo>
                  <a:pt x="375" y="790"/>
                </a:lnTo>
                <a:lnTo>
                  <a:pt x="388" y="765"/>
                </a:lnTo>
                <a:lnTo>
                  <a:pt x="391" y="743"/>
                </a:lnTo>
                <a:lnTo>
                  <a:pt x="395" y="715"/>
                </a:lnTo>
                <a:lnTo>
                  <a:pt x="391" y="693"/>
                </a:lnTo>
                <a:lnTo>
                  <a:pt x="399" y="676"/>
                </a:lnTo>
                <a:lnTo>
                  <a:pt x="404" y="666"/>
                </a:lnTo>
                <a:lnTo>
                  <a:pt x="430" y="650"/>
                </a:lnTo>
                <a:lnTo>
                  <a:pt x="454" y="642"/>
                </a:lnTo>
                <a:lnTo>
                  <a:pt x="476" y="650"/>
                </a:lnTo>
                <a:lnTo>
                  <a:pt x="482" y="654"/>
                </a:lnTo>
                <a:lnTo>
                  <a:pt x="495" y="638"/>
                </a:lnTo>
                <a:lnTo>
                  <a:pt x="495" y="620"/>
                </a:lnTo>
                <a:lnTo>
                  <a:pt x="482" y="584"/>
                </a:lnTo>
                <a:lnTo>
                  <a:pt x="478" y="569"/>
                </a:lnTo>
                <a:lnTo>
                  <a:pt x="482" y="561"/>
                </a:lnTo>
                <a:lnTo>
                  <a:pt x="491" y="561"/>
                </a:lnTo>
                <a:lnTo>
                  <a:pt x="500" y="549"/>
                </a:lnTo>
                <a:lnTo>
                  <a:pt x="504" y="527"/>
                </a:lnTo>
                <a:lnTo>
                  <a:pt x="508" y="497"/>
                </a:lnTo>
                <a:lnTo>
                  <a:pt x="513" y="466"/>
                </a:lnTo>
                <a:lnTo>
                  <a:pt x="524" y="454"/>
                </a:lnTo>
                <a:lnTo>
                  <a:pt x="550" y="438"/>
                </a:lnTo>
                <a:lnTo>
                  <a:pt x="565" y="430"/>
                </a:lnTo>
                <a:lnTo>
                  <a:pt x="570" y="408"/>
                </a:lnTo>
                <a:lnTo>
                  <a:pt x="578" y="392"/>
                </a:lnTo>
                <a:lnTo>
                  <a:pt x="600" y="376"/>
                </a:lnTo>
                <a:lnTo>
                  <a:pt x="605" y="365"/>
                </a:lnTo>
                <a:lnTo>
                  <a:pt x="600" y="353"/>
                </a:lnTo>
                <a:lnTo>
                  <a:pt x="600" y="337"/>
                </a:lnTo>
                <a:lnTo>
                  <a:pt x="618" y="327"/>
                </a:lnTo>
                <a:lnTo>
                  <a:pt x="637" y="293"/>
                </a:lnTo>
                <a:lnTo>
                  <a:pt x="655" y="295"/>
                </a:lnTo>
                <a:lnTo>
                  <a:pt x="679" y="277"/>
                </a:lnTo>
                <a:lnTo>
                  <a:pt x="674" y="260"/>
                </a:lnTo>
                <a:lnTo>
                  <a:pt x="692" y="246"/>
                </a:lnTo>
                <a:lnTo>
                  <a:pt x="701" y="250"/>
                </a:lnTo>
                <a:lnTo>
                  <a:pt x="716" y="246"/>
                </a:lnTo>
                <a:lnTo>
                  <a:pt x="742" y="250"/>
                </a:lnTo>
                <a:lnTo>
                  <a:pt x="775" y="222"/>
                </a:lnTo>
                <a:lnTo>
                  <a:pt x="770" y="208"/>
                </a:lnTo>
                <a:lnTo>
                  <a:pt x="775" y="200"/>
                </a:lnTo>
                <a:lnTo>
                  <a:pt x="766" y="196"/>
                </a:lnTo>
                <a:lnTo>
                  <a:pt x="783" y="180"/>
                </a:lnTo>
                <a:lnTo>
                  <a:pt x="807" y="178"/>
                </a:lnTo>
                <a:lnTo>
                  <a:pt x="825" y="200"/>
                </a:lnTo>
                <a:lnTo>
                  <a:pt x="853" y="230"/>
                </a:lnTo>
                <a:lnTo>
                  <a:pt x="866" y="230"/>
                </a:lnTo>
                <a:lnTo>
                  <a:pt x="884" y="218"/>
                </a:lnTo>
                <a:lnTo>
                  <a:pt x="895" y="216"/>
                </a:lnTo>
                <a:lnTo>
                  <a:pt x="903" y="218"/>
                </a:lnTo>
                <a:lnTo>
                  <a:pt x="917" y="230"/>
                </a:lnTo>
                <a:lnTo>
                  <a:pt x="932" y="234"/>
                </a:lnTo>
                <a:lnTo>
                  <a:pt x="936" y="230"/>
                </a:lnTo>
                <a:lnTo>
                  <a:pt x="945" y="216"/>
                </a:lnTo>
                <a:lnTo>
                  <a:pt x="949" y="208"/>
                </a:lnTo>
                <a:lnTo>
                  <a:pt x="967" y="180"/>
                </a:lnTo>
                <a:lnTo>
                  <a:pt x="971" y="178"/>
                </a:lnTo>
                <a:lnTo>
                  <a:pt x="967" y="137"/>
                </a:lnTo>
                <a:lnTo>
                  <a:pt x="989" y="119"/>
                </a:lnTo>
                <a:lnTo>
                  <a:pt x="995" y="123"/>
                </a:lnTo>
                <a:lnTo>
                  <a:pt x="1019" y="99"/>
                </a:lnTo>
                <a:lnTo>
                  <a:pt x="1041" y="123"/>
                </a:lnTo>
                <a:lnTo>
                  <a:pt x="1050" y="129"/>
                </a:lnTo>
                <a:lnTo>
                  <a:pt x="1063" y="125"/>
                </a:lnTo>
                <a:lnTo>
                  <a:pt x="1072" y="137"/>
                </a:lnTo>
                <a:lnTo>
                  <a:pt x="1072" y="145"/>
                </a:lnTo>
                <a:lnTo>
                  <a:pt x="1078" y="153"/>
                </a:lnTo>
                <a:lnTo>
                  <a:pt x="1078" y="164"/>
                </a:lnTo>
                <a:lnTo>
                  <a:pt x="1091" y="149"/>
                </a:lnTo>
                <a:lnTo>
                  <a:pt x="1113" y="133"/>
                </a:lnTo>
                <a:lnTo>
                  <a:pt x="1124" y="111"/>
                </a:lnTo>
                <a:lnTo>
                  <a:pt x="1115" y="107"/>
                </a:lnTo>
                <a:lnTo>
                  <a:pt x="1104" y="119"/>
                </a:lnTo>
                <a:lnTo>
                  <a:pt x="1100" y="99"/>
                </a:lnTo>
                <a:lnTo>
                  <a:pt x="1091" y="95"/>
                </a:lnTo>
                <a:lnTo>
                  <a:pt x="1087" y="85"/>
                </a:lnTo>
                <a:lnTo>
                  <a:pt x="1120" y="61"/>
                </a:lnTo>
                <a:lnTo>
                  <a:pt x="1133" y="65"/>
                </a:lnTo>
                <a:lnTo>
                  <a:pt x="1137" y="48"/>
                </a:lnTo>
                <a:lnTo>
                  <a:pt x="1128" y="44"/>
                </a:lnTo>
                <a:lnTo>
                  <a:pt x="1109" y="38"/>
                </a:lnTo>
                <a:lnTo>
                  <a:pt x="1096" y="34"/>
                </a:lnTo>
                <a:lnTo>
                  <a:pt x="1078" y="18"/>
                </a:lnTo>
                <a:lnTo>
                  <a:pt x="1063" y="14"/>
                </a:lnTo>
                <a:lnTo>
                  <a:pt x="1045" y="30"/>
                </a:lnTo>
                <a:lnTo>
                  <a:pt x="1037" y="42"/>
                </a:lnTo>
                <a:lnTo>
                  <a:pt x="1019" y="30"/>
                </a:lnTo>
                <a:lnTo>
                  <a:pt x="1030" y="22"/>
                </a:lnTo>
                <a:lnTo>
                  <a:pt x="1032" y="4"/>
                </a:lnTo>
                <a:lnTo>
                  <a:pt x="1030" y="0"/>
                </a:lnTo>
                <a:lnTo>
                  <a:pt x="1008" y="0"/>
                </a:lnTo>
                <a:lnTo>
                  <a:pt x="1004" y="6"/>
                </a:lnTo>
                <a:lnTo>
                  <a:pt x="1000" y="18"/>
                </a:lnTo>
                <a:lnTo>
                  <a:pt x="1004" y="30"/>
                </a:lnTo>
                <a:lnTo>
                  <a:pt x="989" y="44"/>
                </a:lnTo>
                <a:lnTo>
                  <a:pt x="973" y="22"/>
                </a:lnTo>
                <a:lnTo>
                  <a:pt x="962" y="26"/>
                </a:lnTo>
                <a:lnTo>
                  <a:pt x="958" y="44"/>
                </a:lnTo>
                <a:lnTo>
                  <a:pt x="949" y="73"/>
                </a:lnTo>
                <a:lnTo>
                  <a:pt x="930" y="91"/>
                </a:lnTo>
                <a:lnTo>
                  <a:pt x="917" y="69"/>
                </a:lnTo>
                <a:lnTo>
                  <a:pt x="936" y="53"/>
                </a:lnTo>
                <a:lnTo>
                  <a:pt x="941" y="30"/>
                </a:lnTo>
                <a:lnTo>
                  <a:pt x="930" y="30"/>
                </a:lnTo>
                <a:lnTo>
                  <a:pt x="908" y="30"/>
                </a:lnTo>
                <a:lnTo>
                  <a:pt x="890" y="53"/>
                </a:lnTo>
                <a:lnTo>
                  <a:pt x="871" y="85"/>
                </a:lnTo>
                <a:lnTo>
                  <a:pt x="879" y="99"/>
                </a:lnTo>
                <a:lnTo>
                  <a:pt x="866" y="107"/>
                </a:lnTo>
                <a:lnTo>
                  <a:pt x="849" y="95"/>
                </a:lnTo>
                <a:lnTo>
                  <a:pt x="831" y="103"/>
                </a:lnTo>
                <a:lnTo>
                  <a:pt x="838" y="119"/>
                </a:lnTo>
                <a:lnTo>
                  <a:pt x="816" y="119"/>
                </a:lnTo>
                <a:lnTo>
                  <a:pt x="803" y="123"/>
                </a:lnTo>
                <a:lnTo>
                  <a:pt x="788" y="141"/>
                </a:lnTo>
                <a:lnTo>
                  <a:pt x="766" y="137"/>
                </a:lnTo>
                <a:lnTo>
                  <a:pt x="766" y="149"/>
                </a:lnTo>
                <a:lnTo>
                  <a:pt x="749" y="137"/>
                </a:lnTo>
                <a:lnTo>
                  <a:pt x="729" y="145"/>
                </a:lnTo>
                <a:lnTo>
                  <a:pt x="725" y="162"/>
                </a:lnTo>
                <a:lnTo>
                  <a:pt x="707" y="164"/>
                </a:lnTo>
                <a:lnTo>
                  <a:pt x="696" y="149"/>
                </a:lnTo>
                <a:lnTo>
                  <a:pt x="670" y="153"/>
                </a:lnTo>
                <a:lnTo>
                  <a:pt x="646" y="162"/>
                </a:lnTo>
                <a:lnTo>
                  <a:pt x="646" y="184"/>
                </a:lnTo>
                <a:lnTo>
                  <a:pt x="661" y="188"/>
                </a:lnTo>
                <a:lnTo>
                  <a:pt x="661" y="196"/>
                </a:lnTo>
                <a:lnTo>
                  <a:pt x="661" y="212"/>
                </a:lnTo>
                <a:lnTo>
                  <a:pt x="650" y="208"/>
                </a:lnTo>
                <a:lnTo>
                  <a:pt x="633" y="216"/>
                </a:lnTo>
                <a:lnTo>
                  <a:pt x="637" y="230"/>
                </a:lnTo>
                <a:lnTo>
                  <a:pt x="655" y="242"/>
                </a:lnTo>
                <a:lnTo>
                  <a:pt x="655" y="260"/>
                </a:lnTo>
                <a:lnTo>
                  <a:pt x="637" y="254"/>
                </a:lnTo>
                <a:lnTo>
                  <a:pt x="624" y="256"/>
                </a:lnTo>
                <a:lnTo>
                  <a:pt x="624" y="273"/>
                </a:lnTo>
                <a:lnTo>
                  <a:pt x="605" y="273"/>
                </a:lnTo>
                <a:lnTo>
                  <a:pt x="587" y="273"/>
                </a:lnTo>
                <a:lnTo>
                  <a:pt x="583" y="285"/>
                </a:lnTo>
                <a:lnTo>
                  <a:pt x="578" y="293"/>
                </a:lnTo>
                <a:lnTo>
                  <a:pt x="565" y="295"/>
                </a:lnTo>
                <a:lnTo>
                  <a:pt x="561" y="303"/>
                </a:lnTo>
                <a:lnTo>
                  <a:pt x="565" y="315"/>
                </a:lnTo>
                <a:lnTo>
                  <a:pt x="541" y="323"/>
                </a:lnTo>
                <a:lnTo>
                  <a:pt x="559" y="337"/>
                </a:lnTo>
                <a:lnTo>
                  <a:pt x="561" y="347"/>
                </a:lnTo>
                <a:lnTo>
                  <a:pt x="546" y="357"/>
                </a:lnTo>
                <a:lnTo>
                  <a:pt x="517" y="376"/>
                </a:lnTo>
                <a:lnTo>
                  <a:pt x="495" y="392"/>
                </a:lnTo>
                <a:lnTo>
                  <a:pt x="482" y="414"/>
                </a:lnTo>
                <a:lnTo>
                  <a:pt x="463" y="430"/>
                </a:lnTo>
                <a:lnTo>
                  <a:pt x="463" y="442"/>
                </a:lnTo>
                <a:lnTo>
                  <a:pt x="467" y="454"/>
                </a:lnTo>
                <a:lnTo>
                  <a:pt x="450" y="466"/>
                </a:lnTo>
                <a:lnTo>
                  <a:pt x="454" y="481"/>
                </a:lnTo>
                <a:lnTo>
                  <a:pt x="436" y="507"/>
                </a:lnTo>
                <a:lnTo>
                  <a:pt x="426" y="511"/>
                </a:lnTo>
                <a:lnTo>
                  <a:pt x="426" y="531"/>
                </a:lnTo>
                <a:lnTo>
                  <a:pt x="434" y="543"/>
                </a:lnTo>
                <a:lnTo>
                  <a:pt x="419" y="553"/>
                </a:lnTo>
                <a:lnTo>
                  <a:pt x="412" y="545"/>
                </a:lnTo>
                <a:lnTo>
                  <a:pt x="395" y="553"/>
                </a:lnTo>
                <a:lnTo>
                  <a:pt x="399" y="578"/>
                </a:lnTo>
                <a:lnTo>
                  <a:pt x="382" y="584"/>
                </a:lnTo>
                <a:lnTo>
                  <a:pt x="358" y="588"/>
                </a:lnTo>
                <a:lnTo>
                  <a:pt x="340" y="608"/>
                </a:lnTo>
                <a:lnTo>
                  <a:pt x="336" y="626"/>
                </a:lnTo>
                <a:lnTo>
                  <a:pt x="321" y="642"/>
                </a:lnTo>
                <a:lnTo>
                  <a:pt x="321" y="654"/>
                </a:lnTo>
                <a:lnTo>
                  <a:pt x="340" y="638"/>
                </a:lnTo>
                <a:lnTo>
                  <a:pt x="367" y="622"/>
                </a:lnTo>
                <a:lnTo>
                  <a:pt x="375" y="626"/>
                </a:lnTo>
                <a:lnTo>
                  <a:pt x="367" y="650"/>
                </a:lnTo>
                <a:lnTo>
                  <a:pt x="347" y="662"/>
                </a:lnTo>
                <a:lnTo>
                  <a:pt x="325" y="658"/>
                </a:lnTo>
                <a:lnTo>
                  <a:pt x="330" y="674"/>
                </a:lnTo>
                <a:lnTo>
                  <a:pt x="299" y="685"/>
                </a:lnTo>
                <a:lnTo>
                  <a:pt x="295" y="662"/>
                </a:lnTo>
                <a:lnTo>
                  <a:pt x="284" y="654"/>
                </a:lnTo>
                <a:lnTo>
                  <a:pt x="266" y="676"/>
                </a:lnTo>
                <a:lnTo>
                  <a:pt x="249" y="676"/>
                </a:lnTo>
                <a:lnTo>
                  <a:pt x="231" y="680"/>
                </a:lnTo>
                <a:lnTo>
                  <a:pt x="229" y="701"/>
                </a:lnTo>
                <a:lnTo>
                  <a:pt x="220" y="705"/>
                </a:lnTo>
                <a:lnTo>
                  <a:pt x="220" y="715"/>
                </a:lnTo>
                <a:lnTo>
                  <a:pt x="210" y="711"/>
                </a:lnTo>
                <a:lnTo>
                  <a:pt x="196" y="703"/>
                </a:lnTo>
                <a:lnTo>
                  <a:pt x="172" y="705"/>
                </a:lnTo>
                <a:lnTo>
                  <a:pt x="172" y="715"/>
                </a:lnTo>
                <a:lnTo>
                  <a:pt x="175" y="725"/>
                </a:lnTo>
                <a:lnTo>
                  <a:pt x="166" y="729"/>
                </a:lnTo>
                <a:lnTo>
                  <a:pt x="146" y="719"/>
                </a:lnTo>
                <a:lnTo>
                  <a:pt x="127" y="733"/>
                </a:lnTo>
                <a:lnTo>
                  <a:pt x="131" y="745"/>
                </a:lnTo>
                <a:lnTo>
                  <a:pt x="129" y="753"/>
                </a:lnTo>
                <a:lnTo>
                  <a:pt x="109" y="745"/>
                </a:lnTo>
                <a:lnTo>
                  <a:pt x="105" y="755"/>
                </a:lnTo>
                <a:lnTo>
                  <a:pt x="98" y="761"/>
                </a:lnTo>
                <a:lnTo>
                  <a:pt x="74" y="757"/>
                </a:lnTo>
                <a:lnTo>
                  <a:pt x="63" y="759"/>
                </a:lnTo>
                <a:lnTo>
                  <a:pt x="61" y="775"/>
                </a:lnTo>
                <a:lnTo>
                  <a:pt x="52" y="779"/>
                </a:lnTo>
                <a:lnTo>
                  <a:pt x="39" y="798"/>
                </a:lnTo>
                <a:lnTo>
                  <a:pt x="41" y="820"/>
                </a:lnTo>
                <a:lnTo>
                  <a:pt x="37" y="850"/>
                </a:lnTo>
                <a:lnTo>
                  <a:pt x="31" y="882"/>
                </a:lnTo>
                <a:lnTo>
                  <a:pt x="26" y="911"/>
                </a:lnTo>
                <a:lnTo>
                  <a:pt x="22" y="925"/>
                </a:lnTo>
                <a:lnTo>
                  <a:pt x="33" y="939"/>
                </a:lnTo>
                <a:lnTo>
                  <a:pt x="52" y="927"/>
                </a:lnTo>
                <a:lnTo>
                  <a:pt x="63" y="933"/>
                </a:lnTo>
                <a:lnTo>
                  <a:pt x="63" y="945"/>
                </a:lnTo>
                <a:lnTo>
                  <a:pt x="46" y="955"/>
                </a:lnTo>
                <a:lnTo>
                  <a:pt x="44" y="973"/>
                </a:lnTo>
                <a:lnTo>
                  <a:pt x="39" y="983"/>
                </a:lnTo>
                <a:lnTo>
                  <a:pt x="22" y="981"/>
                </a:lnTo>
                <a:lnTo>
                  <a:pt x="15" y="1004"/>
                </a:lnTo>
                <a:lnTo>
                  <a:pt x="22" y="1010"/>
                </a:lnTo>
                <a:lnTo>
                  <a:pt x="39" y="1006"/>
                </a:lnTo>
                <a:lnTo>
                  <a:pt x="48" y="1018"/>
                </a:lnTo>
                <a:lnTo>
                  <a:pt x="50" y="1022"/>
                </a:lnTo>
                <a:lnTo>
                  <a:pt x="35" y="1030"/>
                </a:lnTo>
                <a:lnTo>
                  <a:pt x="37" y="1044"/>
                </a:lnTo>
                <a:lnTo>
                  <a:pt x="22" y="1046"/>
                </a:lnTo>
                <a:lnTo>
                  <a:pt x="11" y="1040"/>
                </a:lnTo>
                <a:lnTo>
                  <a:pt x="13" y="1058"/>
                </a:lnTo>
                <a:lnTo>
                  <a:pt x="11" y="1072"/>
                </a:lnTo>
                <a:lnTo>
                  <a:pt x="0" y="1072"/>
                </a:lnTo>
                <a:lnTo>
                  <a:pt x="24" y="1096"/>
                </a:lnTo>
                <a:lnTo>
                  <a:pt x="37" y="1109"/>
                </a:lnTo>
                <a:lnTo>
                  <a:pt x="44" y="1129"/>
                </a:lnTo>
                <a:lnTo>
                  <a:pt x="68" y="1141"/>
                </a:lnTo>
                <a:lnTo>
                  <a:pt x="96" y="1155"/>
                </a:lnTo>
                <a:lnTo>
                  <a:pt x="122" y="1155"/>
                </a:lnTo>
                <a:lnTo>
                  <a:pt x="159" y="1133"/>
                </a:lnTo>
                <a:lnTo>
                  <a:pt x="196" y="1107"/>
                </a:lnTo>
                <a:lnTo>
                  <a:pt x="229" y="1064"/>
                </a:lnTo>
                <a:lnTo>
                  <a:pt x="236" y="1060"/>
                </a:lnTo>
                <a:lnTo>
                  <a:pt x="244" y="1074"/>
                </a:lnTo>
                <a:lnTo>
                  <a:pt x="260" y="1064"/>
                </a:lnTo>
                <a:lnTo>
                  <a:pt x="266" y="1048"/>
                </a:lnTo>
                <a:lnTo>
                  <a:pt x="268" y="1030"/>
                </a:lnTo>
                <a:lnTo>
                  <a:pt x="286" y="1006"/>
                </a:lnTo>
                <a:lnTo>
                  <a:pt x="279" y="1034"/>
                </a:lnTo>
                <a:lnTo>
                  <a:pt x="288" y="1038"/>
                </a:lnTo>
                <a:lnTo>
                  <a:pt x="284" y="1048"/>
                </a:lnTo>
                <a:lnTo>
                  <a:pt x="288" y="1070"/>
                </a:lnTo>
                <a:lnTo>
                  <a:pt x="295" y="1088"/>
                </a:lnTo>
                <a:lnTo>
                  <a:pt x="306" y="1082"/>
                </a:lnTo>
                <a:lnTo>
                  <a:pt x="303" y="1088"/>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nvGrpSpPr>
          <p:cNvPr id="58442" name="Group 90"/>
          <p:cNvGrpSpPr>
            <a:grpSpLocks/>
          </p:cNvGrpSpPr>
          <p:nvPr/>
        </p:nvGrpSpPr>
        <p:grpSpPr bwMode="auto">
          <a:xfrm>
            <a:off x="4931273" y="703263"/>
            <a:ext cx="1035711" cy="1066800"/>
            <a:chOff x="3494" y="443"/>
            <a:chExt cx="735" cy="672"/>
          </a:xfrm>
        </p:grpSpPr>
        <p:sp>
          <p:nvSpPr>
            <p:cNvPr id="58510" name="Freeform 91"/>
            <p:cNvSpPr>
              <a:spLocks/>
            </p:cNvSpPr>
            <p:nvPr/>
          </p:nvSpPr>
          <p:spPr bwMode="auto">
            <a:xfrm>
              <a:off x="3840" y="648"/>
              <a:ext cx="34" cy="42"/>
            </a:xfrm>
            <a:custGeom>
              <a:avLst/>
              <a:gdLst>
                <a:gd name="T0" fmla="*/ 33 w 34"/>
                <a:gd name="T1" fmla="*/ 6 h 42"/>
                <a:gd name="T2" fmla="*/ 31 w 34"/>
                <a:gd name="T3" fmla="*/ 16 h 42"/>
                <a:gd name="T4" fmla="*/ 33 w 34"/>
                <a:gd name="T5" fmla="*/ 35 h 42"/>
                <a:gd name="T6" fmla="*/ 11 w 34"/>
                <a:gd name="T7" fmla="*/ 41 h 42"/>
                <a:gd name="T8" fmla="*/ 0 w 34"/>
                <a:gd name="T9" fmla="*/ 31 h 42"/>
                <a:gd name="T10" fmla="*/ 0 w 34"/>
                <a:gd name="T11" fmla="*/ 16 h 42"/>
                <a:gd name="T12" fmla="*/ 7 w 34"/>
                <a:gd name="T13" fmla="*/ 0 h 42"/>
                <a:gd name="T14" fmla="*/ 33 w 34"/>
                <a:gd name="T15" fmla="*/ 6 h 42"/>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42"/>
                <a:gd name="T26" fmla="*/ 34 w 3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42">
                  <a:moveTo>
                    <a:pt x="33" y="6"/>
                  </a:moveTo>
                  <a:lnTo>
                    <a:pt x="31" y="16"/>
                  </a:lnTo>
                  <a:lnTo>
                    <a:pt x="33" y="35"/>
                  </a:lnTo>
                  <a:lnTo>
                    <a:pt x="11" y="41"/>
                  </a:lnTo>
                  <a:lnTo>
                    <a:pt x="0" y="31"/>
                  </a:lnTo>
                  <a:lnTo>
                    <a:pt x="0" y="16"/>
                  </a:lnTo>
                  <a:lnTo>
                    <a:pt x="7" y="0"/>
                  </a:lnTo>
                  <a:lnTo>
                    <a:pt x="33" y="6"/>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1" name="Freeform 92"/>
            <p:cNvSpPr>
              <a:spLocks/>
            </p:cNvSpPr>
            <p:nvPr/>
          </p:nvSpPr>
          <p:spPr bwMode="auto">
            <a:xfrm>
              <a:off x="3784" y="677"/>
              <a:ext cx="32" cy="23"/>
            </a:xfrm>
            <a:custGeom>
              <a:avLst/>
              <a:gdLst>
                <a:gd name="T0" fmla="*/ 29 w 32"/>
                <a:gd name="T1" fmla="*/ 0 h 23"/>
                <a:gd name="T2" fmla="*/ 31 w 32"/>
                <a:gd name="T3" fmla="*/ 16 h 23"/>
                <a:gd name="T4" fmla="*/ 7 w 32"/>
                <a:gd name="T5" fmla="*/ 22 h 23"/>
                <a:gd name="T6" fmla="*/ 0 w 32"/>
                <a:gd name="T7" fmla="*/ 6 h 23"/>
                <a:gd name="T8" fmla="*/ 29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29" y="0"/>
                  </a:moveTo>
                  <a:lnTo>
                    <a:pt x="31" y="16"/>
                  </a:lnTo>
                  <a:lnTo>
                    <a:pt x="7" y="22"/>
                  </a:lnTo>
                  <a:lnTo>
                    <a:pt x="0" y="6"/>
                  </a:lnTo>
                  <a:lnTo>
                    <a:pt x="29"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2" name="Freeform 93"/>
            <p:cNvSpPr>
              <a:spLocks/>
            </p:cNvSpPr>
            <p:nvPr/>
          </p:nvSpPr>
          <p:spPr bwMode="auto">
            <a:xfrm>
              <a:off x="3795" y="629"/>
              <a:ext cx="40" cy="30"/>
            </a:xfrm>
            <a:custGeom>
              <a:avLst/>
              <a:gdLst>
                <a:gd name="T0" fmla="*/ 0 w 40"/>
                <a:gd name="T1" fmla="*/ 19 h 30"/>
                <a:gd name="T2" fmla="*/ 28 w 40"/>
                <a:gd name="T3" fmla="*/ 29 h 30"/>
                <a:gd name="T4" fmla="*/ 39 w 40"/>
                <a:gd name="T5" fmla="*/ 6 h 30"/>
                <a:gd name="T6" fmla="*/ 21 w 40"/>
                <a:gd name="T7" fmla="*/ 0 h 30"/>
                <a:gd name="T8" fmla="*/ 11 w 40"/>
                <a:gd name="T9" fmla="*/ 6 h 30"/>
                <a:gd name="T10" fmla="*/ 0 w 40"/>
                <a:gd name="T11" fmla="*/ 12 h 30"/>
                <a:gd name="T12" fmla="*/ 0 w 40"/>
                <a:gd name="T13" fmla="*/ 19 h 30"/>
                <a:gd name="T14" fmla="*/ 0 60000 65536"/>
                <a:gd name="T15" fmla="*/ 0 60000 65536"/>
                <a:gd name="T16" fmla="*/ 0 60000 65536"/>
                <a:gd name="T17" fmla="*/ 0 60000 65536"/>
                <a:gd name="T18" fmla="*/ 0 60000 65536"/>
                <a:gd name="T19" fmla="*/ 0 60000 65536"/>
                <a:gd name="T20" fmla="*/ 0 60000 65536"/>
                <a:gd name="T21" fmla="*/ 0 w 40"/>
                <a:gd name="T22" fmla="*/ 0 h 30"/>
                <a:gd name="T23" fmla="*/ 40 w 4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0">
                  <a:moveTo>
                    <a:pt x="0" y="19"/>
                  </a:moveTo>
                  <a:lnTo>
                    <a:pt x="28" y="29"/>
                  </a:lnTo>
                  <a:lnTo>
                    <a:pt x="39" y="6"/>
                  </a:lnTo>
                  <a:lnTo>
                    <a:pt x="21" y="0"/>
                  </a:lnTo>
                  <a:lnTo>
                    <a:pt x="11" y="6"/>
                  </a:lnTo>
                  <a:lnTo>
                    <a:pt x="0" y="12"/>
                  </a:lnTo>
                  <a:lnTo>
                    <a:pt x="0" y="19"/>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3" name="Freeform 94"/>
            <p:cNvSpPr>
              <a:spLocks/>
            </p:cNvSpPr>
            <p:nvPr/>
          </p:nvSpPr>
          <p:spPr bwMode="auto">
            <a:xfrm>
              <a:off x="3840" y="603"/>
              <a:ext cx="27" cy="18"/>
            </a:xfrm>
            <a:custGeom>
              <a:avLst/>
              <a:gdLst>
                <a:gd name="T0" fmla="*/ 0 w 27"/>
                <a:gd name="T1" fmla="*/ 17 h 18"/>
                <a:gd name="T2" fmla="*/ 20 w 27"/>
                <a:gd name="T3" fmla="*/ 0 h 18"/>
                <a:gd name="T4" fmla="*/ 26 w 27"/>
                <a:gd name="T5" fmla="*/ 6 h 18"/>
                <a:gd name="T6" fmla="*/ 0 w 27"/>
                <a:gd name="T7" fmla="*/ 17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0" y="17"/>
                  </a:moveTo>
                  <a:lnTo>
                    <a:pt x="20" y="0"/>
                  </a:lnTo>
                  <a:lnTo>
                    <a:pt x="26" y="6"/>
                  </a:lnTo>
                  <a:lnTo>
                    <a:pt x="0" y="17"/>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4" name="Freeform 95"/>
            <p:cNvSpPr>
              <a:spLocks/>
            </p:cNvSpPr>
            <p:nvPr/>
          </p:nvSpPr>
          <p:spPr bwMode="auto">
            <a:xfrm>
              <a:off x="3740" y="685"/>
              <a:ext cx="21" cy="21"/>
            </a:xfrm>
            <a:custGeom>
              <a:avLst/>
              <a:gdLst>
                <a:gd name="T0" fmla="*/ 18 w 21"/>
                <a:gd name="T1" fmla="*/ 0 h 21"/>
                <a:gd name="T2" fmla="*/ 20 w 21"/>
                <a:gd name="T3" fmla="*/ 16 h 21"/>
                <a:gd name="T4" fmla="*/ 0 w 21"/>
                <a:gd name="T5" fmla="*/ 20 h 21"/>
                <a:gd name="T6" fmla="*/ 18 w 21"/>
                <a:gd name="T7" fmla="*/ 0 h 21"/>
                <a:gd name="T8" fmla="*/ 0 60000 65536"/>
                <a:gd name="T9" fmla="*/ 0 60000 65536"/>
                <a:gd name="T10" fmla="*/ 0 60000 65536"/>
                <a:gd name="T11" fmla="*/ 0 60000 65536"/>
                <a:gd name="T12" fmla="*/ 0 w 21"/>
                <a:gd name="T13" fmla="*/ 0 h 21"/>
                <a:gd name="T14" fmla="*/ 21 w 21"/>
                <a:gd name="T15" fmla="*/ 21 h 21"/>
              </a:gdLst>
              <a:ahLst/>
              <a:cxnLst>
                <a:cxn ang="T8">
                  <a:pos x="T0" y="T1"/>
                </a:cxn>
                <a:cxn ang="T9">
                  <a:pos x="T2" y="T3"/>
                </a:cxn>
                <a:cxn ang="T10">
                  <a:pos x="T4" y="T5"/>
                </a:cxn>
                <a:cxn ang="T11">
                  <a:pos x="T6" y="T7"/>
                </a:cxn>
              </a:cxnLst>
              <a:rect l="T12" t="T13" r="T14" b="T15"/>
              <a:pathLst>
                <a:path w="21" h="21">
                  <a:moveTo>
                    <a:pt x="18" y="0"/>
                  </a:moveTo>
                  <a:lnTo>
                    <a:pt x="20" y="16"/>
                  </a:lnTo>
                  <a:lnTo>
                    <a:pt x="0" y="20"/>
                  </a:lnTo>
                  <a:lnTo>
                    <a:pt x="18"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5" name="Freeform 96"/>
            <p:cNvSpPr>
              <a:spLocks/>
            </p:cNvSpPr>
            <p:nvPr/>
          </p:nvSpPr>
          <p:spPr bwMode="auto">
            <a:xfrm>
              <a:off x="3959" y="553"/>
              <a:ext cx="40" cy="31"/>
            </a:xfrm>
            <a:custGeom>
              <a:avLst/>
              <a:gdLst>
                <a:gd name="T0" fmla="*/ 18 w 40"/>
                <a:gd name="T1" fmla="*/ 0 h 31"/>
                <a:gd name="T2" fmla="*/ 0 w 40"/>
                <a:gd name="T3" fmla="*/ 13 h 31"/>
                <a:gd name="T4" fmla="*/ 25 w 40"/>
                <a:gd name="T5" fmla="*/ 30 h 31"/>
                <a:gd name="T6" fmla="*/ 39 w 40"/>
                <a:gd name="T7" fmla="*/ 13 h 31"/>
                <a:gd name="T8" fmla="*/ 18 w 40"/>
                <a:gd name="T9" fmla="*/ 0 h 31"/>
                <a:gd name="T10" fmla="*/ 0 60000 65536"/>
                <a:gd name="T11" fmla="*/ 0 60000 65536"/>
                <a:gd name="T12" fmla="*/ 0 60000 65536"/>
                <a:gd name="T13" fmla="*/ 0 60000 65536"/>
                <a:gd name="T14" fmla="*/ 0 60000 65536"/>
                <a:gd name="T15" fmla="*/ 0 w 40"/>
                <a:gd name="T16" fmla="*/ 0 h 31"/>
                <a:gd name="T17" fmla="*/ 40 w 40"/>
                <a:gd name="T18" fmla="*/ 31 h 31"/>
              </a:gdLst>
              <a:ahLst/>
              <a:cxnLst>
                <a:cxn ang="T10">
                  <a:pos x="T0" y="T1"/>
                </a:cxn>
                <a:cxn ang="T11">
                  <a:pos x="T2" y="T3"/>
                </a:cxn>
                <a:cxn ang="T12">
                  <a:pos x="T4" y="T5"/>
                </a:cxn>
                <a:cxn ang="T13">
                  <a:pos x="T6" y="T7"/>
                </a:cxn>
                <a:cxn ang="T14">
                  <a:pos x="T8" y="T9"/>
                </a:cxn>
              </a:cxnLst>
              <a:rect l="T15" t="T16" r="T17" b="T18"/>
              <a:pathLst>
                <a:path w="40" h="31">
                  <a:moveTo>
                    <a:pt x="18" y="0"/>
                  </a:moveTo>
                  <a:lnTo>
                    <a:pt x="0" y="13"/>
                  </a:lnTo>
                  <a:lnTo>
                    <a:pt x="25" y="30"/>
                  </a:lnTo>
                  <a:lnTo>
                    <a:pt x="39" y="13"/>
                  </a:lnTo>
                  <a:lnTo>
                    <a:pt x="18"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6" name="Freeform 97"/>
            <p:cNvSpPr>
              <a:spLocks/>
            </p:cNvSpPr>
            <p:nvPr/>
          </p:nvSpPr>
          <p:spPr bwMode="auto">
            <a:xfrm>
              <a:off x="3993" y="527"/>
              <a:ext cx="38" cy="30"/>
            </a:xfrm>
            <a:custGeom>
              <a:avLst/>
              <a:gdLst>
                <a:gd name="T0" fmla="*/ 0 w 38"/>
                <a:gd name="T1" fmla="*/ 10 h 30"/>
                <a:gd name="T2" fmla="*/ 17 w 38"/>
                <a:gd name="T3" fmla="*/ 29 h 30"/>
                <a:gd name="T4" fmla="*/ 37 w 38"/>
                <a:gd name="T5" fmla="*/ 17 h 30"/>
                <a:gd name="T6" fmla="*/ 22 w 38"/>
                <a:gd name="T7" fmla="*/ 0 h 30"/>
                <a:gd name="T8" fmla="*/ 0 w 38"/>
                <a:gd name="T9" fmla="*/ 10 h 30"/>
                <a:gd name="T10" fmla="*/ 0 60000 65536"/>
                <a:gd name="T11" fmla="*/ 0 60000 65536"/>
                <a:gd name="T12" fmla="*/ 0 60000 65536"/>
                <a:gd name="T13" fmla="*/ 0 60000 65536"/>
                <a:gd name="T14" fmla="*/ 0 60000 65536"/>
                <a:gd name="T15" fmla="*/ 0 w 38"/>
                <a:gd name="T16" fmla="*/ 0 h 30"/>
                <a:gd name="T17" fmla="*/ 38 w 38"/>
                <a:gd name="T18" fmla="*/ 30 h 30"/>
              </a:gdLst>
              <a:ahLst/>
              <a:cxnLst>
                <a:cxn ang="T10">
                  <a:pos x="T0" y="T1"/>
                </a:cxn>
                <a:cxn ang="T11">
                  <a:pos x="T2" y="T3"/>
                </a:cxn>
                <a:cxn ang="T12">
                  <a:pos x="T4" y="T5"/>
                </a:cxn>
                <a:cxn ang="T13">
                  <a:pos x="T6" y="T7"/>
                </a:cxn>
                <a:cxn ang="T14">
                  <a:pos x="T8" y="T9"/>
                </a:cxn>
              </a:cxnLst>
              <a:rect l="T15" t="T16" r="T17" b="T18"/>
              <a:pathLst>
                <a:path w="38" h="30">
                  <a:moveTo>
                    <a:pt x="0" y="10"/>
                  </a:moveTo>
                  <a:lnTo>
                    <a:pt x="17" y="29"/>
                  </a:lnTo>
                  <a:lnTo>
                    <a:pt x="37" y="17"/>
                  </a:lnTo>
                  <a:lnTo>
                    <a:pt x="22" y="0"/>
                  </a:lnTo>
                  <a:lnTo>
                    <a:pt x="0" y="1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7" name="Freeform 98"/>
            <p:cNvSpPr>
              <a:spLocks/>
            </p:cNvSpPr>
            <p:nvPr/>
          </p:nvSpPr>
          <p:spPr bwMode="auto">
            <a:xfrm>
              <a:off x="4092" y="474"/>
              <a:ext cx="57" cy="35"/>
            </a:xfrm>
            <a:custGeom>
              <a:avLst/>
              <a:gdLst>
                <a:gd name="T0" fmla="*/ 25 w 57"/>
                <a:gd name="T1" fmla="*/ 10 h 35"/>
                <a:gd name="T2" fmla="*/ 36 w 57"/>
                <a:gd name="T3" fmla="*/ 16 h 35"/>
                <a:gd name="T4" fmla="*/ 56 w 57"/>
                <a:gd name="T5" fmla="*/ 0 h 35"/>
                <a:gd name="T6" fmla="*/ 45 w 57"/>
                <a:gd name="T7" fmla="*/ 30 h 35"/>
                <a:gd name="T8" fmla="*/ 25 w 57"/>
                <a:gd name="T9" fmla="*/ 34 h 35"/>
                <a:gd name="T10" fmla="*/ 0 w 57"/>
                <a:gd name="T11" fmla="*/ 12 h 35"/>
                <a:gd name="T12" fmla="*/ 25 w 57"/>
                <a:gd name="T13" fmla="*/ 10 h 35"/>
                <a:gd name="T14" fmla="*/ 0 60000 65536"/>
                <a:gd name="T15" fmla="*/ 0 60000 65536"/>
                <a:gd name="T16" fmla="*/ 0 60000 65536"/>
                <a:gd name="T17" fmla="*/ 0 60000 65536"/>
                <a:gd name="T18" fmla="*/ 0 60000 65536"/>
                <a:gd name="T19" fmla="*/ 0 60000 65536"/>
                <a:gd name="T20" fmla="*/ 0 60000 65536"/>
                <a:gd name="T21" fmla="*/ 0 w 57"/>
                <a:gd name="T22" fmla="*/ 0 h 35"/>
                <a:gd name="T23" fmla="*/ 57 w 5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35">
                  <a:moveTo>
                    <a:pt x="25" y="10"/>
                  </a:moveTo>
                  <a:lnTo>
                    <a:pt x="36" y="16"/>
                  </a:lnTo>
                  <a:lnTo>
                    <a:pt x="56" y="0"/>
                  </a:lnTo>
                  <a:lnTo>
                    <a:pt x="45" y="30"/>
                  </a:lnTo>
                  <a:lnTo>
                    <a:pt x="25" y="34"/>
                  </a:lnTo>
                  <a:lnTo>
                    <a:pt x="0" y="12"/>
                  </a:lnTo>
                  <a:lnTo>
                    <a:pt x="25" y="1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8" name="Freeform 99"/>
            <p:cNvSpPr>
              <a:spLocks/>
            </p:cNvSpPr>
            <p:nvPr/>
          </p:nvSpPr>
          <p:spPr bwMode="auto">
            <a:xfrm>
              <a:off x="4199" y="443"/>
              <a:ext cx="30" cy="20"/>
            </a:xfrm>
            <a:custGeom>
              <a:avLst/>
              <a:gdLst>
                <a:gd name="T0" fmla="*/ 13 w 30"/>
                <a:gd name="T1" fmla="*/ 0 h 20"/>
                <a:gd name="T2" fmla="*/ 25 w 30"/>
                <a:gd name="T3" fmla="*/ 6 h 20"/>
                <a:gd name="T4" fmla="*/ 29 w 30"/>
                <a:gd name="T5" fmla="*/ 19 h 20"/>
                <a:gd name="T6" fmla="*/ 0 w 30"/>
                <a:gd name="T7" fmla="*/ 19 h 20"/>
                <a:gd name="T8" fmla="*/ 13 w 30"/>
                <a:gd name="T9" fmla="*/ 0 h 20"/>
                <a:gd name="T10" fmla="*/ 0 60000 65536"/>
                <a:gd name="T11" fmla="*/ 0 60000 65536"/>
                <a:gd name="T12" fmla="*/ 0 60000 65536"/>
                <a:gd name="T13" fmla="*/ 0 60000 65536"/>
                <a:gd name="T14" fmla="*/ 0 60000 65536"/>
                <a:gd name="T15" fmla="*/ 0 w 30"/>
                <a:gd name="T16" fmla="*/ 0 h 20"/>
                <a:gd name="T17" fmla="*/ 30 w 30"/>
                <a:gd name="T18" fmla="*/ 20 h 20"/>
              </a:gdLst>
              <a:ahLst/>
              <a:cxnLst>
                <a:cxn ang="T10">
                  <a:pos x="T0" y="T1"/>
                </a:cxn>
                <a:cxn ang="T11">
                  <a:pos x="T2" y="T3"/>
                </a:cxn>
                <a:cxn ang="T12">
                  <a:pos x="T4" y="T5"/>
                </a:cxn>
                <a:cxn ang="T13">
                  <a:pos x="T6" y="T7"/>
                </a:cxn>
                <a:cxn ang="T14">
                  <a:pos x="T8" y="T9"/>
                </a:cxn>
              </a:cxnLst>
              <a:rect l="T15" t="T16" r="T17" b="T18"/>
              <a:pathLst>
                <a:path w="30" h="20">
                  <a:moveTo>
                    <a:pt x="13" y="0"/>
                  </a:moveTo>
                  <a:lnTo>
                    <a:pt x="25" y="6"/>
                  </a:lnTo>
                  <a:lnTo>
                    <a:pt x="29" y="19"/>
                  </a:lnTo>
                  <a:lnTo>
                    <a:pt x="0" y="19"/>
                  </a:lnTo>
                  <a:lnTo>
                    <a:pt x="13"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19" name="Freeform 100"/>
            <p:cNvSpPr>
              <a:spLocks/>
            </p:cNvSpPr>
            <p:nvPr/>
          </p:nvSpPr>
          <p:spPr bwMode="auto">
            <a:xfrm>
              <a:off x="3494" y="1091"/>
              <a:ext cx="41" cy="24"/>
            </a:xfrm>
            <a:custGeom>
              <a:avLst/>
              <a:gdLst>
                <a:gd name="T0" fmla="*/ 40 w 41"/>
                <a:gd name="T1" fmla="*/ 13 h 24"/>
                <a:gd name="T2" fmla="*/ 11 w 41"/>
                <a:gd name="T3" fmla="*/ 0 h 24"/>
                <a:gd name="T4" fmla="*/ 0 w 41"/>
                <a:gd name="T5" fmla="*/ 10 h 24"/>
                <a:gd name="T6" fmla="*/ 2 w 41"/>
                <a:gd name="T7" fmla="*/ 23 h 24"/>
                <a:gd name="T8" fmla="*/ 40 w 41"/>
                <a:gd name="T9" fmla="*/ 13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40" y="13"/>
                  </a:moveTo>
                  <a:lnTo>
                    <a:pt x="11" y="0"/>
                  </a:lnTo>
                  <a:lnTo>
                    <a:pt x="0" y="10"/>
                  </a:lnTo>
                  <a:lnTo>
                    <a:pt x="2" y="23"/>
                  </a:lnTo>
                  <a:lnTo>
                    <a:pt x="40" y="13"/>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sp>
        <p:nvSpPr>
          <p:cNvPr id="58443" name="Freeform 101"/>
          <p:cNvSpPr>
            <a:spLocks/>
          </p:cNvSpPr>
          <p:nvPr/>
        </p:nvSpPr>
        <p:spPr bwMode="auto">
          <a:xfrm>
            <a:off x="7588643" y="5313364"/>
            <a:ext cx="913862" cy="1012825"/>
          </a:xfrm>
          <a:custGeom>
            <a:avLst/>
            <a:gdLst>
              <a:gd name="T0" fmla="*/ 648 w 649"/>
              <a:gd name="T1" fmla="*/ 637 h 638"/>
              <a:gd name="T2" fmla="*/ 22 w 649"/>
              <a:gd name="T3" fmla="*/ 637 h 638"/>
              <a:gd name="T4" fmla="*/ 22 w 649"/>
              <a:gd name="T5" fmla="*/ 301 h 638"/>
              <a:gd name="T6" fmla="*/ 0 w 649"/>
              <a:gd name="T7" fmla="*/ 244 h 638"/>
              <a:gd name="T8" fmla="*/ 24 w 649"/>
              <a:gd name="T9" fmla="*/ 203 h 638"/>
              <a:gd name="T10" fmla="*/ 20 w 649"/>
              <a:gd name="T11" fmla="*/ 168 h 638"/>
              <a:gd name="T12" fmla="*/ 40 w 649"/>
              <a:gd name="T13" fmla="*/ 152 h 638"/>
              <a:gd name="T14" fmla="*/ 62 w 649"/>
              <a:gd name="T15" fmla="*/ 158 h 638"/>
              <a:gd name="T16" fmla="*/ 116 w 649"/>
              <a:gd name="T17" fmla="*/ 158 h 638"/>
              <a:gd name="T18" fmla="*/ 151 w 649"/>
              <a:gd name="T19" fmla="*/ 145 h 638"/>
              <a:gd name="T20" fmla="*/ 165 w 649"/>
              <a:gd name="T21" fmla="*/ 129 h 638"/>
              <a:gd name="T22" fmla="*/ 178 w 649"/>
              <a:gd name="T23" fmla="*/ 135 h 638"/>
              <a:gd name="T24" fmla="*/ 203 w 649"/>
              <a:gd name="T25" fmla="*/ 143 h 638"/>
              <a:gd name="T26" fmla="*/ 232 w 649"/>
              <a:gd name="T27" fmla="*/ 137 h 638"/>
              <a:gd name="T28" fmla="*/ 269 w 649"/>
              <a:gd name="T29" fmla="*/ 137 h 638"/>
              <a:gd name="T30" fmla="*/ 274 w 649"/>
              <a:gd name="T31" fmla="*/ 111 h 638"/>
              <a:gd name="T32" fmla="*/ 332 w 649"/>
              <a:gd name="T33" fmla="*/ 109 h 638"/>
              <a:gd name="T34" fmla="*/ 390 w 649"/>
              <a:gd name="T35" fmla="*/ 61 h 638"/>
              <a:gd name="T36" fmla="*/ 390 w 649"/>
              <a:gd name="T37" fmla="*/ 43 h 638"/>
              <a:gd name="T38" fmla="*/ 425 w 649"/>
              <a:gd name="T39" fmla="*/ 43 h 638"/>
              <a:gd name="T40" fmla="*/ 434 w 649"/>
              <a:gd name="T41" fmla="*/ 31 h 638"/>
              <a:gd name="T42" fmla="*/ 488 w 649"/>
              <a:gd name="T43" fmla="*/ 31 h 638"/>
              <a:gd name="T44" fmla="*/ 488 w 649"/>
              <a:gd name="T45" fmla="*/ 14 h 638"/>
              <a:gd name="T46" fmla="*/ 505 w 649"/>
              <a:gd name="T47" fmla="*/ 4 h 638"/>
              <a:gd name="T48" fmla="*/ 526 w 649"/>
              <a:gd name="T49" fmla="*/ 23 h 638"/>
              <a:gd name="T50" fmla="*/ 557 w 649"/>
              <a:gd name="T51" fmla="*/ 12 h 638"/>
              <a:gd name="T52" fmla="*/ 557 w 649"/>
              <a:gd name="T53" fmla="*/ 0 h 638"/>
              <a:gd name="T54" fmla="*/ 648 w 649"/>
              <a:gd name="T55" fmla="*/ 10 h 638"/>
              <a:gd name="T56" fmla="*/ 648 w 649"/>
              <a:gd name="T57" fmla="*/ 66 h 638"/>
              <a:gd name="T58" fmla="*/ 648 w 649"/>
              <a:gd name="T59" fmla="*/ 637 h 6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9"/>
              <a:gd name="T91" fmla="*/ 0 h 638"/>
              <a:gd name="T92" fmla="*/ 649 w 649"/>
              <a:gd name="T93" fmla="*/ 638 h 6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9" h="638">
                <a:moveTo>
                  <a:pt x="648" y="637"/>
                </a:moveTo>
                <a:lnTo>
                  <a:pt x="22" y="637"/>
                </a:lnTo>
                <a:lnTo>
                  <a:pt x="22" y="301"/>
                </a:lnTo>
                <a:lnTo>
                  <a:pt x="0" y="244"/>
                </a:lnTo>
                <a:lnTo>
                  <a:pt x="24" y="203"/>
                </a:lnTo>
                <a:lnTo>
                  <a:pt x="20" y="168"/>
                </a:lnTo>
                <a:lnTo>
                  <a:pt x="40" y="152"/>
                </a:lnTo>
                <a:lnTo>
                  <a:pt x="62" y="158"/>
                </a:lnTo>
                <a:lnTo>
                  <a:pt x="116" y="158"/>
                </a:lnTo>
                <a:lnTo>
                  <a:pt x="151" y="145"/>
                </a:lnTo>
                <a:lnTo>
                  <a:pt x="165" y="129"/>
                </a:lnTo>
                <a:lnTo>
                  <a:pt x="178" y="135"/>
                </a:lnTo>
                <a:lnTo>
                  <a:pt x="203" y="143"/>
                </a:lnTo>
                <a:lnTo>
                  <a:pt x="232" y="137"/>
                </a:lnTo>
                <a:lnTo>
                  <a:pt x="269" y="137"/>
                </a:lnTo>
                <a:lnTo>
                  <a:pt x="274" y="111"/>
                </a:lnTo>
                <a:lnTo>
                  <a:pt x="332" y="109"/>
                </a:lnTo>
                <a:lnTo>
                  <a:pt x="390" y="61"/>
                </a:lnTo>
                <a:lnTo>
                  <a:pt x="390" y="43"/>
                </a:lnTo>
                <a:lnTo>
                  <a:pt x="425" y="43"/>
                </a:lnTo>
                <a:lnTo>
                  <a:pt x="434" y="31"/>
                </a:lnTo>
                <a:lnTo>
                  <a:pt x="488" y="31"/>
                </a:lnTo>
                <a:lnTo>
                  <a:pt x="488" y="14"/>
                </a:lnTo>
                <a:lnTo>
                  <a:pt x="505" y="4"/>
                </a:lnTo>
                <a:lnTo>
                  <a:pt x="526" y="23"/>
                </a:lnTo>
                <a:lnTo>
                  <a:pt x="557" y="12"/>
                </a:lnTo>
                <a:lnTo>
                  <a:pt x="557" y="0"/>
                </a:lnTo>
                <a:lnTo>
                  <a:pt x="648" y="10"/>
                </a:lnTo>
                <a:lnTo>
                  <a:pt x="648" y="66"/>
                </a:lnTo>
                <a:lnTo>
                  <a:pt x="648" y="637"/>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44" name="Freeform 102"/>
          <p:cNvSpPr>
            <a:spLocks/>
          </p:cNvSpPr>
          <p:nvPr/>
        </p:nvSpPr>
        <p:spPr bwMode="auto">
          <a:xfrm>
            <a:off x="2336621" y="1905000"/>
            <a:ext cx="1288367" cy="763588"/>
          </a:xfrm>
          <a:custGeom>
            <a:avLst/>
            <a:gdLst>
              <a:gd name="T0" fmla="*/ 0 w 913"/>
              <a:gd name="T1" fmla="*/ 0 h 481"/>
              <a:gd name="T2" fmla="*/ 720 w 913"/>
              <a:gd name="T3" fmla="*/ 0 h 481"/>
              <a:gd name="T4" fmla="*/ 720 w 913"/>
              <a:gd name="T5" fmla="*/ 192 h 481"/>
              <a:gd name="T6" fmla="*/ 576 w 913"/>
              <a:gd name="T7" fmla="*/ 192 h 481"/>
              <a:gd name="T8" fmla="*/ 912 w 913"/>
              <a:gd name="T9" fmla="*/ 480 h 481"/>
              <a:gd name="T10" fmla="*/ 480 w 913"/>
              <a:gd name="T11" fmla="*/ 192 h 481"/>
              <a:gd name="T12" fmla="*/ 0 w 913"/>
              <a:gd name="T13" fmla="*/ 192 h 481"/>
              <a:gd name="T14" fmla="*/ 0 w 913"/>
              <a:gd name="T15" fmla="*/ 0 h 481"/>
              <a:gd name="T16" fmla="*/ 0 60000 65536"/>
              <a:gd name="T17" fmla="*/ 0 60000 65536"/>
              <a:gd name="T18" fmla="*/ 0 60000 65536"/>
              <a:gd name="T19" fmla="*/ 0 60000 65536"/>
              <a:gd name="T20" fmla="*/ 0 60000 65536"/>
              <a:gd name="T21" fmla="*/ 0 60000 65536"/>
              <a:gd name="T22" fmla="*/ 0 60000 65536"/>
              <a:gd name="T23" fmla="*/ 0 60000 65536"/>
              <a:gd name="T24" fmla="*/ 0 w 913"/>
              <a:gd name="T25" fmla="*/ 0 h 481"/>
              <a:gd name="T26" fmla="*/ 913 w 913"/>
              <a:gd name="T27" fmla="*/ 481 h 4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3" h="481">
                <a:moveTo>
                  <a:pt x="0" y="0"/>
                </a:moveTo>
                <a:lnTo>
                  <a:pt x="720" y="0"/>
                </a:lnTo>
                <a:lnTo>
                  <a:pt x="720" y="192"/>
                </a:lnTo>
                <a:lnTo>
                  <a:pt x="576" y="192"/>
                </a:lnTo>
                <a:lnTo>
                  <a:pt x="912" y="480"/>
                </a:lnTo>
                <a:lnTo>
                  <a:pt x="480" y="192"/>
                </a:lnTo>
                <a:lnTo>
                  <a:pt x="0" y="192"/>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45" name="Rectangle 103"/>
          <p:cNvSpPr>
            <a:spLocks noChangeArrowheads="1"/>
          </p:cNvSpPr>
          <p:nvPr/>
        </p:nvSpPr>
        <p:spPr bwMode="auto">
          <a:xfrm>
            <a:off x="2338414" y="1903449"/>
            <a:ext cx="1014208"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UK 1069</a:t>
            </a:r>
          </a:p>
        </p:txBody>
      </p:sp>
      <p:sp>
        <p:nvSpPr>
          <p:cNvPr id="58446" name="Freeform 104"/>
          <p:cNvSpPr>
            <a:spLocks/>
          </p:cNvSpPr>
          <p:nvPr/>
        </p:nvSpPr>
        <p:spPr bwMode="auto">
          <a:xfrm>
            <a:off x="1252530" y="4953000"/>
            <a:ext cx="1627033" cy="915988"/>
          </a:xfrm>
          <a:custGeom>
            <a:avLst/>
            <a:gdLst>
              <a:gd name="T0" fmla="*/ 0 w 1153"/>
              <a:gd name="T1" fmla="*/ 576 h 577"/>
              <a:gd name="T2" fmla="*/ 1152 w 1153"/>
              <a:gd name="T3" fmla="*/ 576 h 577"/>
              <a:gd name="T4" fmla="*/ 1152 w 1153"/>
              <a:gd name="T5" fmla="*/ 384 h 577"/>
              <a:gd name="T6" fmla="*/ 624 w 1153"/>
              <a:gd name="T7" fmla="*/ 384 h 577"/>
              <a:gd name="T8" fmla="*/ 960 w 1153"/>
              <a:gd name="T9" fmla="*/ 0 h 577"/>
              <a:gd name="T10" fmla="*/ 480 w 1153"/>
              <a:gd name="T11" fmla="*/ 384 h 577"/>
              <a:gd name="T12" fmla="*/ 0 w 1153"/>
              <a:gd name="T13" fmla="*/ 384 h 577"/>
              <a:gd name="T14" fmla="*/ 0 w 1153"/>
              <a:gd name="T15" fmla="*/ 576 h 577"/>
              <a:gd name="T16" fmla="*/ 0 60000 65536"/>
              <a:gd name="T17" fmla="*/ 0 60000 65536"/>
              <a:gd name="T18" fmla="*/ 0 60000 65536"/>
              <a:gd name="T19" fmla="*/ 0 60000 65536"/>
              <a:gd name="T20" fmla="*/ 0 60000 65536"/>
              <a:gd name="T21" fmla="*/ 0 60000 65536"/>
              <a:gd name="T22" fmla="*/ 0 60000 65536"/>
              <a:gd name="T23" fmla="*/ 0 60000 65536"/>
              <a:gd name="T24" fmla="*/ 0 w 1153"/>
              <a:gd name="T25" fmla="*/ 0 h 577"/>
              <a:gd name="T26" fmla="*/ 1153 w 1153"/>
              <a:gd name="T27" fmla="*/ 577 h 5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3" h="577">
                <a:moveTo>
                  <a:pt x="0" y="576"/>
                </a:moveTo>
                <a:lnTo>
                  <a:pt x="1152" y="576"/>
                </a:lnTo>
                <a:lnTo>
                  <a:pt x="1152" y="384"/>
                </a:lnTo>
                <a:lnTo>
                  <a:pt x="624" y="384"/>
                </a:lnTo>
                <a:lnTo>
                  <a:pt x="960" y="0"/>
                </a:lnTo>
                <a:lnTo>
                  <a:pt x="480" y="384"/>
                </a:lnTo>
                <a:lnTo>
                  <a:pt x="0" y="384"/>
                </a:lnTo>
                <a:lnTo>
                  <a:pt x="0" y="576"/>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47" name="Rectangle 105"/>
          <p:cNvSpPr>
            <a:spLocks noChangeArrowheads="1"/>
          </p:cNvSpPr>
          <p:nvPr/>
        </p:nvSpPr>
        <p:spPr bwMode="auto">
          <a:xfrm>
            <a:off x="1254321" y="5559425"/>
            <a:ext cx="1621658"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Portugal 13</a:t>
            </a:r>
          </a:p>
        </p:txBody>
      </p:sp>
      <p:sp>
        <p:nvSpPr>
          <p:cNvPr id="58448" name="Freeform 106"/>
          <p:cNvSpPr>
            <a:spLocks/>
          </p:cNvSpPr>
          <p:nvPr/>
        </p:nvSpPr>
        <p:spPr bwMode="auto">
          <a:xfrm>
            <a:off x="2675288" y="5029200"/>
            <a:ext cx="1625241" cy="1220788"/>
          </a:xfrm>
          <a:custGeom>
            <a:avLst/>
            <a:gdLst>
              <a:gd name="T0" fmla="*/ 0 w 1152"/>
              <a:gd name="T1" fmla="*/ 768 h 769"/>
              <a:gd name="T2" fmla="*/ 1151 w 1152"/>
              <a:gd name="T3" fmla="*/ 768 h 769"/>
              <a:gd name="T4" fmla="*/ 1151 w 1152"/>
              <a:gd name="T5" fmla="*/ 576 h 769"/>
              <a:gd name="T6" fmla="*/ 623 w 1152"/>
              <a:gd name="T7" fmla="*/ 576 h 769"/>
              <a:gd name="T8" fmla="*/ 288 w 1152"/>
              <a:gd name="T9" fmla="*/ 0 h 769"/>
              <a:gd name="T10" fmla="*/ 480 w 1152"/>
              <a:gd name="T11" fmla="*/ 576 h 769"/>
              <a:gd name="T12" fmla="*/ 0 w 1152"/>
              <a:gd name="T13" fmla="*/ 576 h 769"/>
              <a:gd name="T14" fmla="*/ 0 w 1152"/>
              <a:gd name="T15" fmla="*/ 768 h 769"/>
              <a:gd name="T16" fmla="*/ 0 60000 65536"/>
              <a:gd name="T17" fmla="*/ 0 60000 65536"/>
              <a:gd name="T18" fmla="*/ 0 60000 65536"/>
              <a:gd name="T19" fmla="*/ 0 60000 65536"/>
              <a:gd name="T20" fmla="*/ 0 60000 65536"/>
              <a:gd name="T21" fmla="*/ 0 60000 65536"/>
              <a:gd name="T22" fmla="*/ 0 60000 65536"/>
              <a:gd name="T23" fmla="*/ 0 60000 65536"/>
              <a:gd name="T24" fmla="*/ 0 w 1152"/>
              <a:gd name="T25" fmla="*/ 0 h 769"/>
              <a:gd name="T26" fmla="*/ 1152 w 1152"/>
              <a:gd name="T27" fmla="*/ 769 h 7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2" h="769">
                <a:moveTo>
                  <a:pt x="0" y="768"/>
                </a:moveTo>
                <a:lnTo>
                  <a:pt x="1151" y="768"/>
                </a:lnTo>
                <a:lnTo>
                  <a:pt x="1151" y="576"/>
                </a:lnTo>
                <a:lnTo>
                  <a:pt x="623" y="576"/>
                </a:lnTo>
                <a:lnTo>
                  <a:pt x="288" y="0"/>
                </a:lnTo>
                <a:lnTo>
                  <a:pt x="480" y="576"/>
                </a:lnTo>
                <a:lnTo>
                  <a:pt x="0" y="576"/>
                </a:lnTo>
                <a:lnTo>
                  <a:pt x="0" y="768"/>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49" name="Rectangle 107"/>
          <p:cNvSpPr>
            <a:spLocks noChangeArrowheads="1"/>
          </p:cNvSpPr>
          <p:nvPr/>
        </p:nvSpPr>
        <p:spPr bwMode="auto">
          <a:xfrm>
            <a:off x="2677079" y="5934075"/>
            <a:ext cx="1621658"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Spain 196</a:t>
            </a:r>
          </a:p>
        </p:txBody>
      </p:sp>
      <p:sp>
        <p:nvSpPr>
          <p:cNvPr id="58450" name="Freeform 108"/>
          <p:cNvSpPr>
            <a:spLocks/>
          </p:cNvSpPr>
          <p:nvPr/>
        </p:nvSpPr>
        <p:spPr bwMode="auto">
          <a:xfrm>
            <a:off x="1592988" y="3657600"/>
            <a:ext cx="2236275" cy="306388"/>
          </a:xfrm>
          <a:custGeom>
            <a:avLst/>
            <a:gdLst>
              <a:gd name="T0" fmla="*/ 0 w 1585"/>
              <a:gd name="T1" fmla="*/ 192 h 193"/>
              <a:gd name="T2" fmla="*/ 816 w 1585"/>
              <a:gd name="T3" fmla="*/ 192 h 193"/>
              <a:gd name="T4" fmla="*/ 816 w 1585"/>
              <a:gd name="T5" fmla="*/ 144 h 193"/>
              <a:gd name="T6" fmla="*/ 1584 w 1585"/>
              <a:gd name="T7" fmla="*/ 144 h 193"/>
              <a:gd name="T8" fmla="*/ 816 w 1585"/>
              <a:gd name="T9" fmla="*/ 48 h 193"/>
              <a:gd name="T10" fmla="*/ 816 w 1585"/>
              <a:gd name="T11" fmla="*/ 0 h 193"/>
              <a:gd name="T12" fmla="*/ 144 w 1585"/>
              <a:gd name="T13" fmla="*/ 0 h 193"/>
              <a:gd name="T14" fmla="*/ 0 w 1585"/>
              <a:gd name="T15" fmla="*/ 0 h 193"/>
              <a:gd name="T16" fmla="*/ 0 w 1585"/>
              <a:gd name="T17" fmla="*/ 192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5"/>
              <a:gd name="T28" fmla="*/ 0 h 193"/>
              <a:gd name="T29" fmla="*/ 1585 w 1585"/>
              <a:gd name="T30" fmla="*/ 193 h 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5" h="193">
                <a:moveTo>
                  <a:pt x="0" y="192"/>
                </a:moveTo>
                <a:lnTo>
                  <a:pt x="816" y="192"/>
                </a:lnTo>
                <a:lnTo>
                  <a:pt x="816" y="144"/>
                </a:lnTo>
                <a:lnTo>
                  <a:pt x="1584" y="144"/>
                </a:lnTo>
                <a:lnTo>
                  <a:pt x="816" y="48"/>
                </a:lnTo>
                <a:lnTo>
                  <a:pt x="816" y="0"/>
                </a:lnTo>
                <a:lnTo>
                  <a:pt x="144" y="0"/>
                </a:lnTo>
                <a:lnTo>
                  <a:pt x="0" y="0"/>
                </a:lnTo>
                <a:lnTo>
                  <a:pt x="0" y="19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51" name="Rectangle 109"/>
          <p:cNvSpPr>
            <a:spLocks noChangeArrowheads="1"/>
          </p:cNvSpPr>
          <p:nvPr/>
        </p:nvSpPr>
        <p:spPr bwMode="auto">
          <a:xfrm>
            <a:off x="1594780" y="3640138"/>
            <a:ext cx="1150391"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France 2</a:t>
            </a:r>
          </a:p>
        </p:txBody>
      </p:sp>
      <p:sp>
        <p:nvSpPr>
          <p:cNvPr id="58452" name="Freeform 110"/>
          <p:cNvSpPr>
            <a:spLocks/>
          </p:cNvSpPr>
          <p:nvPr/>
        </p:nvSpPr>
        <p:spPr bwMode="auto">
          <a:xfrm>
            <a:off x="3125051" y="1447800"/>
            <a:ext cx="1584028" cy="1982788"/>
          </a:xfrm>
          <a:custGeom>
            <a:avLst/>
            <a:gdLst>
              <a:gd name="T0" fmla="*/ 0 w 1057"/>
              <a:gd name="T1" fmla="*/ 0 h 1249"/>
              <a:gd name="T2" fmla="*/ 1056 w 1057"/>
              <a:gd name="T3" fmla="*/ 0 h 1249"/>
              <a:gd name="T4" fmla="*/ 1056 w 1057"/>
              <a:gd name="T5" fmla="*/ 192 h 1249"/>
              <a:gd name="T6" fmla="*/ 864 w 1057"/>
              <a:gd name="T7" fmla="*/ 192 h 1249"/>
              <a:gd name="T8" fmla="*/ 864 w 1057"/>
              <a:gd name="T9" fmla="*/ 1248 h 1249"/>
              <a:gd name="T10" fmla="*/ 720 w 1057"/>
              <a:gd name="T11" fmla="*/ 192 h 1249"/>
              <a:gd name="T12" fmla="*/ 0 w 1057"/>
              <a:gd name="T13" fmla="*/ 192 h 1249"/>
              <a:gd name="T14" fmla="*/ 0 w 1057"/>
              <a:gd name="T15" fmla="*/ 0 h 1249"/>
              <a:gd name="T16" fmla="*/ 0 60000 65536"/>
              <a:gd name="T17" fmla="*/ 0 60000 65536"/>
              <a:gd name="T18" fmla="*/ 0 60000 65536"/>
              <a:gd name="T19" fmla="*/ 0 60000 65536"/>
              <a:gd name="T20" fmla="*/ 0 60000 65536"/>
              <a:gd name="T21" fmla="*/ 0 60000 65536"/>
              <a:gd name="T22" fmla="*/ 0 60000 65536"/>
              <a:gd name="T23" fmla="*/ 0 60000 65536"/>
              <a:gd name="T24" fmla="*/ 0 w 1057"/>
              <a:gd name="T25" fmla="*/ 0 h 1249"/>
              <a:gd name="T26" fmla="*/ 1057 w 1057"/>
              <a:gd name="T27" fmla="*/ 1249 h 12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7" h="1249">
                <a:moveTo>
                  <a:pt x="0" y="0"/>
                </a:moveTo>
                <a:lnTo>
                  <a:pt x="1056" y="0"/>
                </a:lnTo>
                <a:lnTo>
                  <a:pt x="1056" y="192"/>
                </a:lnTo>
                <a:lnTo>
                  <a:pt x="864" y="192"/>
                </a:lnTo>
                <a:lnTo>
                  <a:pt x="864" y="1248"/>
                </a:lnTo>
                <a:lnTo>
                  <a:pt x="720" y="192"/>
                </a:lnTo>
                <a:lnTo>
                  <a:pt x="0" y="192"/>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53" name="Rectangle 111"/>
          <p:cNvSpPr>
            <a:spLocks noChangeArrowheads="1"/>
          </p:cNvSpPr>
          <p:nvPr/>
        </p:nvSpPr>
        <p:spPr bwMode="auto">
          <a:xfrm>
            <a:off x="3004996" y="1443074"/>
            <a:ext cx="1829516"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Netherlands 132</a:t>
            </a:r>
          </a:p>
        </p:txBody>
      </p:sp>
      <p:sp>
        <p:nvSpPr>
          <p:cNvPr id="58454" name="Freeform 112"/>
          <p:cNvSpPr>
            <a:spLocks/>
          </p:cNvSpPr>
          <p:nvPr/>
        </p:nvSpPr>
        <p:spPr bwMode="auto">
          <a:xfrm>
            <a:off x="4166138" y="685800"/>
            <a:ext cx="1085884" cy="1449388"/>
          </a:xfrm>
          <a:custGeom>
            <a:avLst/>
            <a:gdLst>
              <a:gd name="T0" fmla="*/ 0 w 770"/>
              <a:gd name="T1" fmla="*/ 0 h 913"/>
              <a:gd name="T2" fmla="*/ 769 w 770"/>
              <a:gd name="T3" fmla="*/ 0 h 913"/>
              <a:gd name="T4" fmla="*/ 769 w 770"/>
              <a:gd name="T5" fmla="*/ 192 h 913"/>
              <a:gd name="T6" fmla="*/ 481 w 770"/>
              <a:gd name="T7" fmla="*/ 192 h 913"/>
              <a:gd name="T8" fmla="*/ 481 w 770"/>
              <a:gd name="T9" fmla="*/ 912 h 913"/>
              <a:gd name="T10" fmla="*/ 385 w 770"/>
              <a:gd name="T11" fmla="*/ 192 h 913"/>
              <a:gd name="T12" fmla="*/ 0 w 770"/>
              <a:gd name="T13" fmla="*/ 192 h 913"/>
              <a:gd name="T14" fmla="*/ 0 w 770"/>
              <a:gd name="T15" fmla="*/ 0 h 913"/>
              <a:gd name="T16" fmla="*/ 0 60000 65536"/>
              <a:gd name="T17" fmla="*/ 0 60000 65536"/>
              <a:gd name="T18" fmla="*/ 0 60000 65536"/>
              <a:gd name="T19" fmla="*/ 0 60000 65536"/>
              <a:gd name="T20" fmla="*/ 0 60000 65536"/>
              <a:gd name="T21" fmla="*/ 0 60000 65536"/>
              <a:gd name="T22" fmla="*/ 0 60000 65536"/>
              <a:gd name="T23" fmla="*/ 0 60000 65536"/>
              <a:gd name="T24" fmla="*/ 0 w 770"/>
              <a:gd name="T25" fmla="*/ 0 h 913"/>
              <a:gd name="T26" fmla="*/ 770 w 770"/>
              <a:gd name="T27" fmla="*/ 913 h 9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0" h="913">
                <a:moveTo>
                  <a:pt x="0" y="0"/>
                </a:moveTo>
                <a:lnTo>
                  <a:pt x="769" y="0"/>
                </a:lnTo>
                <a:lnTo>
                  <a:pt x="769" y="192"/>
                </a:lnTo>
                <a:lnTo>
                  <a:pt x="481" y="192"/>
                </a:lnTo>
                <a:lnTo>
                  <a:pt x="481" y="912"/>
                </a:lnTo>
                <a:lnTo>
                  <a:pt x="385" y="192"/>
                </a:lnTo>
                <a:lnTo>
                  <a:pt x="0" y="192"/>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55" name="Rectangle 113"/>
          <p:cNvSpPr>
            <a:spLocks noChangeArrowheads="1"/>
          </p:cNvSpPr>
          <p:nvPr/>
        </p:nvSpPr>
        <p:spPr bwMode="auto">
          <a:xfrm>
            <a:off x="4085503" y="679450"/>
            <a:ext cx="1286575"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Norway 47</a:t>
            </a:r>
          </a:p>
        </p:txBody>
      </p:sp>
      <p:sp>
        <p:nvSpPr>
          <p:cNvPr id="58456" name="Freeform 114"/>
          <p:cNvSpPr>
            <a:spLocks/>
          </p:cNvSpPr>
          <p:nvPr/>
        </p:nvSpPr>
        <p:spPr bwMode="auto">
          <a:xfrm>
            <a:off x="5519013" y="1447800"/>
            <a:ext cx="2440550" cy="306388"/>
          </a:xfrm>
          <a:custGeom>
            <a:avLst/>
            <a:gdLst>
              <a:gd name="T0" fmla="*/ 1728 w 1729"/>
              <a:gd name="T1" fmla="*/ 0 h 193"/>
              <a:gd name="T2" fmla="*/ 672 w 1729"/>
              <a:gd name="T3" fmla="*/ 0 h 193"/>
              <a:gd name="T4" fmla="*/ 672 w 1729"/>
              <a:gd name="T5" fmla="*/ 48 h 193"/>
              <a:gd name="T6" fmla="*/ 0 w 1729"/>
              <a:gd name="T7" fmla="*/ 96 h 193"/>
              <a:gd name="T8" fmla="*/ 672 w 1729"/>
              <a:gd name="T9" fmla="*/ 144 h 193"/>
              <a:gd name="T10" fmla="*/ 672 w 1729"/>
              <a:gd name="T11" fmla="*/ 192 h 193"/>
              <a:gd name="T12" fmla="*/ 1728 w 1729"/>
              <a:gd name="T13" fmla="*/ 192 h 193"/>
              <a:gd name="T14" fmla="*/ 1728 w 1729"/>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1729"/>
              <a:gd name="T25" fmla="*/ 0 h 193"/>
              <a:gd name="T26" fmla="*/ 1729 w 1729"/>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9" h="193">
                <a:moveTo>
                  <a:pt x="1728" y="0"/>
                </a:moveTo>
                <a:lnTo>
                  <a:pt x="672" y="0"/>
                </a:lnTo>
                <a:lnTo>
                  <a:pt x="672" y="48"/>
                </a:lnTo>
                <a:lnTo>
                  <a:pt x="0" y="96"/>
                </a:lnTo>
                <a:lnTo>
                  <a:pt x="672" y="144"/>
                </a:lnTo>
                <a:lnTo>
                  <a:pt x="672" y="192"/>
                </a:lnTo>
                <a:lnTo>
                  <a:pt x="1728" y="192"/>
                </a:lnTo>
                <a:lnTo>
                  <a:pt x="1728"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57" name="Rectangle 115"/>
          <p:cNvSpPr>
            <a:spLocks noChangeArrowheads="1"/>
          </p:cNvSpPr>
          <p:nvPr/>
        </p:nvSpPr>
        <p:spPr bwMode="auto">
          <a:xfrm>
            <a:off x="6470505" y="1443038"/>
            <a:ext cx="1485474"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Sweden 532</a:t>
            </a:r>
          </a:p>
        </p:txBody>
      </p:sp>
      <p:sp>
        <p:nvSpPr>
          <p:cNvPr id="58458" name="Freeform 116"/>
          <p:cNvSpPr>
            <a:spLocks/>
          </p:cNvSpPr>
          <p:nvPr/>
        </p:nvSpPr>
        <p:spPr bwMode="auto">
          <a:xfrm>
            <a:off x="1929864" y="3276600"/>
            <a:ext cx="2711124" cy="458788"/>
          </a:xfrm>
          <a:custGeom>
            <a:avLst/>
            <a:gdLst>
              <a:gd name="T0" fmla="*/ 0 w 1922"/>
              <a:gd name="T1" fmla="*/ 192 h 289"/>
              <a:gd name="T2" fmla="*/ 864 w 1922"/>
              <a:gd name="T3" fmla="*/ 192 h 289"/>
              <a:gd name="T4" fmla="*/ 864 w 1922"/>
              <a:gd name="T5" fmla="*/ 144 h 289"/>
              <a:gd name="T6" fmla="*/ 1921 w 1922"/>
              <a:gd name="T7" fmla="*/ 288 h 289"/>
              <a:gd name="T8" fmla="*/ 864 w 1922"/>
              <a:gd name="T9" fmla="*/ 48 h 289"/>
              <a:gd name="T10" fmla="*/ 864 w 1922"/>
              <a:gd name="T11" fmla="*/ 0 h 289"/>
              <a:gd name="T12" fmla="*/ 48 w 1922"/>
              <a:gd name="T13" fmla="*/ 0 h 289"/>
              <a:gd name="T14" fmla="*/ 0 w 1922"/>
              <a:gd name="T15" fmla="*/ 0 h 289"/>
              <a:gd name="T16" fmla="*/ 0 w 1922"/>
              <a:gd name="T17" fmla="*/ 192 h 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2"/>
              <a:gd name="T28" fmla="*/ 0 h 289"/>
              <a:gd name="T29" fmla="*/ 1922 w 1922"/>
              <a:gd name="T30" fmla="*/ 289 h 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2" h="289">
                <a:moveTo>
                  <a:pt x="0" y="192"/>
                </a:moveTo>
                <a:lnTo>
                  <a:pt x="864" y="192"/>
                </a:lnTo>
                <a:lnTo>
                  <a:pt x="864" y="144"/>
                </a:lnTo>
                <a:lnTo>
                  <a:pt x="1921" y="288"/>
                </a:lnTo>
                <a:lnTo>
                  <a:pt x="864" y="48"/>
                </a:lnTo>
                <a:lnTo>
                  <a:pt x="864" y="0"/>
                </a:lnTo>
                <a:lnTo>
                  <a:pt x="48" y="0"/>
                </a:lnTo>
                <a:lnTo>
                  <a:pt x="0" y="0"/>
                </a:lnTo>
                <a:lnTo>
                  <a:pt x="0" y="19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59" name="Rectangle 117"/>
          <p:cNvSpPr>
            <a:spLocks noChangeArrowheads="1"/>
          </p:cNvSpPr>
          <p:nvPr/>
        </p:nvSpPr>
        <p:spPr bwMode="auto">
          <a:xfrm>
            <a:off x="1852812" y="3271874"/>
            <a:ext cx="1395881"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Germany 98</a:t>
            </a:r>
          </a:p>
        </p:txBody>
      </p:sp>
      <p:sp>
        <p:nvSpPr>
          <p:cNvPr id="58460" name="Freeform 118"/>
          <p:cNvSpPr>
            <a:spLocks/>
          </p:cNvSpPr>
          <p:nvPr/>
        </p:nvSpPr>
        <p:spPr bwMode="auto">
          <a:xfrm>
            <a:off x="3454758" y="4724400"/>
            <a:ext cx="1354667" cy="306388"/>
          </a:xfrm>
          <a:custGeom>
            <a:avLst/>
            <a:gdLst>
              <a:gd name="T0" fmla="*/ 0 w 961"/>
              <a:gd name="T1" fmla="*/ 192 h 193"/>
              <a:gd name="T2" fmla="*/ 816 w 961"/>
              <a:gd name="T3" fmla="*/ 192 h 193"/>
              <a:gd name="T4" fmla="*/ 816 w 961"/>
              <a:gd name="T5" fmla="*/ 144 h 193"/>
              <a:gd name="T6" fmla="*/ 960 w 961"/>
              <a:gd name="T7" fmla="*/ 0 h 193"/>
              <a:gd name="T8" fmla="*/ 816 w 961"/>
              <a:gd name="T9" fmla="*/ 48 h 193"/>
              <a:gd name="T10" fmla="*/ 816 w 961"/>
              <a:gd name="T11" fmla="*/ 0 h 193"/>
              <a:gd name="T12" fmla="*/ 144 w 961"/>
              <a:gd name="T13" fmla="*/ 0 h 193"/>
              <a:gd name="T14" fmla="*/ 0 w 961"/>
              <a:gd name="T15" fmla="*/ 0 h 193"/>
              <a:gd name="T16" fmla="*/ 0 w 961"/>
              <a:gd name="T17" fmla="*/ 192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1"/>
              <a:gd name="T28" fmla="*/ 0 h 193"/>
              <a:gd name="T29" fmla="*/ 961 w 961"/>
              <a:gd name="T30" fmla="*/ 193 h 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1" h="193">
                <a:moveTo>
                  <a:pt x="0" y="192"/>
                </a:moveTo>
                <a:lnTo>
                  <a:pt x="816" y="192"/>
                </a:lnTo>
                <a:lnTo>
                  <a:pt x="816" y="144"/>
                </a:lnTo>
                <a:lnTo>
                  <a:pt x="960" y="0"/>
                </a:lnTo>
                <a:lnTo>
                  <a:pt x="816" y="48"/>
                </a:lnTo>
                <a:lnTo>
                  <a:pt x="816" y="0"/>
                </a:lnTo>
                <a:lnTo>
                  <a:pt x="144" y="0"/>
                </a:lnTo>
                <a:lnTo>
                  <a:pt x="0" y="0"/>
                </a:lnTo>
                <a:lnTo>
                  <a:pt x="0" y="19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61" name="Rectangle 119"/>
          <p:cNvSpPr>
            <a:spLocks noChangeArrowheads="1"/>
          </p:cNvSpPr>
          <p:nvPr/>
        </p:nvSpPr>
        <p:spPr bwMode="auto">
          <a:xfrm>
            <a:off x="3454758" y="4732338"/>
            <a:ext cx="1148600"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Italy 328</a:t>
            </a:r>
          </a:p>
        </p:txBody>
      </p:sp>
      <p:sp>
        <p:nvSpPr>
          <p:cNvPr id="58462" name="Freeform 120"/>
          <p:cNvSpPr>
            <a:spLocks/>
          </p:cNvSpPr>
          <p:nvPr/>
        </p:nvSpPr>
        <p:spPr bwMode="auto">
          <a:xfrm>
            <a:off x="5791379" y="2819400"/>
            <a:ext cx="1625242" cy="763588"/>
          </a:xfrm>
          <a:custGeom>
            <a:avLst/>
            <a:gdLst>
              <a:gd name="T0" fmla="*/ 1151 w 1152"/>
              <a:gd name="T1" fmla="*/ 0 h 481"/>
              <a:gd name="T2" fmla="*/ 384 w 1152"/>
              <a:gd name="T3" fmla="*/ 0 h 481"/>
              <a:gd name="T4" fmla="*/ 384 w 1152"/>
              <a:gd name="T5" fmla="*/ 192 h 481"/>
              <a:gd name="T6" fmla="*/ 480 w 1152"/>
              <a:gd name="T7" fmla="*/ 192 h 481"/>
              <a:gd name="T8" fmla="*/ 0 w 1152"/>
              <a:gd name="T9" fmla="*/ 480 h 481"/>
              <a:gd name="T10" fmla="*/ 576 w 1152"/>
              <a:gd name="T11" fmla="*/ 192 h 481"/>
              <a:gd name="T12" fmla="*/ 1151 w 1152"/>
              <a:gd name="T13" fmla="*/ 192 h 481"/>
              <a:gd name="T14" fmla="*/ 1151 w 1152"/>
              <a:gd name="T15" fmla="*/ 0 h 481"/>
              <a:gd name="T16" fmla="*/ 0 60000 65536"/>
              <a:gd name="T17" fmla="*/ 0 60000 65536"/>
              <a:gd name="T18" fmla="*/ 0 60000 65536"/>
              <a:gd name="T19" fmla="*/ 0 60000 65536"/>
              <a:gd name="T20" fmla="*/ 0 60000 65536"/>
              <a:gd name="T21" fmla="*/ 0 60000 65536"/>
              <a:gd name="T22" fmla="*/ 0 60000 65536"/>
              <a:gd name="T23" fmla="*/ 0 60000 65536"/>
              <a:gd name="T24" fmla="*/ 0 w 1152"/>
              <a:gd name="T25" fmla="*/ 0 h 481"/>
              <a:gd name="T26" fmla="*/ 1152 w 1152"/>
              <a:gd name="T27" fmla="*/ 481 h 4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2" h="481">
                <a:moveTo>
                  <a:pt x="1151" y="0"/>
                </a:moveTo>
                <a:lnTo>
                  <a:pt x="384" y="0"/>
                </a:lnTo>
                <a:lnTo>
                  <a:pt x="384" y="192"/>
                </a:lnTo>
                <a:lnTo>
                  <a:pt x="480" y="192"/>
                </a:lnTo>
                <a:lnTo>
                  <a:pt x="0" y="480"/>
                </a:lnTo>
                <a:lnTo>
                  <a:pt x="576" y="192"/>
                </a:lnTo>
                <a:lnTo>
                  <a:pt x="1151" y="192"/>
                </a:lnTo>
                <a:lnTo>
                  <a:pt x="1151"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63" name="Rectangle 121"/>
          <p:cNvSpPr>
            <a:spLocks noChangeArrowheads="1"/>
          </p:cNvSpPr>
          <p:nvPr/>
        </p:nvSpPr>
        <p:spPr bwMode="auto">
          <a:xfrm>
            <a:off x="6285940" y="2816225"/>
            <a:ext cx="1243570"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Poland 88</a:t>
            </a:r>
          </a:p>
        </p:txBody>
      </p:sp>
      <p:sp>
        <p:nvSpPr>
          <p:cNvPr id="58464" name="Freeform 122"/>
          <p:cNvSpPr>
            <a:spLocks/>
          </p:cNvSpPr>
          <p:nvPr/>
        </p:nvSpPr>
        <p:spPr bwMode="auto">
          <a:xfrm>
            <a:off x="5859471" y="3810000"/>
            <a:ext cx="2141306" cy="992188"/>
          </a:xfrm>
          <a:custGeom>
            <a:avLst/>
            <a:gdLst>
              <a:gd name="T0" fmla="*/ 1488 w 1489"/>
              <a:gd name="T1" fmla="*/ 0 h 625"/>
              <a:gd name="T2" fmla="*/ 576 w 1489"/>
              <a:gd name="T3" fmla="*/ 0 h 625"/>
              <a:gd name="T4" fmla="*/ 576 w 1489"/>
              <a:gd name="T5" fmla="*/ 192 h 625"/>
              <a:gd name="T6" fmla="*/ 672 w 1489"/>
              <a:gd name="T7" fmla="*/ 192 h 625"/>
              <a:gd name="T8" fmla="*/ 0 w 1489"/>
              <a:gd name="T9" fmla="*/ 624 h 625"/>
              <a:gd name="T10" fmla="*/ 768 w 1489"/>
              <a:gd name="T11" fmla="*/ 192 h 625"/>
              <a:gd name="T12" fmla="*/ 1488 w 1489"/>
              <a:gd name="T13" fmla="*/ 192 h 625"/>
              <a:gd name="T14" fmla="*/ 1488 w 1489"/>
              <a:gd name="T15" fmla="*/ 0 h 625"/>
              <a:gd name="T16" fmla="*/ 0 60000 65536"/>
              <a:gd name="T17" fmla="*/ 0 60000 65536"/>
              <a:gd name="T18" fmla="*/ 0 60000 65536"/>
              <a:gd name="T19" fmla="*/ 0 60000 65536"/>
              <a:gd name="T20" fmla="*/ 0 60000 65536"/>
              <a:gd name="T21" fmla="*/ 0 60000 65536"/>
              <a:gd name="T22" fmla="*/ 0 60000 65536"/>
              <a:gd name="T23" fmla="*/ 0 60000 65536"/>
              <a:gd name="T24" fmla="*/ 0 w 1489"/>
              <a:gd name="T25" fmla="*/ 0 h 625"/>
              <a:gd name="T26" fmla="*/ 1489 w 1489"/>
              <a:gd name="T27" fmla="*/ 625 h 6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9" h="625">
                <a:moveTo>
                  <a:pt x="1488" y="0"/>
                </a:moveTo>
                <a:lnTo>
                  <a:pt x="576" y="0"/>
                </a:lnTo>
                <a:lnTo>
                  <a:pt x="576" y="192"/>
                </a:lnTo>
                <a:lnTo>
                  <a:pt x="672" y="192"/>
                </a:lnTo>
                <a:lnTo>
                  <a:pt x="0" y="624"/>
                </a:lnTo>
                <a:lnTo>
                  <a:pt x="768" y="192"/>
                </a:lnTo>
                <a:lnTo>
                  <a:pt x="1488" y="192"/>
                </a:lnTo>
                <a:lnTo>
                  <a:pt x="1488"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65" name="Rectangle 123"/>
          <p:cNvSpPr>
            <a:spLocks noChangeArrowheads="1"/>
          </p:cNvSpPr>
          <p:nvPr/>
        </p:nvSpPr>
        <p:spPr bwMode="auto">
          <a:xfrm>
            <a:off x="6576226" y="3797337"/>
            <a:ext cx="1548190"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Yugoslavia 77</a:t>
            </a:r>
          </a:p>
        </p:txBody>
      </p:sp>
      <p:sp>
        <p:nvSpPr>
          <p:cNvPr id="58466" name="Freeform 124"/>
          <p:cNvSpPr>
            <a:spLocks/>
          </p:cNvSpPr>
          <p:nvPr/>
        </p:nvSpPr>
        <p:spPr bwMode="auto">
          <a:xfrm>
            <a:off x="6332529" y="4343400"/>
            <a:ext cx="1627033" cy="611188"/>
          </a:xfrm>
          <a:custGeom>
            <a:avLst/>
            <a:gdLst>
              <a:gd name="T0" fmla="*/ 1152 w 1153"/>
              <a:gd name="T1" fmla="*/ 0 h 385"/>
              <a:gd name="T2" fmla="*/ 287 w 1153"/>
              <a:gd name="T3" fmla="*/ 0 h 385"/>
              <a:gd name="T4" fmla="*/ 287 w 1153"/>
              <a:gd name="T5" fmla="*/ 192 h 385"/>
              <a:gd name="T6" fmla="*/ 383 w 1153"/>
              <a:gd name="T7" fmla="*/ 192 h 385"/>
              <a:gd name="T8" fmla="*/ 0 w 1153"/>
              <a:gd name="T9" fmla="*/ 384 h 385"/>
              <a:gd name="T10" fmla="*/ 479 w 1153"/>
              <a:gd name="T11" fmla="*/ 192 h 385"/>
              <a:gd name="T12" fmla="*/ 1152 w 1153"/>
              <a:gd name="T13" fmla="*/ 192 h 385"/>
              <a:gd name="T14" fmla="*/ 1152 w 1153"/>
              <a:gd name="T15" fmla="*/ 0 h 385"/>
              <a:gd name="T16" fmla="*/ 0 60000 65536"/>
              <a:gd name="T17" fmla="*/ 0 60000 65536"/>
              <a:gd name="T18" fmla="*/ 0 60000 65536"/>
              <a:gd name="T19" fmla="*/ 0 60000 65536"/>
              <a:gd name="T20" fmla="*/ 0 60000 65536"/>
              <a:gd name="T21" fmla="*/ 0 60000 65536"/>
              <a:gd name="T22" fmla="*/ 0 60000 65536"/>
              <a:gd name="T23" fmla="*/ 0 60000 65536"/>
              <a:gd name="T24" fmla="*/ 0 w 1153"/>
              <a:gd name="T25" fmla="*/ 0 h 385"/>
              <a:gd name="T26" fmla="*/ 1153 w 1153"/>
              <a:gd name="T27" fmla="*/ 385 h 3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3" h="385">
                <a:moveTo>
                  <a:pt x="1152" y="0"/>
                </a:moveTo>
                <a:lnTo>
                  <a:pt x="287" y="0"/>
                </a:lnTo>
                <a:lnTo>
                  <a:pt x="287" y="192"/>
                </a:lnTo>
                <a:lnTo>
                  <a:pt x="383" y="192"/>
                </a:lnTo>
                <a:lnTo>
                  <a:pt x="0" y="384"/>
                </a:lnTo>
                <a:lnTo>
                  <a:pt x="479" y="192"/>
                </a:lnTo>
                <a:lnTo>
                  <a:pt x="1152" y="192"/>
                </a:lnTo>
                <a:lnTo>
                  <a:pt x="1152"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67" name="Freeform 125"/>
          <p:cNvSpPr>
            <a:spLocks/>
          </p:cNvSpPr>
          <p:nvPr/>
        </p:nvSpPr>
        <p:spPr bwMode="auto">
          <a:xfrm>
            <a:off x="5556643" y="3276600"/>
            <a:ext cx="1910152" cy="992188"/>
          </a:xfrm>
          <a:custGeom>
            <a:avLst/>
            <a:gdLst>
              <a:gd name="T0" fmla="*/ 1296 w 1297"/>
              <a:gd name="T1" fmla="*/ 0 h 625"/>
              <a:gd name="T2" fmla="*/ 528 w 1297"/>
              <a:gd name="T3" fmla="*/ 0 h 625"/>
              <a:gd name="T4" fmla="*/ 528 w 1297"/>
              <a:gd name="T5" fmla="*/ 192 h 625"/>
              <a:gd name="T6" fmla="*/ 624 w 1297"/>
              <a:gd name="T7" fmla="*/ 192 h 625"/>
              <a:gd name="T8" fmla="*/ 0 w 1297"/>
              <a:gd name="T9" fmla="*/ 624 h 625"/>
              <a:gd name="T10" fmla="*/ 720 w 1297"/>
              <a:gd name="T11" fmla="*/ 192 h 625"/>
              <a:gd name="T12" fmla="*/ 1296 w 1297"/>
              <a:gd name="T13" fmla="*/ 192 h 625"/>
              <a:gd name="T14" fmla="*/ 1296 w 1297"/>
              <a:gd name="T15" fmla="*/ 0 h 625"/>
              <a:gd name="T16" fmla="*/ 0 60000 65536"/>
              <a:gd name="T17" fmla="*/ 0 60000 65536"/>
              <a:gd name="T18" fmla="*/ 0 60000 65536"/>
              <a:gd name="T19" fmla="*/ 0 60000 65536"/>
              <a:gd name="T20" fmla="*/ 0 60000 65536"/>
              <a:gd name="T21" fmla="*/ 0 60000 65536"/>
              <a:gd name="T22" fmla="*/ 0 60000 65536"/>
              <a:gd name="T23" fmla="*/ 0 60000 65536"/>
              <a:gd name="T24" fmla="*/ 0 w 1297"/>
              <a:gd name="T25" fmla="*/ 0 h 625"/>
              <a:gd name="T26" fmla="*/ 1297 w 1297"/>
              <a:gd name="T27" fmla="*/ 625 h 6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7" h="625">
                <a:moveTo>
                  <a:pt x="1296" y="0"/>
                </a:moveTo>
                <a:lnTo>
                  <a:pt x="528" y="0"/>
                </a:lnTo>
                <a:lnTo>
                  <a:pt x="528" y="192"/>
                </a:lnTo>
                <a:lnTo>
                  <a:pt x="624" y="192"/>
                </a:lnTo>
                <a:lnTo>
                  <a:pt x="0" y="624"/>
                </a:lnTo>
                <a:lnTo>
                  <a:pt x="720" y="192"/>
                </a:lnTo>
                <a:lnTo>
                  <a:pt x="1296" y="192"/>
                </a:lnTo>
                <a:lnTo>
                  <a:pt x="1296"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68" name="Rectangle 126"/>
          <p:cNvSpPr>
            <a:spLocks noChangeArrowheads="1"/>
          </p:cNvSpPr>
          <p:nvPr/>
        </p:nvSpPr>
        <p:spPr bwMode="auto">
          <a:xfrm>
            <a:off x="6741079" y="4329149"/>
            <a:ext cx="1216692"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Bulgaria 6</a:t>
            </a:r>
          </a:p>
        </p:txBody>
      </p:sp>
      <p:sp>
        <p:nvSpPr>
          <p:cNvPr id="58469" name="Freeform 127"/>
          <p:cNvSpPr>
            <a:spLocks/>
          </p:cNvSpPr>
          <p:nvPr/>
        </p:nvSpPr>
        <p:spPr bwMode="auto">
          <a:xfrm>
            <a:off x="7206969" y="5721351"/>
            <a:ext cx="281327" cy="269875"/>
          </a:xfrm>
          <a:custGeom>
            <a:avLst/>
            <a:gdLst>
              <a:gd name="T0" fmla="*/ 181 w 200"/>
              <a:gd name="T1" fmla="*/ 0 h 170"/>
              <a:gd name="T2" fmla="*/ 199 w 200"/>
              <a:gd name="T3" fmla="*/ 32 h 170"/>
              <a:gd name="T4" fmla="*/ 165 w 200"/>
              <a:gd name="T5" fmla="*/ 56 h 170"/>
              <a:gd name="T6" fmla="*/ 149 w 200"/>
              <a:gd name="T7" fmla="*/ 92 h 170"/>
              <a:gd name="T8" fmla="*/ 173 w 200"/>
              <a:gd name="T9" fmla="*/ 165 h 170"/>
              <a:gd name="T10" fmla="*/ 149 w 200"/>
              <a:gd name="T11" fmla="*/ 140 h 170"/>
              <a:gd name="T12" fmla="*/ 115 w 200"/>
              <a:gd name="T13" fmla="*/ 169 h 170"/>
              <a:gd name="T14" fmla="*/ 82 w 200"/>
              <a:gd name="T15" fmla="*/ 159 h 170"/>
              <a:gd name="T16" fmla="*/ 48 w 200"/>
              <a:gd name="T17" fmla="*/ 154 h 170"/>
              <a:gd name="T18" fmla="*/ 53 w 200"/>
              <a:gd name="T19" fmla="*/ 140 h 170"/>
              <a:gd name="T20" fmla="*/ 24 w 200"/>
              <a:gd name="T21" fmla="*/ 150 h 170"/>
              <a:gd name="T22" fmla="*/ 0 w 200"/>
              <a:gd name="T23" fmla="*/ 106 h 170"/>
              <a:gd name="T24" fmla="*/ 5 w 200"/>
              <a:gd name="T25" fmla="*/ 92 h 170"/>
              <a:gd name="T26" fmla="*/ 53 w 200"/>
              <a:gd name="T27" fmla="*/ 44 h 170"/>
              <a:gd name="T28" fmla="*/ 54 w 200"/>
              <a:gd name="T29" fmla="*/ 44 h 170"/>
              <a:gd name="T30" fmla="*/ 103 w 200"/>
              <a:gd name="T31" fmla="*/ 29 h 170"/>
              <a:gd name="T32" fmla="*/ 140 w 200"/>
              <a:gd name="T33" fmla="*/ 48 h 170"/>
              <a:gd name="T34" fmla="*/ 181 w 200"/>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0"/>
              <a:gd name="T55" fmla="*/ 0 h 170"/>
              <a:gd name="T56" fmla="*/ 200 w 200"/>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0" h="170">
                <a:moveTo>
                  <a:pt x="181" y="0"/>
                </a:moveTo>
                <a:lnTo>
                  <a:pt x="199" y="32"/>
                </a:lnTo>
                <a:lnTo>
                  <a:pt x="165" y="56"/>
                </a:lnTo>
                <a:lnTo>
                  <a:pt x="149" y="92"/>
                </a:lnTo>
                <a:lnTo>
                  <a:pt x="173" y="165"/>
                </a:lnTo>
                <a:lnTo>
                  <a:pt x="149" y="140"/>
                </a:lnTo>
                <a:lnTo>
                  <a:pt x="115" y="169"/>
                </a:lnTo>
                <a:lnTo>
                  <a:pt x="82" y="159"/>
                </a:lnTo>
                <a:lnTo>
                  <a:pt x="48" y="154"/>
                </a:lnTo>
                <a:lnTo>
                  <a:pt x="53" y="140"/>
                </a:lnTo>
                <a:lnTo>
                  <a:pt x="24" y="150"/>
                </a:lnTo>
                <a:lnTo>
                  <a:pt x="0" y="106"/>
                </a:lnTo>
                <a:lnTo>
                  <a:pt x="5" y="92"/>
                </a:lnTo>
                <a:lnTo>
                  <a:pt x="53" y="44"/>
                </a:lnTo>
                <a:lnTo>
                  <a:pt x="54" y="44"/>
                </a:lnTo>
                <a:lnTo>
                  <a:pt x="103" y="29"/>
                </a:lnTo>
                <a:lnTo>
                  <a:pt x="140" y="48"/>
                </a:lnTo>
                <a:lnTo>
                  <a:pt x="181"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70" name="Freeform 128"/>
          <p:cNvSpPr>
            <a:spLocks/>
          </p:cNvSpPr>
          <p:nvPr/>
        </p:nvSpPr>
        <p:spPr bwMode="auto">
          <a:xfrm>
            <a:off x="7620897" y="5867400"/>
            <a:ext cx="152310" cy="458788"/>
          </a:xfrm>
          <a:custGeom>
            <a:avLst/>
            <a:gdLst>
              <a:gd name="T0" fmla="*/ 0 w 108"/>
              <a:gd name="T1" fmla="*/ 0 h 289"/>
              <a:gd name="T2" fmla="*/ 68 w 108"/>
              <a:gd name="T3" fmla="*/ 0 h 289"/>
              <a:gd name="T4" fmla="*/ 107 w 108"/>
              <a:gd name="T5" fmla="*/ 58 h 289"/>
              <a:gd name="T6" fmla="*/ 92 w 108"/>
              <a:gd name="T7" fmla="*/ 115 h 289"/>
              <a:gd name="T8" fmla="*/ 63 w 108"/>
              <a:gd name="T9" fmla="*/ 173 h 289"/>
              <a:gd name="T10" fmla="*/ 73 w 108"/>
              <a:gd name="T11" fmla="*/ 288 h 289"/>
              <a:gd name="T12" fmla="*/ 0 w 108"/>
              <a:gd name="T13" fmla="*/ 288 h 289"/>
              <a:gd name="T14" fmla="*/ 0 w 108"/>
              <a:gd name="T15" fmla="*/ 144 h 289"/>
              <a:gd name="T16" fmla="*/ 0 w 108"/>
              <a:gd name="T17" fmla="*/ 48 h 289"/>
              <a:gd name="T18" fmla="*/ 0 w 108"/>
              <a:gd name="T19" fmla="*/ 0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289"/>
              <a:gd name="T32" fmla="*/ 108 w 108"/>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289">
                <a:moveTo>
                  <a:pt x="0" y="0"/>
                </a:moveTo>
                <a:lnTo>
                  <a:pt x="68" y="0"/>
                </a:lnTo>
                <a:lnTo>
                  <a:pt x="107" y="58"/>
                </a:lnTo>
                <a:lnTo>
                  <a:pt x="92" y="115"/>
                </a:lnTo>
                <a:lnTo>
                  <a:pt x="63" y="173"/>
                </a:lnTo>
                <a:lnTo>
                  <a:pt x="73" y="288"/>
                </a:lnTo>
                <a:lnTo>
                  <a:pt x="0" y="288"/>
                </a:lnTo>
                <a:lnTo>
                  <a:pt x="0" y="144"/>
                </a:lnTo>
                <a:lnTo>
                  <a:pt x="0" y="48"/>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71" name="Freeform 129"/>
          <p:cNvSpPr>
            <a:spLocks/>
          </p:cNvSpPr>
          <p:nvPr/>
        </p:nvSpPr>
        <p:spPr bwMode="auto">
          <a:xfrm>
            <a:off x="7416622" y="4800600"/>
            <a:ext cx="949700" cy="1220788"/>
          </a:xfrm>
          <a:custGeom>
            <a:avLst/>
            <a:gdLst>
              <a:gd name="T0" fmla="*/ 672 w 673"/>
              <a:gd name="T1" fmla="*/ 0 h 769"/>
              <a:gd name="T2" fmla="*/ 0 w 673"/>
              <a:gd name="T3" fmla="*/ 0 h 769"/>
              <a:gd name="T4" fmla="*/ 0 w 673"/>
              <a:gd name="T5" fmla="*/ 192 h 769"/>
              <a:gd name="T6" fmla="*/ 192 w 673"/>
              <a:gd name="T7" fmla="*/ 192 h 769"/>
              <a:gd name="T8" fmla="*/ 192 w 673"/>
              <a:gd name="T9" fmla="*/ 768 h 769"/>
              <a:gd name="T10" fmla="*/ 288 w 673"/>
              <a:gd name="T11" fmla="*/ 192 h 769"/>
              <a:gd name="T12" fmla="*/ 672 w 673"/>
              <a:gd name="T13" fmla="*/ 192 h 769"/>
              <a:gd name="T14" fmla="*/ 672 w 673"/>
              <a:gd name="T15" fmla="*/ 0 h 769"/>
              <a:gd name="T16" fmla="*/ 0 60000 65536"/>
              <a:gd name="T17" fmla="*/ 0 60000 65536"/>
              <a:gd name="T18" fmla="*/ 0 60000 65536"/>
              <a:gd name="T19" fmla="*/ 0 60000 65536"/>
              <a:gd name="T20" fmla="*/ 0 60000 65536"/>
              <a:gd name="T21" fmla="*/ 0 60000 65536"/>
              <a:gd name="T22" fmla="*/ 0 60000 65536"/>
              <a:gd name="T23" fmla="*/ 0 60000 65536"/>
              <a:gd name="T24" fmla="*/ 0 w 673"/>
              <a:gd name="T25" fmla="*/ 0 h 769"/>
              <a:gd name="T26" fmla="*/ 673 w 673"/>
              <a:gd name="T27" fmla="*/ 769 h 7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3" h="769">
                <a:moveTo>
                  <a:pt x="672" y="0"/>
                </a:moveTo>
                <a:lnTo>
                  <a:pt x="0" y="0"/>
                </a:lnTo>
                <a:lnTo>
                  <a:pt x="0" y="192"/>
                </a:lnTo>
                <a:lnTo>
                  <a:pt x="192" y="192"/>
                </a:lnTo>
                <a:lnTo>
                  <a:pt x="192" y="768"/>
                </a:lnTo>
                <a:lnTo>
                  <a:pt x="288" y="192"/>
                </a:lnTo>
                <a:lnTo>
                  <a:pt x="672" y="192"/>
                </a:lnTo>
                <a:lnTo>
                  <a:pt x="672"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72" name="Rectangle 130"/>
          <p:cNvSpPr>
            <a:spLocks noChangeArrowheads="1"/>
          </p:cNvSpPr>
          <p:nvPr/>
        </p:nvSpPr>
        <p:spPr bwMode="auto">
          <a:xfrm>
            <a:off x="7180093" y="4787900"/>
            <a:ext cx="1422758"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Israel 245</a:t>
            </a:r>
          </a:p>
        </p:txBody>
      </p:sp>
      <p:grpSp>
        <p:nvGrpSpPr>
          <p:cNvPr id="58473" name="Group 131"/>
          <p:cNvGrpSpPr>
            <a:grpSpLocks/>
          </p:cNvGrpSpPr>
          <p:nvPr/>
        </p:nvGrpSpPr>
        <p:grpSpPr bwMode="auto">
          <a:xfrm>
            <a:off x="0" y="233363"/>
            <a:ext cx="3886603" cy="825500"/>
            <a:chOff x="192" y="192"/>
            <a:chExt cx="2419" cy="520"/>
          </a:xfrm>
          <a:solidFill>
            <a:srgbClr val="DC398A"/>
          </a:solidFill>
        </p:grpSpPr>
        <p:sp>
          <p:nvSpPr>
            <p:cNvPr id="58507" name="Rectangle 132"/>
            <p:cNvSpPr>
              <a:spLocks noChangeArrowheads="1"/>
            </p:cNvSpPr>
            <p:nvPr/>
          </p:nvSpPr>
          <p:spPr bwMode="auto">
            <a:xfrm>
              <a:off x="192" y="192"/>
              <a:ext cx="2419" cy="520"/>
            </a:xfrm>
            <a:prstGeom prst="rect">
              <a:avLst/>
            </a:prstGeom>
            <a:solidFill>
              <a:srgbClr val="FF4951"/>
            </a:solidFill>
            <a:ln w="12700">
              <a:solidFill>
                <a:srgbClr val="00000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08" name="Rectangle 133"/>
            <p:cNvSpPr>
              <a:spLocks noChangeArrowheads="1"/>
            </p:cNvSpPr>
            <p:nvPr/>
          </p:nvSpPr>
          <p:spPr bwMode="auto">
            <a:xfrm>
              <a:off x="448" y="235"/>
              <a:ext cx="1962" cy="444"/>
            </a:xfrm>
            <a:prstGeom prst="rect">
              <a:avLst/>
            </a:prstGeom>
            <a:solidFill>
              <a:srgbClr val="FF495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2200" b="1" dirty="0" smtClean="0">
                  <a:solidFill>
                    <a:srgbClr val="000000"/>
                  </a:solidFill>
                </a:rPr>
                <a:t>ACST-1: </a:t>
              </a:r>
              <a:r>
                <a:rPr lang="en-GB" altLang="en-US" sz="2200" b="1" dirty="0">
                  <a:solidFill>
                    <a:srgbClr val="000000"/>
                  </a:solidFill>
                </a:rPr>
                <a:t>3120 patients</a:t>
              </a:r>
            </a:p>
            <a:p>
              <a:pPr algn="ctr"/>
              <a:r>
                <a:rPr lang="en-GB" altLang="en-US" b="1" dirty="0">
                  <a:solidFill>
                    <a:srgbClr val="000000"/>
                  </a:solidFill>
                </a:rPr>
                <a:t>126 centres in 30 countries</a:t>
              </a:r>
            </a:p>
          </p:txBody>
        </p:sp>
      </p:grpSp>
      <p:sp>
        <p:nvSpPr>
          <p:cNvPr id="58474" name="Freeform 135"/>
          <p:cNvSpPr>
            <a:spLocks/>
          </p:cNvSpPr>
          <p:nvPr/>
        </p:nvSpPr>
        <p:spPr bwMode="auto">
          <a:xfrm>
            <a:off x="5239477" y="4530726"/>
            <a:ext cx="410343" cy="447675"/>
          </a:xfrm>
          <a:custGeom>
            <a:avLst/>
            <a:gdLst>
              <a:gd name="T0" fmla="*/ 211 w 291"/>
              <a:gd name="T1" fmla="*/ 281 h 282"/>
              <a:gd name="T2" fmla="*/ 168 w 291"/>
              <a:gd name="T3" fmla="*/ 245 h 282"/>
              <a:gd name="T4" fmla="*/ 173 w 291"/>
              <a:gd name="T5" fmla="*/ 209 h 282"/>
              <a:gd name="T6" fmla="*/ 139 w 291"/>
              <a:gd name="T7" fmla="*/ 165 h 282"/>
              <a:gd name="T8" fmla="*/ 113 w 291"/>
              <a:gd name="T9" fmla="*/ 132 h 282"/>
              <a:gd name="T10" fmla="*/ 86 w 291"/>
              <a:gd name="T11" fmla="*/ 132 h 282"/>
              <a:gd name="T12" fmla="*/ 60 w 291"/>
              <a:gd name="T13" fmla="*/ 108 h 282"/>
              <a:gd name="T14" fmla="*/ 53 w 291"/>
              <a:gd name="T15" fmla="*/ 81 h 282"/>
              <a:gd name="T16" fmla="*/ 43 w 291"/>
              <a:gd name="T17" fmla="*/ 72 h 282"/>
              <a:gd name="T18" fmla="*/ 22 w 291"/>
              <a:gd name="T19" fmla="*/ 48 h 282"/>
              <a:gd name="T20" fmla="*/ 2 w 291"/>
              <a:gd name="T21" fmla="*/ 33 h 282"/>
              <a:gd name="T22" fmla="*/ 0 w 291"/>
              <a:gd name="T23" fmla="*/ 19 h 282"/>
              <a:gd name="T24" fmla="*/ 26 w 291"/>
              <a:gd name="T25" fmla="*/ 17 h 282"/>
              <a:gd name="T26" fmla="*/ 43 w 291"/>
              <a:gd name="T27" fmla="*/ 24 h 282"/>
              <a:gd name="T28" fmla="*/ 60 w 291"/>
              <a:gd name="T29" fmla="*/ 26 h 282"/>
              <a:gd name="T30" fmla="*/ 72 w 291"/>
              <a:gd name="T31" fmla="*/ 26 h 282"/>
              <a:gd name="T32" fmla="*/ 98 w 291"/>
              <a:gd name="T33" fmla="*/ 0 h 282"/>
              <a:gd name="T34" fmla="*/ 127 w 291"/>
              <a:gd name="T35" fmla="*/ 12 h 282"/>
              <a:gd name="T36" fmla="*/ 139 w 291"/>
              <a:gd name="T37" fmla="*/ 24 h 282"/>
              <a:gd name="T38" fmla="*/ 154 w 291"/>
              <a:gd name="T39" fmla="*/ 24 h 282"/>
              <a:gd name="T40" fmla="*/ 180 w 291"/>
              <a:gd name="T41" fmla="*/ 24 h 282"/>
              <a:gd name="T42" fmla="*/ 206 w 291"/>
              <a:gd name="T43" fmla="*/ 17 h 282"/>
              <a:gd name="T44" fmla="*/ 221 w 291"/>
              <a:gd name="T45" fmla="*/ 21 h 282"/>
              <a:gd name="T46" fmla="*/ 238 w 291"/>
              <a:gd name="T47" fmla="*/ 33 h 282"/>
              <a:gd name="T48" fmla="*/ 254 w 291"/>
              <a:gd name="T49" fmla="*/ 33 h 282"/>
              <a:gd name="T50" fmla="*/ 257 w 291"/>
              <a:gd name="T51" fmla="*/ 33 h 282"/>
              <a:gd name="T52" fmla="*/ 281 w 291"/>
              <a:gd name="T53" fmla="*/ 33 h 282"/>
              <a:gd name="T54" fmla="*/ 290 w 291"/>
              <a:gd name="T55" fmla="*/ 57 h 282"/>
              <a:gd name="T56" fmla="*/ 283 w 291"/>
              <a:gd name="T57" fmla="*/ 86 h 282"/>
              <a:gd name="T58" fmla="*/ 266 w 291"/>
              <a:gd name="T59" fmla="*/ 98 h 282"/>
              <a:gd name="T60" fmla="*/ 278 w 291"/>
              <a:gd name="T61" fmla="*/ 110 h 282"/>
              <a:gd name="T62" fmla="*/ 283 w 291"/>
              <a:gd name="T63" fmla="*/ 117 h 282"/>
              <a:gd name="T64" fmla="*/ 288 w 291"/>
              <a:gd name="T65" fmla="*/ 129 h 282"/>
              <a:gd name="T66" fmla="*/ 274 w 291"/>
              <a:gd name="T67" fmla="*/ 139 h 282"/>
              <a:gd name="T68" fmla="*/ 247 w 291"/>
              <a:gd name="T69" fmla="*/ 144 h 282"/>
              <a:gd name="T70" fmla="*/ 242 w 291"/>
              <a:gd name="T71" fmla="*/ 156 h 282"/>
              <a:gd name="T72" fmla="*/ 257 w 291"/>
              <a:gd name="T73" fmla="*/ 182 h 282"/>
              <a:gd name="T74" fmla="*/ 259 w 291"/>
              <a:gd name="T75" fmla="*/ 194 h 282"/>
              <a:gd name="T76" fmla="*/ 242 w 291"/>
              <a:gd name="T77" fmla="*/ 209 h 282"/>
              <a:gd name="T78" fmla="*/ 233 w 291"/>
              <a:gd name="T79" fmla="*/ 230 h 282"/>
              <a:gd name="T80" fmla="*/ 235 w 291"/>
              <a:gd name="T81" fmla="*/ 242 h 282"/>
              <a:gd name="T82" fmla="*/ 238 w 291"/>
              <a:gd name="T83" fmla="*/ 249 h 282"/>
              <a:gd name="T84" fmla="*/ 238 w 291"/>
              <a:gd name="T85" fmla="*/ 259 h 282"/>
              <a:gd name="T86" fmla="*/ 233 w 291"/>
              <a:gd name="T87" fmla="*/ 266 h 282"/>
              <a:gd name="T88" fmla="*/ 211 w 291"/>
              <a:gd name="T89" fmla="*/ 281 h 2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1"/>
              <a:gd name="T136" fmla="*/ 0 h 282"/>
              <a:gd name="T137" fmla="*/ 291 w 291"/>
              <a:gd name="T138" fmla="*/ 282 h 2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1" h="282">
                <a:moveTo>
                  <a:pt x="211" y="281"/>
                </a:moveTo>
                <a:lnTo>
                  <a:pt x="168" y="245"/>
                </a:lnTo>
                <a:lnTo>
                  <a:pt x="173" y="209"/>
                </a:lnTo>
                <a:lnTo>
                  <a:pt x="139" y="165"/>
                </a:lnTo>
                <a:lnTo>
                  <a:pt x="113" y="132"/>
                </a:lnTo>
                <a:lnTo>
                  <a:pt x="86" y="132"/>
                </a:lnTo>
                <a:lnTo>
                  <a:pt x="60" y="108"/>
                </a:lnTo>
                <a:lnTo>
                  <a:pt x="53" y="81"/>
                </a:lnTo>
                <a:lnTo>
                  <a:pt x="43" y="72"/>
                </a:lnTo>
                <a:lnTo>
                  <a:pt x="22" y="48"/>
                </a:lnTo>
                <a:lnTo>
                  <a:pt x="2" y="33"/>
                </a:lnTo>
                <a:lnTo>
                  <a:pt x="0" y="19"/>
                </a:lnTo>
                <a:lnTo>
                  <a:pt x="26" y="17"/>
                </a:lnTo>
                <a:lnTo>
                  <a:pt x="43" y="24"/>
                </a:lnTo>
                <a:lnTo>
                  <a:pt x="60" y="26"/>
                </a:lnTo>
                <a:lnTo>
                  <a:pt x="72" y="26"/>
                </a:lnTo>
                <a:lnTo>
                  <a:pt x="98" y="0"/>
                </a:lnTo>
                <a:lnTo>
                  <a:pt x="127" y="12"/>
                </a:lnTo>
                <a:lnTo>
                  <a:pt x="139" y="24"/>
                </a:lnTo>
                <a:lnTo>
                  <a:pt x="154" y="24"/>
                </a:lnTo>
                <a:lnTo>
                  <a:pt x="180" y="24"/>
                </a:lnTo>
                <a:lnTo>
                  <a:pt x="206" y="17"/>
                </a:lnTo>
                <a:lnTo>
                  <a:pt x="221" y="21"/>
                </a:lnTo>
                <a:lnTo>
                  <a:pt x="238" y="33"/>
                </a:lnTo>
                <a:lnTo>
                  <a:pt x="254" y="33"/>
                </a:lnTo>
                <a:lnTo>
                  <a:pt x="257" y="33"/>
                </a:lnTo>
                <a:lnTo>
                  <a:pt x="281" y="33"/>
                </a:lnTo>
                <a:lnTo>
                  <a:pt x="290" y="57"/>
                </a:lnTo>
                <a:lnTo>
                  <a:pt x="283" y="86"/>
                </a:lnTo>
                <a:lnTo>
                  <a:pt x="266" y="98"/>
                </a:lnTo>
                <a:lnTo>
                  <a:pt x="278" y="110"/>
                </a:lnTo>
                <a:lnTo>
                  <a:pt x="283" y="117"/>
                </a:lnTo>
                <a:lnTo>
                  <a:pt x="288" y="129"/>
                </a:lnTo>
                <a:lnTo>
                  <a:pt x="274" y="139"/>
                </a:lnTo>
                <a:lnTo>
                  <a:pt x="247" y="144"/>
                </a:lnTo>
                <a:lnTo>
                  <a:pt x="242" y="156"/>
                </a:lnTo>
                <a:lnTo>
                  <a:pt x="257" y="182"/>
                </a:lnTo>
                <a:lnTo>
                  <a:pt x="259" y="194"/>
                </a:lnTo>
                <a:lnTo>
                  <a:pt x="242" y="209"/>
                </a:lnTo>
                <a:lnTo>
                  <a:pt x="233" y="230"/>
                </a:lnTo>
                <a:lnTo>
                  <a:pt x="235" y="242"/>
                </a:lnTo>
                <a:lnTo>
                  <a:pt x="238" y="249"/>
                </a:lnTo>
                <a:lnTo>
                  <a:pt x="238" y="259"/>
                </a:lnTo>
                <a:lnTo>
                  <a:pt x="233" y="266"/>
                </a:lnTo>
                <a:lnTo>
                  <a:pt x="211" y="281"/>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75" name="Freeform 136"/>
          <p:cNvSpPr>
            <a:spLocks/>
          </p:cNvSpPr>
          <p:nvPr/>
        </p:nvSpPr>
        <p:spPr bwMode="auto">
          <a:xfrm>
            <a:off x="6402413" y="5257800"/>
            <a:ext cx="1148599" cy="611188"/>
          </a:xfrm>
          <a:custGeom>
            <a:avLst/>
            <a:gdLst>
              <a:gd name="T0" fmla="*/ 0 w 815"/>
              <a:gd name="T1" fmla="*/ 0 h 385"/>
              <a:gd name="T2" fmla="*/ 814 w 815"/>
              <a:gd name="T3" fmla="*/ 0 h 385"/>
              <a:gd name="T4" fmla="*/ 814 w 815"/>
              <a:gd name="T5" fmla="*/ 192 h 385"/>
              <a:gd name="T6" fmla="*/ 575 w 815"/>
              <a:gd name="T7" fmla="*/ 192 h 385"/>
              <a:gd name="T8" fmla="*/ 670 w 815"/>
              <a:gd name="T9" fmla="*/ 384 h 385"/>
              <a:gd name="T10" fmla="*/ 479 w 815"/>
              <a:gd name="T11" fmla="*/ 192 h 385"/>
              <a:gd name="T12" fmla="*/ 0 w 815"/>
              <a:gd name="T13" fmla="*/ 192 h 385"/>
              <a:gd name="T14" fmla="*/ 0 w 815"/>
              <a:gd name="T15" fmla="*/ 0 h 385"/>
              <a:gd name="T16" fmla="*/ 0 60000 65536"/>
              <a:gd name="T17" fmla="*/ 0 60000 65536"/>
              <a:gd name="T18" fmla="*/ 0 60000 65536"/>
              <a:gd name="T19" fmla="*/ 0 60000 65536"/>
              <a:gd name="T20" fmla="*/ 0 60000 65536"/>
              <a:gd name="T21" fmla="*/ 0 60000 65536"/>
              <a:gd name="T22" fmla="*/ 0 60000 65536"/>
              <a:gd name="T23" fmla="*/ 0 60000 65536"/>
              <a:gd name="T24" fmla="*/ 0 w 815"/>
              <a:gd name="T25" fmla="*/ 0 h 385"/>
              <a:gd name="T26" fmla="*/ 815 w 815"/>
              <a:gd name="T27" fmla="*/ 385 h 3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5" h="385">
                <a:moveTo>
                  <a:pt x="0" y="0"/>
                </a:moveTo>
                <a:lnTo>
                  <a:pt x="814" y="0"/>
                </a:lnTo>
                <a:lnTo>
                  <a:pt x="814" y="192"/>
                </a:lnTo>
                <a:lnTo>
                  <a:pt x="575" y="192"/>
                </a:lnTo>
                <a:lnTo>
                  <a:pt x="670" y="384"/>
                </a:lnTo>
                <a:lnTo>
                  <a:pt x="479" y="192"/>
                </a:lnTo>
                <a:lnTo>
                  <a:pt x="0" y="192"/>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76" name="Rectangle 137"/>
          <p:cNvSpPr>
            <a:spLocks noChangeArrowheads="1"/>
          </p:cNvSpPr>
          <p:nvPr/>
        </p:nvSpPr>
        <p:spPr bwMode="auto">
          <a:xfrm>
            <a:off x="6334321" y="5243549"/>
            <a:ext cx="1216691"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Cyprus 13</a:t>
            </a:r>
          </a:p>
        </p:txBody>
      </p:sp>
      <p:sp>
        <p:nvSpPr>
          <p:cNvPr id="58477" name="Freeform 138"/>
          <p:cNvSpPr>
            <a:spLocks/>
          </p:cNvSpPr>
          <p:nvPr/>
        </p:nvSpPr>
        <p:spPr bwMode="auto">
          <a:xfrm>
            <a:off x="1143224" y="4191000"/>
            <a:ext cx="3970822" cy="763588"/>
          </a:xfrm>
          <a:custGeom>
            <a:avLst/>
            <a:gdLst>
              <a:gd name="T0" fmla="*/ 0 w 2832"/>
              <a:gd name="T1" fmla="*/ 480 h 481"/>
              <a:gd name="T2" fmla="*/ 864 w 2832"/>
              <a:gd name="T3" fmla="*/ 480 h 481"/>
              <a:gd name="T4" fmla="*/ 864 w 2832"/>
              <a:gd name="T5" fmla="*/ 432 h 481"/>
              <a:gd name="T6" fmla="*/ 2831 w 2832"/>
              <a:gd name="T7" fmla="*/ 0 h 481"/>
              <a:gd name="T8" fmla="*/ 864 w 2832"/>
              <a:gd name="T9" fmla="*/ 336 h 481"/>
              <a:gd name="T10" fmla="*/ 864 w 2832"/>
              <a:gd name="T11" fmla="*/ 288 h 481"/>
              <a:gd name="T12" fmla="*/ 48 w 2832"/>
              <a:gd name="T13" fmla="*/ 288 h 481"/>
              <a:gd name="T14" fmla="*/ 0 w 2832"/>
              <a:gd name="T15" fmla="*/ 288 h 481"/>
              <a:gd name="T16" fmla="*/ 0 w 2832"/>
              <a:gd name="T17" fmla="*/ 480 h 4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32"/>
              <a:gd name="T28" fmla="*/ 0 h 481"/>
              <a:gd name="T29" fmla="*/ 2832 w 2832"/>
              <a:gd name="T30" fmla="*/ 481 h 4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32" h="481">
                <a:moveTo>
                  <a:pt x="0" y="480"/>
                </a:moveTo>
                <a:lnTo>
                  <a:pt x="864" y="480"/>
                </a:lnTo>
                <a:lnTo>
                  <a:pt x="864" y="432"/>
                </a:lnTo>
                <a:lnTo>
                  <a:pt x="2831" y="0"/>
                </a:lnTo>
                <a:lnTo>
                  <a:pt x="864" y="336"/>
                </a:lnTo>
                <a:lnTo>
                  <a:pt x="864" y="288"/>
                </a:lnTo>
                <a:lnTo>
                  <a:pt x="48" y="288"/>
                </a:lnTo>
                <a:lnTo>
                  <a:pt x="0" y="288"/>
                </a:lnTo>
                <a:lnTo>
                  <a:pt x="0" y="48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78" name="Rectangle 139"/>
          <p:cNvSpPr>
            <a:spLocks noChangeArrowheads="1"/>
          </p:cNvSpPr>
          <p:nvPr/>
        </p:nvSpPr>
        <p:spPr bwMode="auto">
          <a:xfrm>
            <a:off x="1119931" y="4643474"/>
            <a:ext cx="1214899"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Austria 30</a:t>
            </a:r>
          </a:p>
        </p:txBody>
      </p:sp>
      <p:sp>
        <p:nvSpPr>
          <p:cNvPr id="58479" name="Freeform 140"/>
          <p:cNvSpPr>
            <a:spLocks/>
          </p:cNvSpPr>
          <p:nvPr/>
        </p:nvSpPr>
        <p:spPr bwMode="auto">
          <a:xfrm>
            <a:off x="4956360" y="3670300"/>
            <a:ext cx="645079" cy="363538"/>
          </a:xfrm>
          <a:custGeom>
            <a:avLst/>
            <a:gdLst>
              <a:gd name="T0" fmla="*/ 113 w 458"/>
              <a:gd name="T1" fmla="*/ 224 h 229"/>
              <a:gd name="T2" fmla="*/ 110 w 458"/>
              <a:gd name="T3" fmla="*/ 212 h 229"/>
              <a:gd name="T4" fmla="*/ 95 w 458"/>
              <a:gd name="T5" fmla="*/ 203 h 229"/>
              <a:gd name="T6" fmla="*/ 42 w 458"/>
              <a:gd name="T7" fmla="*/ 156 h 229"/>
              <a:gd name="T8" fmla="*/ 38 w 458"/>
              <a:gd name="T9" fmla="*/ 134 h 229"/>
              <a:gd name="T10" fmla="*/ 13 w 458"/>
              <a:gd name="T11" fmla="*/ 129 h 229"/>
              <a:gd name="T12" fmla="*/ 15 w 458"/>
              <a:gd name="T13" fmla="*/ 107 h 229"/>
              <a:gd name="T14" fmla="*/ 7 w 458"/>
              <a:gd name="T15" fmla="*/ 86 h 229"/>
              <a:gd name="T16" fmla="*/ 0 w 458"/>
              <a:gd name="T17" fmla="*/ 74 h 229"/>
              <a:gd name="T18" fmla="*/ 4 w 458"/>
              <a:gd name="T19" fmla="*/ 62 h 229"/>
              <a:gd name="T20" fmla="*/ 22 w 458"/>
              <a:gd name="T21" fmla="*/ 62 h 229"/>
              <a:gd name="T22" fmla="*/ 51 w 458"/>
              <a:gd name="T23" fmla="*/ 55 h 229"/>
              <a:gd name="T24" fmla="*/ 144 w 458"/>
              <a:gd name="T25" fmla="*/ 10 h 229"/>
              <a:gd name="T26" fmla="*/ 163 w 458"/>
              <a:gd name="T27" fmla="*/ 0 h 229"/>
              <a:gd name="T28" fmla="*/ 174 w 458"/>
              <a:gd name="T29" fmla="*/ 12 h 229"/>
              <a:gd name="T30" fmla="*/ 194 w 458"/>
              <a:gd name="T31" fmla="*/ 6 h 229"/>
              <a:gd name="T32" fmla="*/ 212 w 458"/>
              <a:gd name="T33" fmla="*/ 6 h 229"/>
              <a:gd name="T34" fmla="*/ 225 w 458"/>
              <a:gd name="T35" fmla="*/ 14 h 229"/>
              <a:gd name="T36" fmla="*/ 225 w 458"/>
              <a:gd name="T37" fmla="*/ 35 h 229"/>
              <a:gd name="T38" fmla="*/ 258 w 458"/>
              <a:gd name="T39" fmla="*/ 55 h 229"/>
              <a:gd name="T40" fmla="*/ 261 w 458"/>
              <a:gd name="T41" fmla="*/ 68 h 229"/>
              <a:gd name="T42" fmla="*/ 272 w 458"/>
              <a:gd name="T43" fmla="*/ 84 h 229"/>
              <a:gd name="T44" fmla="*/ 280 w 458"/>
              <a:gd name="T45" fmla="*/ 90 h 229"/>
              <a:gd name="T46" fmla="*/ 287 w 458"/>
              <a:gd name="T47" fmla="*/ 84 h 229"/>
              <a:gd name="T48" fmla="*/ 311 w 458"/>
              <a:gd name="T49" fmla="*/ 72 h 229"/>
              <a:gd name="T50" fmla="*/ 320 w 458"/>
              <a:gd name="T51" fmla="*/ 74 h 229"/>
              <a:gd name="T52" fmla="*/ 351 w 458"/>
              <a:gd name="T53" fmla="*/ 105 h 229"/>
              <a:gd name="T54" fmla="*/ 358 w 458"/>
              <a:gd name="T55" fmla="*/ 105 h 229"/>
              <a:gd name="T56" fmla="*/ 389 w 458"/>
              <a:gd name="T57" fmla="*/ 121 h 229"/>
              <a:gd name="T58" fmla="*/ 442 w 458"/>
              <a:gd name="T59" fmla="*/ 117 h 229"/>
              <a:gd name="T60" fmla="*/ 457 w 458"/>
              <a:gd name="T61" fmla="*/ 127 h 229"/>
              <a:gd name="T62" fmla="*/ 428 w 458"/>
              <a:gd name="T63" fmla="*/ 142 h 229"/>
              <a:gd name="T64" fmla="*/ 402 w 458"/>
              <a:gd name="T65" fmla="*/ 154 h 229"/>
              <a:gd name="T66" fmla="*/ 380 w 458"/>
              <a:gd name="T67" fmla="*/ 154 h 229"/>
              <a:gd name="T68" fmla="*/ 366 w 458"/>
              <a:gd name="T69" fmla="*/ 181 h 229"/>
              <a:gd name="T70" fmla="*/ 360 w 458"/>
              <a:gd name="T71" fmla="*/ 201 h 229"/>
              <a:gd name="T72" fmla="*/ 351 w 458"/>
              <a:gd name="T73" fmla="*/ 205 h 229"/>
              <a:gd name="T74" fmla="*/ 338 w 458"/>
              <a:gd name="T75" fmla="*/ 195 h 229"/>
              <a:gd name="T76" fmla="*/ 322 w 458"/>
              <a:gd name="T77" fmla="*/ 193 h 229"/>
              <a:gd name="T78" fmla="*/ 305 w 458"/>
              <a:gd name="T79" fmla="*/ 187 h 229"/>
              <a:gd name="T80" fmla="*/ 291 w 458"/>
              <a:gd name="T81" fmla="*/ 195 h 229"/>
              <a:gd name="T82" fmla="*/ 280 w 458"/>
              <a:gd name="T83" fmla="*/ 203 h 229"/>
              <a:gd name="T84" fmla="*/ 254 w 458"/>
              <a:gd name="T85" fmla="*/ 224 h 229"/>
              <a:gd name="T86" fmla="*/ 238 w 458"/>
              <a:gd name="T87" fmla="*/ 228 h 229"/>
              <a:gd name="T88" fmla="*/ 225 w 458"/>
              <a:gd name="T89" fmla="*/ 207 h 229"/>
              <a:gd name="T90" fmla="*/ 185 w 458"/>
              <a:gd name="T91" fmla="*/ 210 h 229"/>
              <a:gd name="T92" fmla="*/ 172 w 458"/>
              <a:gd name="T93" fmla="*/ 218 h 229"/>
              <a:gd name="T94" fmla="*/ 163 w 458"/>
              <a:gd name="T95" fmla="*/ 226 h 229"/>
              <a:gd name="T96" fmla="*/ 146 w 458"/>
              <a:gd name="T97" fmla="*/ 226 h 229"/>
              <a:gd name="T98" fmla="*/ 128 w 458"/>
              <a:gd name="T99" fmla="*/ 228 h 229"/>
              <a:gd name="T100" fmla="*/ 113 w 458"/>
              <a:gd name="T101" fmla="*/ 224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8"/>
              <a:gd name="T154" fmla="*/ 0 h 229"/>
              <a:gd name="T155" fmla="*/ 458 w 458"/>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8" h="229">
                <a:moveTo>
                  <a:pt x="113" y="224"/>
                </a:moveTo>
                <a:lnTo>
                  <a:pt x="110" y="212"/>
                </a:lnTo>
                <a:lnTo>
                  <a:pt x="95" y="203"/>
                </a:lnTo>
                <a:lnTo>
                  <a:pt x="42" y="156"/>
                </a:lnTo>
                <a:lnTo>
                  <a:pt x="38" y="134"/>
                </a:lnTo>
                <a:lnTo>
                  <a:pt x="13" y="129"/>
                </a:lnTo>
                <a:lnTo>
                  <a:pt x="15" y="107"/>
                </a:lnTo>
                <a:lnTo>
                  <a:pt x="7" y="86"/>
                </a:lnTo>
                <a:lnTo>
                  <a:pt x="0" y="74"/>
                </a:lnTo>
                <a:lnTo>
                  <a:pt x="4" y="62"/>
                </a:lnTo>
                <a:lnTo>
                  <a:pt x="22" y="62"/>
                </a:lnTo>
                <a:lnTo>
                  <a:pt x="51" y="55"/>
                </a:lnTo>
                <a:lnTo>
                  <a:pt x="144" y="10"/>
                </a:lnTo>
                <a:lnTo>
                  <a:pt x="163" y="0"/>
                </a:lnTo>
                <a:lnTo>
                  <a:pt x="174" y="12"/>
                </a:lnTo>
                <a:lnTo>
                  <a:pt x="194" y="6"/>
                </a:lnTo>
                <a:lnTo>
                  <a:pt x="212" y="6"/>
                </a:lnTo>
                <a:lnTo>
                  <a:pt x="225" y="14"/>
                </a:lnTo>
                <a:lnTo>
                  <a:pt x="225" y="35"/>
                </a:lnTo>
                <a:lnTo>
                  <a:pt x="258" y="55"/>
                </a:lnTo>
                <a:lnTo>
                  <a:pt x="261" y="68"/>
                </a:lnTo>
                <a:lnTo>
                  <a:pt x="272" y="84"/>
                </a:lnTo>
                <a:lnTo>
                  <a:pt x="280" y="90"/>
                </a:lnTo>
                <a:lnTo>
                  <a:pt x="287" y="84"/>
                </a:lnTo>
                <a:lnTo>
                  <a:pt x="311" y="72"/>
                </a:lnTo>
                <a:lnTo>
                  <a:pt x="320" y="74"/>
                </a:lnTo>
                <a:lnTo>
                  <a:pt x="351" y="105"/>
                </a:lnTo>
                <a:lnTo>
                  <a:pt x="358" y="105"/>
                </a:lnTo>
                <a:lnTo>
                  <a:pt x="389" y="121"/>
                </a:lnTo>
                <a:lnTo>
                  <a:pt x="442" y="117"/>
                </a:lnTo>
                <a:lnTo>
                  <a:pt x="457" y="127"/>
                </a:lnTo>
                <a:lnTo>
                  <a:pt x="428" y="142"/>
                </a:lnTo>
                <a:lnTo>
                  <a:pt x="402" y="154"/>
                </a:lnTo>
                <a:lnTo>
                  <a:pt x="380" y="154"/>
                </a:lnTo>
                <a:lnTo>
                  <a:pt x="366" y="181"/>
                </a:lnTo>
                <a:lnTo>
                  <a:pt x="360" y="201"/>
                </a:lnTo>
                <a:lnTo>
                  <a:pt x="351" y="205"/>
                </a:lnTo>
                <a:lnTo>
                  <a:pt x="338" y="195"/>
                </a:lnTo>
                <a:lnTo>
                  <a:pt x="322" y="193"/>
                </a:lnTo>
                <a:lnTo>
                  <a:pt x="305" y="187"/>
                </a:lnTo>
                <a:lnTo>
                  <a:pt x="291" y="195"/>
                </a:lnTo>
                <a:lnTo>
                  <a:pt x="280" y="203"/>
                </a:lnTo>
                <a:lnTo>
                  <a:pt x="254" y="224"/>
                </a:lnTo>
                <a:lnTo>
                  <a:pt x="238" y="228"/>
                </a:lnTo>
                <a:lnTo>
                  <a:pt x="225" y="207"/>
                </a:lnTo>
                <a:lnTo>
                  <a:pt x="185" y="210"/>
                </a:lnTo>
                <a:lnTo>
                  <a:pt x="172" y="218"/>
                </a:lnTo>
                <a:lnTo>
                  <a:pt x="163" y="226"/>
                </a:lnTo>
                <a:lnTo>
                  <a:pt x="146" y="226"/>
                </a:lnTo>
                <a:lnTo>
                  <a:pt x="128" y="228"/>
                </a:lnTo>
                <a:lnTo>
                  <a:pt x="113" y="224"/>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80" name="Rectangle 141"/>
          <p:cNvSpPr>
            <a:spLocks noChangeArrowheads="1"/>
          </p:cNvSpPr>
          <p:nvPr/>
        </p:nvSpPr>
        <p:spPr bwMode="auto">
          <a:xfrm>
            <a:off x="6262646" y="3268699"/>
            <a:ext cx="1284782"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Hungary 59</a:t>
            </a:r>
          </a:p>
        </p:txBody>
      </p:sp>
      <p:sp>
        <p:nvSpPr>
          <p:cNvPr id="58481" name="Freeform 142"/>
          <p:cNvSpPr>
            <a:spLocks/>
          </p:cNvSpPr>
          <p:nvPr/>
        </p:nvSpPr>
        <p:spPr bwMode="auto">
          <a:xfrm>
            <a:off x="1066173" y="4038600"/>
            <a:ext cx="3438631" cy="306388"/>
          </a:xfrm>
          <a:custGeom>
            <a:avLst/>
            <a:gdLst>
              <a:gd name="T0" fmla="*/ 0 w 2353"/>
              <a:gd name="T1" fmla="*/ 192 h 193"/>
              <a:gd name="T2" fmla="*/ 901 w 2353"/>
              <a:gd name="T3" fmla="*/ 192 h 193"/>
              <a:gd name="T4" fmla="*/ 901 w 2353"/>
              <a:gd name="T5" fmla="*/ 144 h 193"/>
              <a:gd name="T6" fmla="*/ 2352 w 2353"/>
              <a:gd name="T7" fmla="*/ 96 h 193"/>
              <a:gd name="T8" fmla="*/ 901 w 2353"/>
              <a:gd name="T9" fmla="*/ 48 h 193"/>
              <a:gd name="T10" fmla="*/ 901 w 2353"/>
              <a:gd name="T11" fmla="*/ 0 h 193"/>
              <a:gd name="T12" fmla="*/ 50 w 2353"/>
              <a:gd name="T13" fmla="*/ 0 h 193"/>
              <a:gd name="T14" fmla="*/ 0 w 2353"/>
              <a:gd name="T15" fmla="*/ 0 h 193"/>
              <a:gd name="T16" fmla="*/ 0 w 2353"/>
              <a:gd name="T17" fmla="*/ 192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3"/>
              <a:gd name="T28" fmla="*/ 0 h 193"/>
              <a:gd name="T29" fmla="*/ 2353 w 2353"/>
              <a:gd name="T30" fmla="*/ 193 h 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3" h="193">
                <a:moveTo>
                  <a:pt x="0" y="192"/>
                </a:moveTo>
                <a:lnTo>
                  <a:pt x="901" y="192"/>
                </a:lnTo>
                <a:lnTo>
                  <a:pt x="901" y="144"/>
                </a:lnTo>
                <a:lnTo>
                  <a:pt x="2352" y="96"/>
                </a:lnTo>
                <a:lnTo>
                  <a:pt x="901" y="48"/>
                </a:lnTo>
                <a:lnTo>
                  <a:pt x="901" y="0"/>
                </a:lnTo>
                <a:lnTo>
                  <a:pt x="50" y="0"/>
                </a:lnTo>
                <a:lnTo>
                  <a:pt x="0" y="0"/>
                </a:lnTo>
                <a:lnTo>
                  <a:pt x="0" y="192"/>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82" name="Rectangle 143"/>
          <p:cNvSpPr>
            <a:spLocks noChangeArrowheads="1"/>
          </p:cNvSpPr>
          <p:nvPr/>
        </p:nvSpPr>
        <p:spPr bwMode="auto">
          <a:xfrm>
            <a:off x="990914" y="4035425"/>
            <a:ext cx="1576861"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Switzerland 6</a:t>
            </a:r>
          </a:p>
        </p:txBody>
      </p:sp>
      <p:sp>
        <p:nvSpPr>
          <p:cNvPr id="58483" name="Freeform 144"/>
          <p:cNvSpPr>
            <a:spLocks/>
          </p:cNvSpPr>
          <p:nvPr/>
        </p:nvSpPr>
        <p:spPr bwMode="auto">
          <a:xfrm>
            <a:off x="6672988" y="381000"/>
            <a:ext cx="1489059" cy="839788"/>
          </a:xfrm>
          <a:custGeom>
            <a:avLst/>
            <a:gdLst>
              <a:gd name="T0" fmla="*/ 1056 w 1057"/>
              <a:gd name="T1" fmla="*/ 0 h 529"/>
              <a:gd name="T2" fmla="*/ 0 w 1057"/>
              <a:gd name="T3" fmla="*/ 0 h 529"/>
              <a:gd name="T4" fmla="*/ 0 w 1057"/>
              <a:gd name="T5" fmla="*/ 48 h 529"/>
              <a:gd name="T6" fmla="*/ 0 w 1057"/>
              <a:gd name="T7" fmla="*/ 96 h 529"/>
              <a:gd name="T8" fmla="*/ 0 w 1057"/>
              <a:gd name="T9" fmla="*/ 144 h 529"/>
              <a:gd name="T10" fmla="*/ 0 w 1057"/>
              <a:gd name="T11" fmla="*/ 192 h 529"/>
              <a:gd name="T12" fmla="*/ 480 w 1057"/>
              <a:gd name="T13" fmla="*/ 192 h 529"/>
              <a:gd name="T14" fmla="*/ 720 w 1057"/>
              <a:gd name="T15" fmla="*/ 528 h 529"/>
              <a:gd name="T16" fmla="*/ 624 w 1057"/>
              <a:gd name="T17" fmla="*/ 192 h 529"/>
              <a:gd name="T18" fmla="*/ 1056 w 1057"/>
              <a:gd name="T19" fmla="*/ 192 h 529"/>
              <a:gd name="T20" fmla="*/ 1056 w 1057"/>
              <a:gd name="T21" fmla="*/ 0 h 5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7"/>
              <a:gd name="T34" fmla="*/ 0 h 529"/>
              <a:gd name="T35" fmla="*/ 1057 w 1057"/>
              <a:gd name="T36" fmla="*/ 529 h 5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7" h="529">
                <a:moveTo>
                  <a:pt x="1056" y="0"/>
                </a:moveTo>
                <a:lnTo>
                  <a:pt x="0" y="0"/>
                </a:lnTo>
                <a:lnTo>
                  <a:pt x="0" y="48"/>
                </a:lnTo>
                <a:lnTo>
                  <a:pt x="0" y="96"/>
                </a:lnTo>
                <a:lnTo>
                  <a:pt x="0" y="144"/>
                </a:lnTo>
                <a:lnTo>
                  <a:pt x="0" y="192"/>
                </a:lnTo>
                <a:lnTo>
                  <a:pt x="480" y="192"/>
                </a:lnTo>
                <a:lnTo>
                  <a:pt x="720" y="528"/>
                </a:lnTo>
                <a:lnTo>
                  <a:pt x="624" y="192"/>
                </a:lnTo>
                <a:lnTo>
                  <a:pt x="1056" y="192"/>
                </a:lnTo>
                <a:lnTo>
                  <a:pt x="1056"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84" name="Rectangle 145"/>
          <p:cNvSpPr>
            <a:spLocks noChangeArrowheads="1"/>
          </p:cNvSpPr>
          <p:nvPr/>
        </p:nvSpPr>
        <p:spPr bwMode="auto">
          <a:xfrm>
            <a:off x="6672988" y="376238"/>
            <a:ext cx="1487266"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Russia 10</a:t>
            </a:r>
          </a:p>
        </p:txBody>
      </p:sp>
      <p:sp>
        <p:nvSpPr>
          <p:cNvPr id="58485" name="Freeform 146"/>
          <p:cNvSpPr>
            <a:spLocks/>
          </p:cNvSpPr>
          <p:nvPr/>
        </p:nvSpPr>
        <p:spPr bwMode="auto">
          <a:xfrm>
            <a:off x="5316529" y="2438400"/>
            <a:ext cx="2227315" cy="1449388"/>
          </a:xfrm>
          <a:custGeom>
            <a:avLst/>
            <a:gdLst>
              <a:gd name="T0" fmla="*/ 1503 w 1504"/>
              <a:gd name="T1" fmla="*/ 3 h 913"/>
              <a:gd name="T2" fmla="*/ 337 w 1504"/>
              <a:gd name="T3" fmla="*/ 0 h 913"/>
              <a:gd name="T4" fmla="*/ 337 w 1504"/>
              <a:gd name="T5" fmla="*/ 192 h 913"/>
              <a:gd name="T6" fmla="*/ 571 w 1504"/>
              <a:gd name="T7" fmla="*/ 195 h 913"/>
              <a:gd name="T8" fmla="*/ 0 w 1504"/>
              <a:gd name="T9" fmla="*/ 912 h 913"/>
              <a:gd name="T10" fmla="*/ 704 w 1504"/>
              <a:gd name="T11" fmla="*/ 195 h 913"/>
              <a:gd name="T12" fmla="*/ 1503 w 1504"/>
              <a:gd name="T13" fmla="*/ 195 h 913"/>
              <a:gd name="T14" fmla="*/ 1503 w 1504"/>
              <a:gd name="T15" fmla="*/ 3 h 913"/>
              <a:gd name="T16" fmla="*/ 0 60000 65536"/>
              <a:gd name="T17" fmla="*/ 0 60000 65536"/>
              <a:gd name="T18" fmla="*/ 0 60000 65536"/>
              <a:gd name="T19" fmla="*/ 0 60000 65536"/>
              <a:gd name="T20" fmla="*/ 0 60000 65536"/>
              <a:gd name="T21" fmla="*/ 0 60000 65536"/>
              <a:gd name="T22" fmla="*/ 0 60000 65536"/>
              <a:gd name="T23" fmla="*/ 0 60000 65536"/>
              <a:gd name="T24" fmla="*/ 0 w 1504"/>
              <a:gd name="T25" fmla="*/ 0 h 913"/>
              <a:gd name="T26" fmla="*/ 1504 w 1504"/>
              <a:gd name="T27" fmla="*/ 913 h 9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4" h="913">
                <a:moveTo>
                  <a:pt x="1503" y="3"/>
                </a:moveTo>
                <a:lnTo>
                  <a:pt x="337" y="0"/>
                </a:lnTo>
                <a:lnTo>
                  <a:pt x="337" y="192"/>
                </a:lnTo>
                <a:lnTo>
                  <a:pt x="571" y="195"/>
                </a:lnTo>
                <a:lnTo>
                  <a:pt x="0" y="912"/>
                </a:lnTo>
                <a:lnTo>
                  <a:pt x="704" y="195"/>
                </a:lnTo>
                <a:lnTo>
                  <a:pt x="1503" y="195"/>
                </a:lnTo>
                <a:lnTo>
                  <a:pt x="1503" y="3"/>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86" name="Rectangle 147"/>
          <p:cNvSpPr>
            <a:spLocks noChangeArrowheads="1"/>
          </p:cNvSpPr>
          <p:nvPr/>
        </p:nvSpPr>
        <p:spPr bwMode="auto">
          <a:xfrm>
            <a:off x="5691034" y="2438437"/>
            <a:ext cx="1981827" cy="320601"/>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Czech Republic 18</a:t>
            </a:r>
          </a:p>
        </p:txBody>
      </p:sp>
      <p:sp>
        <p:nvSpPr>
          <p:cNvPr id="58487" name="Freeform 148"/>
          <p:cNvSpPr>
            <a:spLocks/>
          </p:cNvSpPr>
          <p:nvPr/>
        </p:nvSpPr>
        <p:spPr bwMode="auto">
          <a:xfrm>
            <a:off x="2032000" y="2438400"/>
            <a:ext cx="1220276" cy="458788"/>
          </a:xfrm>
          <a:custGeom>
            <a:avLst/>
            <a:gdLst>
              <a:gd name="T0" fmla="*/ 0 w 865"/>
              <a:gd name="T1" fmla="*/ 0 h 289"/>
              <a:gd name="T2" fmla="*/ 864 w 865"/>
              <a:gd name="T3" fmla="*/ 0 h 289"/>
              <a:gd name="T4" fmla="*/ 864 w 865"/>
              <a:gd name="T5" fmla="*/ 192 h 289"/>
              <a:gd name="T6" fmla="*/ 707 w 865"/>
              <a:gd name="T7" fmla="*/ 192 h 289"/>
              <a:gd name="T8" fmla="*/ 825 w 865"/>
              <a:gd name="T9" fmla="*/ 288 h 289"/>
              <a:gd name="T10" fmla="*/ 589 w 865"/>
              <a:gd name="T11" fmla="*/ 192 h 289"/>
              <a:gd name="T12" fmla="*/ 0 w 865"/>
              <a:gd name="T13" fmla="*/ 192 h 289"/>
              <a:gd name="T14" fmla="*/ 0 w 865"/>
              <a:gd name="T15" fmla="*/ 0 h 289"/>
              <a:gd name="T16" fmla="*/ 0 60000 65536"/>
              <a:gd name="T17" fmla="*/ 0 60000 65536"/>
              <a:gd name="T18" fmla="*/ 0 60000 65536"/>
              <a:gd name="T19" fmla="*/ 0 60000 65536"/>
              <a:gd name="T20" fmla="*/ 0 60000 65536"/>
              <a:gd name="T21" fmla="*/ 0 60000 65536"/>
              <a:gd name="T22" fmla="*/ 0 60000 65536"/>
              <a:gd name="T23" fmla="*/ 0 60000 65536"/>
              <a:gd name="T24" fmla="*/ 0 w 865"/>
              <a:gd name="T25" fmla="*/ 0 h 289"/>
              <a:gd name="T26" fmla="*/ 865 w 865"/>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5" h="289">
                <a:moveTo>
                  <a:pt x="0" y="0"/>
                </a:moveTo>
                <a:lnTo>
                  <a:pt x="864" y="0"/>
                </a:lnTo>
                <a:lnTo>
                  <a:pt x="864" y="192"/>
                </a:lnTo>
                <a:lnTo>
                  <a:pt x="707" y="192"/>
                </a:lnTo>
                <a:lnTo>
                  <a:pt x="825" y="288"/>
                </a:lnTo>
                <a:lnTo>
                  <a:pt x="589" y="192"/>
                </a:lnTo>
                <a:lnTo>
                  <a:pt x="0" y="192"/>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488" name="Rectangle 149"/>
          <p:cNvSpPr>
            <a:spLocks noChangeArrowheads="1"/>
          </p:cNvSpPr>
          <p:nvPr/>
        </p:nvSpPr>
        <p:spPr bwMode="auto">
          <a:xfrm>
            <a:off x="2014081" y="2424113"/>
            <a:ext cx="1650329" cy="317500"/>
          </a:xfrm>
          <a:prstGeom prst="rect">
            <a:avLst/>
          </a:prstGeom>
          <a:solidFill>
            <a:srgbClr val="FFFF00"/>
          </a:solidFill>
          <a:ln>
            <a:noFill/>
          </a:ln>
          <a:extLst/>
        </p:spPr>
        <p:txBody>
          <a:bodyPr lIns="90488" tIns="44450" rIns="90488" bIns="4445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1500" b="1" dirty="0">
                <a:solidFill>
                  <a:srgbClr val="000000"/>
                </a:solidFill>
              </a:rPr>
              <a:t>Ireland 7</a:t>
            </a:r>
          </a:p>
        </p:txBody>
      </p:sp>
      <p:sp>
        <p:nvSpPr>
          <p:cNvPr id="58489" name="Rectangle 150"/>
          <p:cNvSpPr>
            <a:spLocks noChangeArrowheads="1"/>
          </p:cNvSpPr>
          <p:nvPr/>
        </p:nvSpPr>
        <p:spPr bwMode="auto">
          <a:xfrm>
            <a:off x="1808015" y="2852738"/>
            <a:ext cx="1370793" cy="317500"/>
          </a:xfrm>
          <a:prstGeom prst="rect">
            <a:avLst/>
          </a:prstGeom>
          <a:solidFill>
            <a:srgbClr val="FFFF00"/>
          </a:solidFill>
          <a:ln>
            <a:noFill/>
          </a:ln>
          <a:extLst/>
        </p:spPr>
        <p:txBody>
          <a:bodyPr lIns="90488" tIns="44450" rIns="90488" bIns="4445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1500" b="1" dirty="0">
                <a:solidFill>
                  <a:srgbClr val="000000"/>
                </a:solidFill>
              </a:rPr>
              <a:t>Belgium 1</a:t>
            </a:r>
          </a:p>
        </p:txBody>
      </p:sp>
      <p:grpSp>
        <p:nvGrpSpPr>
          <p:cNvPr id="58490" name="Group 151"/>
          <p:cNvGrpSpPr>
            <a:grpSpLocks/>
          </p:cNvGrpSpPr>
          <p:nvPr/>
        </p:nvGrpSpPr>
        <p:grpSpPr bwMode="auto">
          <a:xfrm>
            <a:off x="5889934" y="5459414"/>
            <a:ext cx="1630617" cy="942975"/>
            <a:chOff x="4174" y="3439"/>
            <a:chExt cx="1155" cy="594"/>
          </a:xfrm>
        </p:grpSpPr>
        <p:sp>
          <p:nvSpPr>
            <p:cNvPr id="58505" name="Freeform 152"/>
            <p:cNvSpPr>
              <a:spLocks/>
            </p:cNvSpPr>
            <p:nvPr/>
          </p:nvSpPr>
          <p:spPr bwMode="auto">
            <a:xfrm>
              <a:off x="4174" y="3439"/>
              <a:ext cx="1155" cy="594"/>
            </a:xfrm>
            <a:custGeom>
              <a:avLst/>
              <a:gdLst>
                <a:gd name="T0" fmla="*/ 338 w 1155"/>
                <a:gd name="T1" fmla="*/ 401 h 594"/>
                <a:gd name="T2" fmla="*/ 338 w 1155"/>
                <a:gd name="T3" fmla="*/ 433 h 594"/>
                <a:gd name="T4" fmla="*/ 338 w 1155"/>
                <a:gd name="T5" fmla="*/ 481 h 594"/>
                <a:gd name="T6" fmla="*/ 338 w 1155"/>
                <a:gd name="T7" fmla="*/ 593 h 594"/>
                <a:gd name="T8" fmla="*/ 474 w 1155"/>
                <a:gd name="T9" fmla="*/ 593 h 594"/>
                <a:gd name="T10" fmla="*/ 678 w 1155"/>
                <a:gd name="T11" fmla="*/ 593 h 594"/>
                <a:gd name="T12" fmla="*/ 1154 w 1155"/>
                <a:gd name="T13" fmla="*/ 593 h 594"/>
                <a:gd name="T14" fmla="*/ 1154 w 1155"/>
                <a:gd name="T15" fmla="*/ 481 h 594"/>
                <a:gd name="T16" fmla="*/ 1154 w 1155"/>
                <a:gd name="T17" fmla="*/ 433 h 594"/>
                <a:gd name="T18" fmla="*/ 1154 w 1155"/>
                <a:gd name="T19" fmla="*/ 401 h 594"/>
                <a:gd name="T20" fmla="*/ 678 w 1155"/>
                <a:gd name="T21" fmla="*/ 401 h 594"/>
                <a:gd name="T22" fmla="*/ 0 w 1155"/>
                <a:gd name="T23" fmla="*/ 0 h 594"/>
                <a:gd name="T24" fmla="*/ 474 w 1155"/>
                <a:gd name="T25" fmla="*/ 401 h 594"/>
                <a:gd name="T26" fmla="*/ 338 w 1155"/>
                <a:gd name="T27" fmla="*/ 401 h 5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55"/>
                <a:gd name="T43" fmla="*/ 0 h 594"/>
                <a:gd name="T44" fmla="*/ 1155 w 1155"/>
                <a:gd name="T45" fmla="*/ 594 h 5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55" h="594">
                  <a:moveTo>
                    <a:pt x="338" y="401"/>
                  </a:moveTo>
                  <a:lnTo>
                    <a:pt x="338" y="433"/>
                  </a:lnTo>
                  <a:lnTo>
                    <a:pt x="338" y="481"/>
                  </a:lnTo>
                  <a:lnTo>
                    <a:pt x="338" y="593"/>
                  </a:lnTo>
                  <a:lnTo>
                    <a:pt x="474" y="593"/>
                  </a:lnTo>
                  <a:lnTo>
                    <a:pt x="678" y="593"/>
                  </a:lnTo>
                  <a:lnTo>
                    <a:pt x="1154" y="593"/>
                  </a:lnTo>
                  <a:lnTo>
                    <a:pt x="1154" y="481"/>
                  </a:lnTo>
                  <a:lnTo>
                    <a:pt x="1154" y="433"/>
                  </a:lnTo>
                  <a:lnTo>
                    <a:pt x="1154" y="401"/>
                  </a:lnTo>
                  <a:lnTo>
                    <a:pt x="678" y="401"/>
                  </a:lnTo>
                  <a:lnTo>
                    <a:pt x="0" y="0"/>
                  </a:lnTo>
                  <a:lnTo>
                    <a:pt x="474" y="401"/>
                  </a:lnTo>
                  <a:lnTo>
                    <a:pt x="338" y="401"/>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06" name="Rectangle 153"/>
            <p:cNvSpPr>
              <a:spLocks noChangeArrowheads="1"/>
            </p:cNvSpPr>
            <p:nvPr/>
          </p:nvSpPr>
          <p:spPr bwMode="auto">
            <a:xfrm>
              <a:off x="4574" y="3873"/>
              <a:ext cx="692" cy="12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sp>
        <p:nvSpPr>
          <p:cNvPr id="58491" name="Rectangle 154"/>
          <p:cNvSpPr>
            <a:spLocks noChangeArrowheads="1"/>
          </p:cNvSpPr>
          <p:nvPr/>
        </p:nvSpPr>
        <p:spPr bwMode="auto">
          <a:xfrm>
            <a:off x="6164092" y="6103938"/>
            <a:ext cx="1623450" cy="317500"/>
          </a:xfrm>
          <a:prstGeom prst="rect">
            <a:avLst/>
          </a:prstGeom>
          <a:solidFill>
            <a:srgbClr val="FFFF00"/>
          </a:solidFill>
          <a:ln>
            <a:noFill/>
          </a:ln>
          <a:extLst/>
        </p:spPr>
        <p:txBody>
          <a:bodyPr lIns="90488" tIns="44450" rIns="90488" bIns="44450" anchor="ctr" anchorCtr="1">
            <a:spAutoFit/>
          </a:bodyPr>
          <a:lstStyle>
            <a:lvl1pPr defTabSz="762000">
              <a:defRPr>
                <a:solidFill>
                  <a:schemeClr val="tx1"/>
                </a:solidFill>
                <a:latin typeface="Arial" pitchFamily="34" charset="0"/>
              </a:defRPr>
            </a:lvl1pPr>
            <a:lvl2pPr marL="742950" indent="-285750" defTabSz="762000">
              <a:defRPr>
                <a:solidFill>
                  <a:schemeClr val="tx1"/>
                </a:solidFill>
                <a:latin typeface="Arial" pitchFamily="34" charset="0"/>
              </a:defRPr>
            </a:lvl2pPr>
            <a:lvl3pPr marL="1143000" indent="-228600" defTabSz="762000">
              <a:defRPr>
                <a:solidFill>
                  <a:schemeClr val="tx1"/>
                </a:solidFill>
                <a:latin typeface="Arial" pitchFamily="34" charset="0"/>
              </a:defRPr>
            </a:lvl3pPr>
            <a:lvl4pPr marL="1600200" indent="-228600" defTabSz="762000">
              <a:defRPr>
                <a:solidFill>
                  <a:schemeClr val="tx1"/>
                </a:solidFill>
                <a:latin typeface="Arial" pitchFamily="34" charset="0"/>
              </a:defRPr>
            </a:lvl4pPr>
            <a:lvl5pPr marL="2057400" indent="-228600" defTabSz="76200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GB" altLang="en-US" sz="1500" b="1" dirty="0">
                <a:solidFill>
                  <a:srgbClr val="000000"/>
                </a:solidFill>
              </a:rPr>
              <a:t>Greece 10</a:t>
            </a:r>
          </a:p>
        </p:txBody>
      </p:sp>
      <p:grpSp>
        <p:nvGrpSpPr>
          <p:cNvPr id="58492" name="Group 155"/>
          <p:cNvGrpSpPr>
            <a:grpSpLocks/>
          </p:cNvGrpSpPr>
          <p:nvPr/>
        </p:nvGrpSpPr>
        <p:grpSpPr bwMode="auto">
          <a:xfrm>
            <a:off x="3657242" y="4373564"/>
            <a:ext cx="1510560" cy="1343025"/>
            <a:chOff x="2592" y="2755"/>
            <a:chExt cx="1070" cy="846"/>
          </a:xfrm>
        </p:grpSpPr>
        <p:sp>
          <p:nvSpPr>
            <p:cNvPr id="58503" name="Freeform 156"/>
            <p:cNvSpPr>
              <a:spLocks/>
            </p:cNvSpPr>
            <p:nvPr/>
          </p:nvSpPr>
          <p:spPr bwMode="auto">
            <a:xfrm>
              <a:off x="2592" y="2755"/>
              <a:ext cx="1070" cy="846"/>
            </a:xfrm>
            <a:custGeom>
              <a:avLst/>
              <a:gdLst>
                <a:gd name="T0" fmla="*/ 0 w 1070"/>
                <a:gd name="T1" fmla="*/ 653 h 846"/>
                <a:gd name="T2" fmla="*/ 0 w 1070"/>
                <a:gd name="T3" fmla="*/ 685 h 846"/>
                <a:gd name="T4" fmla="*/ 0 w 1070"/>
                <a:gd name="T5" fmla="*/ 733 h 846"/>
                <a:gd name="T6" fmla="*/ 0 w 1070"/>
                <a:gd name="T7" fmla="*/ 845 h 846"/>
                <a:gd name="T8" fmla="*/ 476 w 1070"/>
                <a:gd name="T9" fmla="*/ 845 h 846"/>
                <a:gd name="T10" fmla="*/ 680 w 1070"/>
                <a:gd name="T11" fmla="*/ 845 h 846"/>
                <a:gd name="T12" fmla="*/ 816 w 1070"/>
                <a:gd name="T13" fmla="*/ 845 h 846"/>
                <a:gd name="T14" fmla="*/ 816 w 1070"/>
                <a:gd name="T15" fmla="*/ 733 h 846"/>
                <a:gd name="T16" fmla="*/ 816 w 1070"/>
                <a:gd name="T17" fmla="*/ 685 h 846"/>
                <a:gd name="T18" fmla="*/ 816 w 1070"/>
                <a:gd name="T19" fmla="*/ 653 h 846"/>
                <a:gd name="T20" fmla="*/ 680 w 1070"/>
                <a:gd name="T21" fmla="*/ 653 h 846"/>
                <a:gd name="T22" fmla="*/ 1069 w 1070"/>
                <a:gd name="T23" fmla="*/ 0 h 846"/>
                <a:gd name="T24" fmla="*/ 476 w 1070"/>
                <a:gd name="T25" fmla="*/ 653 h 846"/>
                <a:gd name="T26" fmla="*/ 0 w 1070"/>
                <a:gd name="T27" fmla="*/ 653 h 8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70"/>
                <a:gd name="T43" fmla="*/ 0 h 846"/>
                <a:gd name="T44" fmla="*/ 1070 w 1070"/>
                <a:gd name="T45" fmla="*/ 846 h 8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70" h="846">
                  <a:moveTo>
                    <a:pt x="0" y="653"/>
                  </a:moveTo>
                  <a:lnTo>
                    <a:pt x="0" y="685"/>
                  </a:lnTo>
                  <a:lnTo>
                    <a:pt x="0" y="733"/>
                  </a:lnTo>
                  <a:lnTo>
                    <a:pt x="0" y="845"/>
                  </a:lnTo>
                  <a:lnTo>
                    <a:pt x="476" y="845"/>
                  </a:lnTo>
                  <a:lnTo>
                    <a:pt x="680" y="845"/>
                  </a:lnTo>
                  <a:lnTo>
                    <a:pt x="816" y="845"/>
                  </a:lnTo>
                  <a:lnTo>
                    <a:pt x="816" y="733"/>
                  </a:lnTo>
                  <a:lnTo>
                    <a:pt x="816" y="685"/>
                  </a:lnTo>
                  <a:lnTo>
                    <a:pt x="816" y="653"/>
                  </a:lnTo>
                  <a:lnTo>
                    <a:pt x="680" y="653"/>
                  </a:lnTo>
                  <a:lnTo>
                    <a:pt x="1069" y="0"/>
                  </a:lnTo>
                  <a:lnTo>
                    <a:pt x="476" y="653"/>
                  </a:lnTo>
                  <a:lnTo>
                    <a:pt x="0" y="653"/>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04" name="Rectangle 157"/>
            <p:cNvSpPr>
              <a:spLocks noChangeArrowheads="1"/>
            </p:cNvSpPr>
            <p:nvPr/>
          </p:nvSpPr>
          <p:spPr bwMode="auto">
            <a:xfrm>
              <a:off x="2654" y="3441"/>
              <a:ext cx="692" cy="12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sp>
        <p:nvSpPr>
          <p:cNvPr id="58493" name="Rectangle 158"/>
          <p:cNvSpPr>
            <a:spLocks noChangeArrowheads="1"/>
          </p:cNvSpPr>
          <p:nvPr/>
        </p:nvSpPr>
        <p:spPr bwMode="auto">
          <a:xfrm>
            <a:off x="3641115" y="5411788"/>
            <a:ext cx="1240725" cy="320601"/>
          </a:xfrm>
          <a:prstGeom prst="rect">
            <a:avLst/>
          </a:prstGeom>
          <a:solidFill>
            <a:srgbClr val="FFFF00"/>
          </a:solidFill>
          <a:ln>
            <a:noFill/>
          </a:ln>
          <a:extLst/>
        </p:spPr>
        <p:txBody>
          <a:bodyPr wrap="none" lIns="90488" tIns="44450" rIns="90488" bIns="4445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1500" b="1" dirty="0">
                <a:solidFill>
                  <a:srgbClr val="000000"/>
                </a:solidFill>
              </a:rPr>
              <a:t>Slovenia 44</a:t>
            </a:r>
          </a:p>
        </p:txBody>
      </p:sp>
      <p:grpSp>
        <p:nvGrpSpPr>
          <p:cNvPr id="58494" name="Group 159"/>
          <p:cNvGrpSpPr>
            <a:grpSpLocks/>
          </p:cNvGrpSpPr>
          <p:nvPr/>
        </p:nvGrpSpPr>
        <p:grpSpPr bwMode="auto">
          <a:xfrm>
            <a:off x="4470759" y="4403726"/>
            <a:ext cx="1220274" cy="1846263"/>
            <a:chOff x="3168" y="2774"/>
            <a:chExt cx="865" cy="1163"/>
          </a:xfrm>
        </p:grpSpPr>
        <p:sp>
          <p:nvSpPr>
            <p:cNvPr id="58501" name="Freeform 160"/>
            <p:cNvSpPr>
              <a:spLocks/>
            </p:cNvSpPr>
            <p:nvPr/>
          </p:nvSpPr>
          <p:spPr bwMode="auto">
            <a:xfrm>
              <a:off x="3168" y="2774"/>
              <a:ext cx="865" cy="1163"/>
            </a:xfrm>
            <a:custGeom>
              <a:avLst/>
              <a:gdLst>
                <a:gd name="T0" fmla="*/ 0 w 865"/>
                <a:gd name="T1" fmla="*/ 970 h 1163"/>
                <a:gd name="T2" fmla="*/ 0 w 865"/>
                <a:gd name="T3" fmla="*/ 1002 h 1163"/>
                <a:gd name="T4" fmla="*/ 0 w 865"/>
                <a:gd name="T5" fmla="*/ 1050 h 1163"/>
                <a:gd name="T6" fmla="*/ 0 w 865"/>
                <a:gd name="T7" fmla="*/ 1162 h 1163"/>
                <a:gd name="T8" fmla="*/ 504 w 865"/>
                <a:gd name="T9" fmla="*/ 1162 h 1163"/>
                <a:gd name="T10" fmla="*/ 720 w 865"/>
                <a:gd name="T11" fmla="*/ 1162 h 1163"/>
                <a:gd name="T12" fmla="*/ 864 w 865"/>
                <a:gd name="T13" fmla="*/ 1162 h 1163"/>
                <a:gd name="T14" fmla="*/ 864 w 865"/>
                <a:gd name="T15" fmla="*/ 1050 h 1163"/>
                <a:gd name="T16" fmla="*/ 864 w 865"/>
                <a:gd name="T17" fmla="*/ 1002 h 1163"/>
                <a:gd name="T18" fmla="*/ 864 w 865"/>
                <a:gd name="T19" fmla="*/ 970 h 1163"/>
                <a:gd name="T20" fmla="*/ 720 w 865"/>
                <a:gd name="T21" fmla="*/ 970 h 1163"/>
                <a:gd name="T22" fmla="*/ 620 w 865"/>
                <a:gd name="T23" fmla="*/ 0 h 1163"/>
                <a:gd name="T24" fmla="*/ 504 w 865"/>
                <a:gd name="T25" fmla="*/ 970 h 1163"/>
                <a:gd name="T26" fmla="*/ 0 w 865"/>
                <a:gd name="T27" fmla="*/ 970 h 11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5"/>
                <a:gd name="T43" fmla="*/ 0 h 1163"/>
                <a:gd name="T44" fmla="*/ 865 w 865"/>
                <a:gd name="T45" fmla="*/ 1163 h 11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5" h="1163">
                  <a:moveTo>
                    <a:pt x="0" y="970"/>
                  </a:moveTo>
                  <a:lnTo>
                    <a:pt x="0" y="1002"/>
                  </a:lnTo>
                  <a:lnTo>
                    <a:pt x="0" y="1050"/>
                  </a:lnTo>
                  <a:lnTo>
                    <a:pt x="0" y="1162"/>
                  </a:lnTo>
                  <a:lnTo>
                    <a:pt x="504" y="1162"/>
                  </a:lnTo>
                  <a:lnTo>
                    <a:pt x="720" y="1162"/>
                  </a:lnTo>
                  <a:lnTo>
                    <a:pt x="864" y="1162"/>
                  </a:lnTo>
                  <a:lnTo>
                    <a:pt x="864" y="1050"/>
                  </a:lnTo>
                  <a:lnTo>
                    <a:pt x="864" y="1002"/>
                  </a:lnTo>
                  <a:lnTo>
                    <a:pt x="864" y="970"/>
                  </a:lnTo>
                  <a:lnTo>
                    <a:pt x="720" y="970"/>
                  </a:lnTo>
                  <a:lnTo>
                    <a:pt x="620" y="0"/>
                  </a:lnTo>
                  <a:lnTo>
                    <a:pt x="504" y="970"/>
                  </a:lnTo>
                  <a:lnTo>
                    <a:pt x="0" y="97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02" name="Rectangle 161"/>
            <p:cNvSpPr>
              <a:spLocks noChangeArrowheads="1"/>
            </p:cNvSpPr>
            <p:nvPr/>
          </p:nvSpPr>
          <p:spPr bwMode="auto">
            <a:xfrm>
              <a:off x="3230" y="3777"/>
              <a:ext cx="740" cy="12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sp>
        <p:nvSpPr>
          <p:cNvPr id="58495" name="Rectangle 162"/>
          <p:cNvSpPr>
            <a:spLocks noChangeArrowheads="1"/>
          </p:cNvSpPr>
          <p:nvPr/>
        </p:nvSpPr>
        <p:spPr bwMode="auto">
          <a:xfrm>
            <a:off x="4606942" y="5945189"/>
            <a:ext cx="1017908" cy="335989"/>
          </a:xfrm>
          <a:prstGeom prst="rect">
            <a:avLst/>
          </a:prstGeom>
          <a:solidFill>
            <a:srgbClr val="FFFF00"/>
          </a:solidFill>
          <a:ln>
            <a:noFill/>
          </a:ln>
          <a:extLst/>
        </p:spPr>
        <p:txBody>
          <a:bodyPr wrap="none" lIns="90488" tIns="44450" rIns="90488" bIns="4445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1500" b="1" dirty="0">
                <a:solidFill>
                  <a:srgbClr val="000000"/>
                </a:solidFill>
              </a:rPr>
              <a:t>Croatia</a:t>
            </a:r>
            <a:r>
              <a:rPr lang="en-GB" altLang="en-US" sz="1600" b="1" dirty="0">
                <a:solidFill>
                  <a:srgbClr val="000000"/>
                </a:solidFill>
              </a:rPr>
              <a:t> 2</a:t>
            </a:r>
          </a:p>
        </p:txBody>
      </p:sp>
      <p:grpSp>
        <p:nvGrpSpPr>
          <p:cNvPr id="58496" name="Group 163"/>
          <p:cNvGrpSpPr>
            <a:grpSpLocks/>
          </p:cNvGrpSpPr>
          <p:nvPr/>
        </p:nvGrpSpPr>
        <p:grpSpPr bwMode="auto">
          <a:xfrm>
            <a:off x="5282483" y="228600"/>
            <a:ext cx="1222067" cy="1123950"/>
            <a:chOff x="3744" y="144"/>
            <a:chExt cx="865" cy="708"/>
          </a:xfrm>
        </p:grpSpPr>
        <p:sp>
          <p:nvSpPr>
            <p:cNvPr id="58499" name="Freeform 164"/>
            <p:cNvSpPr>
              <a:spLocks/>
            </p:cNvSpPr>
            <p:nvPr/>
          </p:nvSpPr>
          <p:spPr bwMode="auto">
            <a:xfrm>
              <a:off x="3744" y="144"/>
              <a:ext cx="865" cy="708"/>
            </a:xfrm>
            <a:custGeom>
              <a:avLst/>
              <a:gdLst>
                <a:gd name="T0" fmla="*/ 0 w 865"/>
                <a:gd name="T1" fmla="*/ 0 h 708"/>
                <a:gd name="T2" fmla="*/ 0 w 865"/>
                <a:gd name="T3" fmla="*/ 112 h 708"/>
                <a:gd name="T4" fmla="*/ 0 w 865"/>
                <a:gd name="T5" fmla="*/ 160 h 708"/>
                <a:gd name="T6" fmla="*/ 0 w 865"/>
                <a:gd name="T7" fmla="*/ 192 h 708"/>
                <a:gd name="T8" fmla="*/ 504 w 865"/>
                <a:gd name="T9" fmla="*/ 192 h 708"/>
                <a:gd name="T10" fmla="*/ 502 w 865"/>
                <a:gd name="T11" fmla="*/ 707 h 708"/>
                <a:gd name="T12" fmla="*/ 720 w 865"/>
                <a:gd name="T13" fmla="*/ 192 h 708"/>
                <a:gd name="T14" fmla="*/ 864 w 865"/>
                <a:gd name="T15" fmla="*/ 192 h 708"/>
                <a:gd name="T16" fmla="*/ 864 w 865"/>
                <a:gd name="T17" fmla="*/ 160 h 708"/>
                <a:gd name="T18" fmla="*/ 864 w 865"/>
                <a:gd name="T19" fmla="*/ 112 h 708"/>
                <a:gd name="T20" fmla="*/ 864 w 865"/>
                <a:gd name="T21" fmla="*/ 0 h 708"/>
                <a:gd name="T22" fmla="*/ 720 w 865"/>
                <a:gd name="T23" fmla="*/ 0 h 708"/>
                <a:gd name="T24" fmla="*/ 504 w 865"/>
                <a:gd name="T25" fmla="*/ 0 h 708"/>
                <a:gd name="T26" fmla="*/ 0 w 865"/>
                <a:gd name="T27" fmla="*/ 0 h 7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5"/>
                <a:gd name="T43" fmla="*/ 0 h 708"/>
                <a:gd name="T44" fmla="*/ 865 w 865"/>
                <a:gd name="T45" fmla="*/ 708 h 7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5" h="708">
                  <a:moveTo>
                    <a:pt x="0" y="0"/>
                  </a:moveTo>
                  <a:lnTo>
                    <a:pt x="0" y="112"/>
                  </a:lnTo>
                  <a:lnTo>
                    <a:pt x="0" y="160"/>
                  </a:lnTo>
                  <a:lnTo>
                    <a:pt x="0" y="192"/>
                  </a:lnTo>
                  <a:lnTo>
                    <a:pt x="504" y="192"/>
                  </a:lnTo>
                  <a:lnTo>
                    <a:pt x="502" y="707"/>
                  </a:lnTo>
                  <a:lnTo>
                    <a:pt x="720" y="192"/>
                  </a:lnTo>
                  <a:lnTo>
                    <a:pt x="864" y="192"/>
                  </a:lnTo>
                  <a:lnTo>
                    <a:pt x="864" y="160"/>
                  </a:lnTo>
                  <a:lnTo>
                    <a:pt x="864" y="112"/>
                  </a:lnTo>
                  <a:lnTo>
                    <a:pt x="864" y="0"/>
                  </a:lnTo>
                  <a:lnTo>
                    <a:pt x="720" y="0"/>
                  </a:lnTo>
                  <a:lnTo>
                    <a:pt x="504" y="0"/>
                  </a:lnTo>
                  <a:lnTo>
                    <a:pt x="0" y="0"/>
                  </a:lnTo>
                </a:path>
              </a:pathLst>
            </a:custGeom>
            <a:solidFill>
              <a:schemeClr val="bg1"/>
            </a:solidFill>
            <a:ln w="12700" cap="rnd">
              <a:solidFill>
                <a:srgbClr val="000000"/>
              </a:solidFill>
              <a:round/>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sp>
          <p:nvSpPr>
            <p:cNvPr id="58500" name="Rectangle 165"/>
            <p:cNvSpPr>
              <a:spLocks noChangeArrowheads="1"/>
            </p:cNvSpPr>
            <p:nvPr/>
          </p:nvSpPr>
          <p:spPr bwMode="auto">
            <a:xfrm>
              <a:off x="3806" y="177"/>
              <a:ext cx="740" cy="12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a:p>
          </p:txBody>
        </p:sp>
      </p:grpSp>
      <p:sp>
        <p:nvSpPr>
          <p:cNvPr id="58497" name="Rectangle 166"/>
          <p:cNvSpPr>
            <a:spLocks noChangeArrowheads="1"/>
          </p:cNvSpPr>
          <p:nvPr/>
        </p:nvSpPr>
        <p:spPr bwMode="auto">
          <a:xfrm>
            <a:off x="5352368" y="230188"/>
            <a:ext cx="1131721" cy="320601"/>
          </a:xfrm>
          <a:prstGeom prst="rect">
            <a:avLst/>
          </a:prstGeom>
          <a:solidFill>
            <a:srgbClr val="FFFF00"/>
          </a:solidFill>
          <a:ln>
            <a:noFill/>
          </a:ln>
          <a:extLst/>
        </p:spPr>
        <p:txBody>
          <a:bodyPr wrap="none" lIns="90488" tIns="44450" rIns="90488" bIns="4445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1500" b="1" dirty="0">
                <a:solidFill>
                  <a:srgbClr val="000000"/>
                </a:solidFill>
              </a:rPr>
              <a:t>Finland 18</a:t>
            </a:r>
          </a:p>
        </p:txBody>
      </p:sp>
      <p:sp>
        <p:nvSpPr>
          <p:cNvPr id="58498" name="Rectangle 167"/>
          <p:cNvSpPr>
            <a:spLocks noChangeArrowheads="1"/>
          </p:cNvSpPr>
          <p:nvPr/>
        </p:nvSpPr>
        <p:spPr bwMode="auto">
          <a:xfrm>
            <a:off x="179512" y="1557339"/>
            <a:ext cx="1440160" cy="1477328"/>
          </a:xfrm>
          <a:prstGeom prst="rect">
            <a:avLst/>
          </a:prstGeom>
          <a:solidFill>
            <a:srgbClr val="FFFF00"/>
          </a:solidFill>
          <a:ln>
            <a:noFill/>
          </a:ln>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b="1" dirty="0">
                <a:solidFill>
                  <a:srgbClr val="000000"/>
                </a:solidFill>
              </a:rPr>
              <a:t>New Zealand: 10</a:t>
            </a:r>
          </a:p>
          <a:p>
            <a:r>
              <a:rPr lang="en-GB" altLang="en-US" b="1" dirty="0">
                <a:solidFill>
                  <a:srgbClr val="000000"/>
                </a:solidFill>
              </a:rPr>
              <a:t>Brazil: 2</a:t>
            </a:r>
          </a:p>
          <a:p>
            <a:r>
              <a:rPr lang="en-GB" altLang="en-US" b="1" dirty="0">
                <a:solidFill>
                  <a:srgbClr val="000000"/>
                </a:solidFill>
              </a:rPr>
              <a:t>Canada: 30</a:t>
            </a:r>
          </a:p>
          <a:p>
            <a:r>
              <a:rPr lang="en-GB" altLang="en-US" b="1" dirty="0" smtClean="0">
                <a:solidFill>
                  <a:srgbClr val="000000"/>
                </a:solidFill>
              </a:rPr>
              <a:t>USA 16</a:t>
            </a:r>
            <a:endParaRPr lang="en-GB" altLang="en-US" b="1" dirty="0">
              <a:solidFill>
                <a:srgbClr val="000000"/>
              </a:solidFill>
            </a:endParaRPr>
          </a:p>
        </p:txBody>
      </p:sp>
    </p:spTree>
    <p:extLst>
      <p:ext uri="{BB962C8B-B14F-4D97-AF65-F5344CB8AC3E}">
        <p14:creationId xmlns:p14="http://schemas.microsoft.com/office/powerpoint/2010/main" val="2368672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GB" altLang="en-US" smtClean="0"/>
          </a:p>
        </p:txBody>
      </p:sp>
      <p:sp>
        <p:nvSpPr>
          <p:cNvPr id="5123" name="Rectangle 3"/>
          <p:cNvSpPr>
            <a:spLocks noGrp="1" noChangeArrowheads="1"/>
          </p:cNvSpPr>
          <p:nvPr>
            <p:ph type="body" idx="1"/>
          </p:nvPr>
        </p:nvSpPr>
        <p:spPr/>
        <p:txBody>
          <a:bodyPr/>
          <a:lstStyle/>
          <a:p>
            <a:pPr eaLnBrk="1" hangingPunct="1"/>
            <a:endParaRPr lang="en-GB" altLang="en-US" smtClean="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593" y="0"/>
            <a:ext cx="12718815"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4157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301760" y="1196975"/>
            <a:ext cx="8487040" cy="5661025"/>
          </a:xfrm>
        </p:spPr>
        <p:txBody>
          <a:bodyPr>
            <a:normAutofit lnSpcReduction="10000"/>
          </a:bodyPr>
          <a:lstStyle/>
          <a:p>
            <a:pPr algn="ctr" eaLnBrk="1" hangingPunct="1">
              <a:buFontTx/>
              <a:buNone/>
            </a:pPr>
            <a:endParaRPr lang="en-US" altLang="zh-CN" b="1" dirty="0">
              <a:latin typeface="Arial" charset="0"/>
              <a:ea typeface="宋体" charset="0"/>
              <a:cs typeface="宋体" charset="0"/>
            </a:endParaRPr>
          </a:p>
          <a:p>
            <a:pPr algn="ctr" eaLnBrk="1" hangingPunct="1">
              <a:buFontTx/>
              <a:buNone/>
            </a:pPr>
            <a:r>
              <a:rPr lang="en-US" altLang="zh-CN" b="1" dirty="0" smtClean="0">
                <a:latin typeface="Arial" charset="0"/>
                <a:ea typeface="宋体" charset="0"/>
                <a:cs typeface="宋体" charset="0"/>
              </a:rPr>
              <a:t>3120 patients, </a:t>
            </a:r>
            <a:r>
              <a:rPr lang="en-US" altLang="zh-CN" b="1" dirty="0" smtClean="0">
                <a:latin typeface="Arial" charset="0"/>
                <a:ea typeface="宋体" charset="0"/>
                <a:cs typeface="宋体" charset="0"/>
              </a:rPr>
              <a:t>randomized </a:t>
            </a:r>
            <a:r>
              <a:rPr lang="en-US" altLang="zh-CN" b="1" dirty="0" smtClean="0">
                <a:latin typeface="Arial" charset="0"/>
                <a:ea typeface="宋体" charset="0"/>
                <a:cs typeface="宋体" charset="0"/>
              </a:rPr>
              <a:t>to:</a:t>
            </a:r>
            <a:endParaRPr lang="en-US" altLang="zh-CN" b="1" dirty="0">
              <a:latin typeface="Arial" charset="0"/>
              <a:ea typeface="宋体" charset="0"/>
              <a:cs typeface="宋体" charset="0"/>
            </a:endParaRPr>
          </a:p>
          <a:p>
            <a:pPr algn="ctr" eaLnBrk="1" hangingPunct="1">
              <a:buFontTx/>
              <a:buNone/>
            </a:pPr>
            <a:endParaRPr lang="en-US" altLang="zh-CN" b="1" dirty="0">
              <a:latin typeface="Arial" charset="0"/>
              <a:ea typeface="宋体" charset="0"/>
              <a:cs typeface="宋体" charset="0"/>
            </a:endParaRPr>
          </a:p>
          <a:p>
            <a:pPr algn="ctr" eaLnBrk="1" hangingPunct="1">
              <a:buFontTx/>
              <a:buNone/>
            </a:pPr>
            <a:r>
              <a:rPr lang="en-US" altLang="zh-CN" b="1" dirty="0">
                <a:latin typeface="Arial" charset="0"/>
                <a:ea typeface="宋体" charset="0"/>
                <a:cs typeface="宋体" charset="0"/>
              </a:rPr>
              <a:t>Immediate CEA  </a:t>
            </a:r>
            <a:endParaRPr lang="en-US" altLang="zh-CN" b="1" dirty="0" smtClean="0">
              <a:latin typeface="Arial" charset="0"/>
              <a:ea typeface="宋体" charset="0"/>
              <a:cs typeface="宋体" charset="0"/>
            </a:endParaRPr>
          </a:p>
          <a:p>
            <a:pPr algn="ctr" eaLnBrk="1" hangingPunct="1">
              <a:buFontTx/>
              <a:buNone/>
            </a:pPr>
            <a:endParaRPr lang="en-US" altLang="zh-CN" b="1" u="sng" dirty="0" smtClean="0">
              <a:latin typeface="Arial" charset="0"/>
              <a:ea typeface="宋体" charset="0"/>
              <a:cs typeface="宋体" charset="0"/>
            </a:endParaRPr>
          </a:p>
          <a:p>
            <a:pPr algn="ctr" eaLnBrk="1" hangingPunct="1">
              <a:buFontTx/>
              <a:buNone/>
            </a:pPr>
            <a:r>
              <a:rPr lang="en-US" altLang="zh-CN" b="1" u="sng" dirty="0" err="1" smtClean="0">
                <a:latin typeface="Arial" charset="0"/>
                <a:ea typeface="宋体" charset="0"/>
                <a:cs typeface="宋体" charset="0"/>
              </a:rPr>
              <a:t>vs</a:t>
            </a:r>
            <a:r>
              <a:rPr lang="en-US" altLang="zh-CN" b="1" dirty="0" smtClean="0">
                <a:latin typeface="Arial" charset="0"/>
                <a:ea typeface="宋体" charset="0"/>
                <a:cs typeface="宋体" charset="0"/>
              </a:rPr>
              <a:t>  </a:t>
            </a:r>
          </a:p>
          <a:p>
            <a:pPr algn="ctr" eaLnBrk="1" hangingPunct="1">
              <a:buFontTx/>
              <a:buNone/>
            </a:pPr>
            <a:endParaRPr lang="en-US" altLang="zh-CN" b="1" dirty="0" smtClean="0">
              <a:latin typeface="Arial" charset="0"/>
              <a:ea typeface="宋体" charset="0"/>
              <a:cs typeface="宋体" charset="0"/>
            </a:endParaRPr>
          </a:p>
          <a:p>
            <a:pPr algn="ctr" eaLnBrk="1" hangingPunct="1">
              <a:buFontTx/>
              <a:buNone/>
            </a:pPr>
            <a:r>
              <a:rPr lang="en-US" altLang="zh-CN" b="1" dirty="0" smtClean="0">
                <a:latin typeface="Arial" charset="0"/>
                <a:ea typeface="宋体" charset="0"/>
                <a:cs typeface="宋体" charset="0"/>
              </a:rPr>
              <a:t>‘control’</a:t>
            </a:r>
            <a:endParaRPr lang="en-US" altLang="zh-CN" b="1" dirty="0">
              <a:latin typeface="Arial" charset="0"/>
              <a:ea typeface="宋体" charset="0"/>
              <a:cs typeface="宋体" charset="0"/>
            </a:endParaRPr>
          </a:p>
          <a:p>
            <a:pPr algn="ctr" eaLnBrk="1" hangingPunct="1">
              <a:buFontTx/>
              <a:buNone/>
            </a:pPr>
            <a:r>
              <a:rPr lang="en-US" altLang="zh-CN" b="1" dirty="0">
                <a:latin typeface="Arial" charset="0"/>
                <a:ea typeface="宋体" charset="0"/>
                <a:cs typeface="宋体" charset="0"/>
              </a:rPr>
              <a:t>(no CEA unless symptoms occur)</a:t>
            </a:r>
          </a:p>
          <a:p>
            <a:pPr algn="ctr" eaLnBrk="1" hangingPunct="1">
              <a:buFontTx/>
              <a:buNone/>
            </a:pPr>
            <a:r>
              <a:rPr lang="en-US" altLang="zh-CN" b="1" dirty="0">
                <a:latin typeface="Arial" charset="0"/>
                <a:ea typeface="宋体" charset="0"/>
                <a:cs typeface="宋体" charset="0"/>
              </a:rPr>
              <a:t>     </a:t>
            </a:r>
          </a:p>
        </p:txBody>
      </p:sp>
      <p:pic>
        <p:nvPicPr>
          <p:cNvPr id="7171" name="Picture 2" descr="jpeglogo"/>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71438"/>
            <a:ext cx="7191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3"/>
          <p:cNvSpPr txBox="1">
            <a:spLocks noChangeArrowheads="1"/>
          </p:cNvSpPr>
          <p:nvPr/>
        </p:nvSpPr>
        <p:spPr bwMode="auto">
          <a:xfrm>
            <a:off x="77788" y="908050"/>
            <a:ext cx="720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spcBef>
                <a:spcPct val="50000"/>
              </a:spcBef>
            </a:pPr>
            <a:r>
              <a:rPr lang="en-GB" altLang="zh-CN" sz="1500" b="1"/>
              <a:t>ACST-1</a:t>
            </a:r>
          </a:p>
        </p:txBody>
      </p:sp>
    </p:spTree>
    <p:extLst>
      <p:ext uri="{BB962C8B-B14F-4D97-AF65-F5344CB8AC3E}">
        <p14:creationId xmlns:p14="http://schemas.microsoft.com/office/powerpoint/2010/main" val="9979301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19050"/>
            <a:ext cx="9144000" cy="1439863"/>
          </a:xfrm>
          <a:prstGeom prst="rect">
            <a:avLst/>
          </a:prstGeom>
          <a:solidFill>
            <a:srgbClr val="17366C"/>
          </a:solidFill>
          <a:ln w="9525">
            <a:noFill/>
            <a:miter lim="800000"/>
            <a:headEnd/>
            <a:tailEnd/>
          </a:ln>
        </p:spPr>
        <p:txBody>
          <a:bodyPr/>
          <a:lstStyle/>
          <a:p>
            <a:pPr algn="ctr" defTabSz="457200" eaLnBrk="0" fontAlgn="auto" hangingPunct="0">
              <a:spcBef>
                <a:spcPts val="0"/>
              </a:spcBef>
              <a:spcAft>
                <a:spcPts val="0"/>
              </a:spcAft>
              <a:defRPr/>
            </a:pPr>
            <a:endParaRPr lang="en-US" sz="2800" b="1" kern="0" dirty="0">
              <a:solidFill>
                <a:schemeClr val="bg2"/>
              </a:solidFill>
              <a:latin typeface="+mn-lt"/>
              <a:ea typeface="+mj-ea"/>
              <a:cs typeface="+mj-cs"/>
            </a:endParaRPr>
          </a:p>
        </p:txBody>
      </p:sp>
      <p:sp>
        <p:nvSpPr>
          <p:cNvPr id="20482" name="Rectangle 2"/>
          <p:cNvSpPr>
            <a:spLocks noGrp="1" noChangeArrowheads="1"/>
          </p:cNvSpPr>
          <p:nvPr>
            <p:ph type="title" idx="4294967295"/>
          </p:nvPr>
        </p:nvSpPr>
        <p:spPr>
          <a:xfrm>
            <a:off x="0" y="0"/>
            <a:ext cx="9144000" cy="1484784"/>
          </a:xfrm>
          <a:solidFill>
            <a:srgbClr val="FFFF00"/>
          </a:solidFill>
        </p:spPr>
        <p:txBody>
          <a:bodyPr>
            <a:normAutofit fontScale="90000"/>
          </a:bodyPr>
          <a:lstStyle/>
          <a:p>
            <a:pPr>
              <a:defRPr/>
            </a:pPr>
            <a:r>
              <a:rPr lang="en-GB" sz="3600" dirty="0" smtClean="0">
                <a:effectLst>
                  <a:outerShdw blurRad="38100" dist="38100" dir="2700000" algn="tl">
                    <a:srgbClr val="C0C0C0"/>
                  </a:outerShdw>
                </a:effectLst>
                <a:latin typeface="Arial" charset="0"/>
                <a:ea typeface="+mj-ea"/>
              </a:rPr>
              <a:t/>
            </a:r>
            <a:br>
              <a:rPr lang="en-GB" sz="3600" dirty="0" smtClean="0">
                <a:effectLst>
                  <a:outerShdw blurRad="38100" dist="38100" dir="2700000" algn="tl">
                    <a:srgbClr val="C0C0C0"/>
                  </a:outerShdw>
                </a:effectLst>
                <a:latin typeface="Arial" charset="0"/>
                <a:ea typeface="+mj-ea"/>
              </a:rPr>
            </a:br>
            <a:r>
              <a:rPr lang="en-GB" sz="3600" b="1" dirty="0" smtClean="0"/>
              <a:t>ACST-1: CEA </a:t>
            </a:r>
            <a:r>
              <a:rPr lang="en-GB" sz="3600" b="1" dirty="0"/>
              <a:t>reduces </a:t>
            </a:r>
            <a:r>
              <a:rPr lang="en-GB" sz="3600" b="1" dirty="0" smtClean="0"/>
              <a:t>10-year stroke risk by 6-7%</a:t>
            </a:r>
            <a:r>
              <a:rPr lang="en-GB" sz="3600" b="1" dirty="0" smtClean="0">
                <a:effectLst>
                  <a:outerShdw blurRad="38100" dist="38100" dir="2700000" algn="tl">
                    <a:srgbClr val="C0C0C0"/>
                  </a:outerShdw>
                </a:effectLst>
                <a:ea typeface="+mj-ea"/>
              </a:rPr>
              <a:t> </a:t>
            </a:r>
            <a:r>
              <a:rPr lang="en-GB" sz="3600" b="1" dirty="0" smtClean="0">
                <a:solidFill>
                  <a:schemeClr val="bg1"/>
                </a:solidFill>
                <a:effectLst>
                  <a:outerShdw blurRad="38100" dist="38100" dir="2700000" algn="tl">
                    <a:srgbClr val="C0C0C0"/>
                  </a:outerShdw>
                </a:effectLst>
                <a:ea typeface="+mj-ea"/>
              </a:rPr>
              <a:t/>
            </a:r>
            <a:br>
              <a:rPr lang="en-GB" sz="3600" b="1" dirty="0" smtClean="0">
                <a:solidFill>
                  <a:schemeClr val="bg1"/>
                </a:solidFill>
                <a:effectLst>
                  <a:outerShdw blurRad="38100" dist="38100" dir="2700000" algn="tl">
                    <a:srgbClr val="C0C0C0"/>
                  </a:outerShdw>
                </a:effectLst>
                <a:ea typeface="+mj-ea"/>
              </a:rPr>
            </a:br>
            <a:endParaRPr lang="en-GB" sz="3600" b="1" dirty="0" smtClean="0">
              <a:solidFill>
                <a:schemeClr val="bg1"/>
              </a:solidFill>
              <a:effectLst>
                <a:outerShdw blurRad="38100" dist="38100" dir="2700000" algn="tl">
                  <a:srgbClr val="C0C0C0"/>
                </a:outerShdw>
              </a:effectLst>
              <a:ea typeface="+mj-ea"/>
            </a:endParaRPr>
          </a:p>
        </p:txBody>
      </p:sp>
      <p:pic>
        <p:nvPicPr>
          <p:cNvPr id="37892" name="Picture 2" descr="Fig4c_SC_L75_StrokeF_SCurv.emf"/>
          <p:cNvPicPr>
            <a:picLocks noGrp="1" noChangeAspect="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1556481"/>
            <a:ext cx="4672080" cy="5294160"/>
          </a:xfrm>
        </p:spPr>
      </p:pic>
      <p:pic>
        <p:nvPicPr>
          <p:cNvPr id="37893" name="Picture 2" descr="Fig4a_SC_L75_StrokeM_SCurv.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568" y="1585398"/>
            <a:ext cx="4672080" cy="529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5"/>
          <p:cNvSpPr txBox="1">
            <a:spLocks noChangeArrowheads="1"/>
          </p:cNvSpPr>
          <p:nvPr/>
        </p:nvSpPr>
        <p:spPr bwMode="auto">
          <a:xfrm>
            <a:off x="87313" y="1349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ea typeface="ＭＳ Ｐゴシック" charset="-128"/>
              </a:defRPr>
            </a:lvl1pPr>
            <a:lvl2pPr marL="37931725" indent="-37474525" defTabSz="457200"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endParaRPr lang="en-US" sz="1800">
              <a:latin typeface="Calibri" pitchFamily="34" charset="0"/>
              <a:ea typeface="ヒラギノ角ゴ Pro W3" charset="-128"/>
            </a:endParaRPr>
          </a:p>
        </p:txBody>
      </p:sp>
      <p:sp>
        <p:nvSpPr>
          <p:cNvPr id="37897" name="Line 11"/>
          <p:cNvSpPr>
            <a:spLocks noChangeShapeType="1"/>
          </p:cNvSpPr>
          <p:nvPr/>
        </p:nvSpPr>
        <p:spPr bwMode="auto">
          <a:xfrm>
            <a:off x="-828675" y="5013325"/>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5802224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928688"/>
            <a:ext cx="9144000" cy="5813425"/>
          </a:xfrm>
        </p:spPr>
      </p:pic>
      <p:sp>
        <p:nvSpPr>
          <p:cNvPr id="22530" name="Rectangle 2"/>
          <p:cNvSpPr>
            <a:spLocks noGrp="1" noChangeArrowheads="1"/>
          </p:cNvSpPr>
          <p:nvPr>
            <p:ph type="title" idx="4294967295"/>
          </p:nvPr>
        </p:nvSpPr>
        <p:spPr>
          <a:xfrm>
            <a:off x="0" y="-27384"/>
            <a:ext cx="9144000" cy="1484313"/>
          </a:xfrm>
          <a:solidFill>
            <a:srgbClr val="FFFF00"/>
          </a:solidFill>
          <a:ln>
            <a:solidFill>
              <a:schemeClr val="tx1"/>
            </a:solidFill>
          </a:ln>
        </p:spPr>
        <p:txBody>
          <a:bodyPr>
            <a:normAutofit/>
          </a:bodyPr>
          <a:lstStyle/>
          <a:p>
            <a:pPr>
              <a:defRPr/>
            </a:pPr>
            <a:r>
              <a:rPr lang="en-GB" sz="3600" b="1" dirty="0" smtClean="0">
                <a:effectLst>
                  <a:outerShdw blurRad="38100" dist="38100" dir="2700000" algn="tl">
                    <a:srgbClr val="FFFFFF"/>
                  </a:outerShdw>
                </a:effectLst>
                <a:ea typeface="+mj-ea"/>
              </a:rPr>
              <a:t>  </a:t>
            </a:r>
            <a:r>
              <a:rPr lang="en-GB" sz="3200" b="1" dirty="0"/>
              <a:t>S</a:t>
            </a:r>
            <a:r>
              <a:rPr lang="en-GB" sz="3200" b="1" dirty="0" smtClean="0"/>
              <a:t>tatins – lower overall stroke risk, </a:t>
            </a:r>
            <a:r>
              <a:rPr lang="en-GB" sz="3200" b="1" dirty="0" smtClean="0"/>
              <a:t>but CEA confers an </a:t>
            </a:r>
            <a:r>
              <a:rPr lang="en-GB" sz="3200" b="1" u="sng" dirty="0" smtClean="0"/>
              <a:t>additional</a:t>
            </a:r>
            <a:r>
              <a:rPr lang="en-GB" sz="3200" b="1" dirty="0" smtClean="0"/>
              <a:t> </a:t>
            </a:r>
            <a:r>
              <a:rPr lang="en-GB" sz="3200" b="1" dirty="0" smtClean="0"/>
              <a:t>6% </a:t>
            </a:r>
            <a:r>
              <a:rPr lang="en-GB" sz="3200" b="1" dirty="0" smtClean="0"/>
              <a:t>absolute risk reduction</a:t>
            </a:r>
            <a:endParaRPr lang="en-GB" sz="3200" b="1" dirty="0" smtClean="0"/>
          </a:p>
        </p:txBody>
      </p:sp>
    </p:spTree>
    <p:extLst>
      <p:ext uri="{BB962C8B-B14F-4D97-AF65-F5344CB8AC3E}">
        <p14:creationId xmlns:p14="http://schemas.microsoft.com/office/powerpoint/2010/main" val="5957502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auto">
          <a:xfrm>
            <a:off x="3924300" y="3213100"/>
            <a:ext cx="128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altLang="zh-CN" sz="1800" b="1">
                <a:latin typeface="Calibri" pitchFamily="34" charset="0"/>
                <a:ea typeface="宋体" charset="-122"/>
              </a:rPr>
              <a:t>ACST-1</a:t>
            </a:r>
          </a:p>
        </p:txBody>
      </p:sp>
      <p:pic>
        <p:nvPicPr>
          <p:cNvPr id="430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413"/>
            <a:ext cx="673258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2" descr="jpeglog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33375"/>
            <a:ext cx="7207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40" t="2" r="23300" b="3166"/>
          <a:stretch/>
        </p:blipFill>
        <p:spPr bwMode="auto">
          <a:xfrm>
            <a:off x="5076000" y="1341438"/>
            <a:ext cx="4176000"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468560" y="0"/>
            <a:ext cx="9721080" cy="1341438"/>
          </a:xfrm>
          <a:prstGeom prst="rect">
            <a:avLst/>
          </a:prstGeom>
          <a:solidFill>
            <a:srgbClr val="FFFF00"/>
          </a:solidFill>
          <a:ln>
            <a:noFill/>
          </a:ln>
        </p:spPr>
        <p:txBody>
          <a:bodyPr anchor="ctr"/>
          <a:lstStyle/>
          <a:p>
            <a:pPr algn="ctr" eaLnBrk="0" hangingPunct="0"/>
            <a:r>
              <a:rPr lang="en-GB" sz="3600" b="1" dirty="0">
                <a:solidFill>
                  <a:schemeClr val="bg2"/>
                </a:solidFill>
                <a:latin typeface="Calibri" pitchFamily="34" charset="0"/>
                <a:ea typeface="宋体" charset="-122"/>
              </a:rPr>
              <a:t> </a:t>
            </a:r>
            <a:r>
              <a:rPr lang="en-GB" sz="3600" b="1" dirty="0">
                <a:latin typeface="Calibri" pitchFamily="34" charset="0"/>
                <a:ea typeface="宋体" charset="-122"/>
              </a:rPr>
              <a:t>      </a:t>
            </a:r>
            <a:r>
              <a:rPr lang="en-GB" sz="4000" b="1" dirty="0">
                <a:ea typeface="宋体" charset="-122"/>
              </a:rPr>
              <a:t>ACST-1 – peri-operative </a:t>
            </a:r>
            <a:r>
              <a:rPr lang="en-GB" sz="4000" b="1" dirty="0" smtClean="0">
                <a:ea typeface="宋体" charset="-122"/>
              </a:rPr>
              <a:t>risk</a:t>
            </a:r>
            <a:r>
              <a:rPr lang="en-GB" sz="4000" b="1" u="sng" dirty="0" smtClean="0">
                <a:ea typeface="宋体" charset="-122"/>
              </a:rPr>
              <a:t> </a:t>
            </a:r>
          </a:p>
          <a:p>
            <a:pPr algn="ctr" eaLnBrk="0" hangingPunct="0"/>
            <a:r>
              <a:rPr lang="en-GB" sz="4000" b="1" dirty="0">
                <a:ea typeface="宋体" charset="-122"/>
              </a:rPr>
              <a:t> </a:t>
            </a:r>
            <a:r>
              <a:rPr lang="en-GB" sz="4000" b="1" dirty="0" smtClean="0">
                <a:ea typeface="宋体" charset="-122"/>
              </a:rPr>
              <a:t>     reduced </a:t>
            </a:r>
            <a:r>
              <a:rPr lang="en-GB" sz="4000" b="1" dirty="0">
                <a:ea typeface="宋体" charset="-122"/>
              </a:rPr>
              <a:t>by statin therapy</a:t>
            </a:r>
          </a:p>
        </p:txBody>
      </p:sp>
      <p:sp>
        <p:nvSpPr>
          <p:cNvPr id="43016" name="Oval 16"/>
          <p:cNvSpPr>
            <a:spLocks noChangeArrowheads="1"/>
          </p:cNvSpPr>
          <p:nvPr/>
        </p:nvSpPr>
        <p:spPr bwMode="auto">
          <a:xfrm>
            <a:off x="1209675" y="4365625"/>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pitchFamily="34" charset="0"/>
              <a:ea typeface="宋体" charset="-122"/>
            </a:endParaRPr>
          </a:p>
        </p:txBody>
      </p:sp>
      <p:sp>
        <p:nvSpPr>
          <p:cNvPr id="43017" name="Text Box 17"/>
          <p:cNvSpPr txBox="1">
            <a:spLocks noChangeArrowheads="1"/>
          </p:cNvSpPr>
          <p:nvPr/>
        </p:nvSpPr>
        <p:spPr bwMode="auto">
          <a:xfrm>
            <a:off x="163513" y="4556125"/>
            <a:ext cx="804862"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GB" b="1" dirty="0">
                <a:solidFill>
                  <a:srgbClr val="FF0000"/>
                </a:solidFill>
                <a:latin typeface="Calibri" pitchFamily="34" charset="0"/>
                <a:ea typeface="宋体" charset="-122"/>
              </a:rPr>
              <a:t>4.3%</a:t>
            </a:r>
          </a:p>
        </p:txBody>
      </p:sp>
      <p:sp>
        <p:nvSpPr>
          <p:cNvPr id="43018" name="Oval 18"/>
          <p:cNvSpPr>
            <a:spLocks noChangeArrowheads="1"/>
          </p:cNvSpPr>
          <p:nvPr/>
        </p:nvSpPr>
        <p:spPr bwMode="auto">
          <a:xfrm>
            <a:off x="5651500" y="4437063"/>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pitchFamily="34" charset="0"/>
              <a:ea typeface="宋体" charset="-122"/>
            </a:endParaRPr>
          </a:p>
        </p:txBody>
      </p:sp>
      <p:sp>
        <p:nvSpPr>
          <p:cNvPr id="43019" name="Text Box 19"/>
          <p:cNvSpPr txBox="1">
            <a:spLocks noChangeArrowheads="1"/>
          </p:cNvSpPr>
          <p:nvPr/>
        </p:nvSpPr>
        <p:spPr bwMode="auto">
          <a:xfrm>
            <a:off x="4643438" y="4600575"/>
            <a:ext cx="804862" cy="46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pitchFamily="34" charset="0"/>
                <a:ea typeface="ＭＳ Ｐゴシック" charset="-128"/>
              </a:defRPr>
            </a:lvl1pPr>
            <a:lvl2pPr marL="37931725" indent="-37474525" eaLnBrk="0" hangingPunct="0">
              <a:defRPr sz="2400">
                <a:solidFill>
                  <a:schemeClr val="tx1"/>
                </a:solidFill>
                <a:latin typeface="Arial" pitchFamily="34" charset="0"/>
                <a:ea typeface="ＭＳ Ｐゴシック" charset="-128"/>
              </a:defRPr>
            </a:lvl2pPr>
            <a:lvl3pPr eaLnBrk="0" hangingPunct="0">
              <a:defRPr sz="2400">
                <a:solidFill>
                  <a:schemeClr val="tx1"/>
                </a:solidFill>
                <a:latin typeface="Arial" pitchFamily="34" charset="0"/>
                <a:ea typeface="ＭＳ Ｐゴシック" charset="-128"/>
              </a:defRPr>
            </a:lvl3pPr>
            <a:lvl4pPr eaLnBrk="0" hangingPunct="0">
              <a:defRPr sz="2400">
                <a:solidFill>
                  <a:schemeClr val="tx1"/>
                </a:solidFill>
                <a:latin typeface="Arial" pitchFamily="34" charset="0"/>
                <a:ea typeface="ＭＳ Ｐゴシック" charset="-128"/>
              </a:defRPr>
            </a:lvl4pPr>
            <a:lvl5pPr eaLnBrk="0" hangingPunct="0">
              <a:defRPr sz="2400">
                <a:solidFill>
                  <a:schemeClr val="tx1"/>
                </a:solidFill>
                <a:latin typeface="Arial" pitchFamily="34" charset="0"/>
                <a:ea typeface="ＭＳ Ｐゴシック" charset="-128"/>
              </a:defRPr>
            </a:lvl5pPr>
            <a:lvl6pPr marL="457200" eaLnBrk="0" fontAlgn="base" hangingPunct="0">
              <a:spcBef>
                <a:spcPct val="0"/>
              </a:spcBef>
              <a:spcAft>
                <a:spcPct val="0"/>
              </a:spcAft>
              <a:defRPr sz="2400">
                <a:solidFill>
                  <a:schemeClr val="tx1"/>
                </a:solidFill>
                <a:latin typeface="Arial" pitchFamily="34" charset="0"/>
                <a:ea typeface="ＭＳ Ｐゴシック" charset="-128"/>
              </a:defRPr>
            </a:lvl6pPr>
            <a:lvl7pPr marL="914400" eaLnBrk="0" fontAlgn="base" hangingPunct="0">
              <a:spcBef>
                <a:spcPct val="0"/>
              </a:spcBef>
              <a:spcAft>
                <a:spcPct val="0"/>
              </a:spcAft>
              <a:defRPr sz="2400">
                <a:solidFill>
                  <a:schemeClr val="tx1"/>
                </a:solidFill>
                <a:latin typeface="Arial" pitchFamily="34" charset="0"/>
                <a:ea typeface="ＭＳ Ｐゴシック" charset="-128"/>
              </a:defRPr>
            </a:lvl7pPr>
            <a:lvl8pPr marL="1371600" eaLnBrk="0" fontAlgn="base" hangingPunct="0">
              <a:spcBef>
                <a:spcPct val="0"/>
              </a:spcBef>
              <a:spcAft>
                <a:spcPct val="0"/>
              </a:spcAft>
              <a:defRPr sz="2400">
                <a:solidFill>
                  <a:schemeClr val="tx1"/>
                </a:solidFill>
                <a:latin typeface="Arial" pitchFamily="34" charset="0"/>
                <a:ea typeface="ＭＳ Ｐゴシック" charset="-128"/>
              </a:defRPr>
            </a:lvl8pPr>
            <a:lvl9pPr marL="18288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r>
              <a:rPr lang="en-GB" b="1" dirty="0">
                <a:solidFill>
                  <a:srgbClr val="FF0000"/>
                </a:solidFill>
                <a:latin typeface="Calibri" pitchFamily="34" charset="0"/>
                <a:ea typeface="宋体" charset="-122"/>
              </a:rPr>
              <a:t>2.2%</a:t>
            </a:r>
          </a:p>
        </p:txBody>
      </p:sp>
    </p:spTree>
    <p:extLst>
      <p:ext uri="{BB962C8B-B14F-4D97-AF65-F5344CB8AC3E}">
        <p14:creationId xmlns:p14="http://schemas.microsoft.com/office/powerpoint/2010/main" val="2740106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67544" y="115889"/>
            <a:ext cx="8167421" cy="1081087"/>
          </a:xfrm>
        </p:spPr>
        <p:txBody>
          <a:bodyPr/>
          <a:lstStyle/>
          <a:p>
            <a:pPr eaLnBrk="1" hangingPunct="1"/>
            <a:r>
              <a:rPr lang="en-GB" altLang="en-US" sz="4000" b="1" dirty="0" smtClean="0"/>
              <a:t>ACST-1 trial findings</a:t>
            </a:r>
            <a:endParaRPr lang="en-US" altLang="en-US" sz="4000" dirty="0" smtClean="0"/>
          </a:p>
        </p:txBody>
      </p:sp>
      <p:sp>
        <p:nvSpPr>
          <p:cNvPr id="65539" name="Rectangle 3"/>
          <p:cNvSpPr>
            <a:spLocks noGrp="1" noChangeArrowheads="1"/>
          </p:cNvSpPr>
          <p:nvPr>
            <p:ph type="body" idx="1"/>
          </p:nvPr>
        </p:nvSpPr>
        <p:spPr>
          <a:xfrm>
            <a:off x="1" y="2160910"/>
            <a:ext cx="9144000" cy="3932386"/>
          </a:xfrm>
        </p:spPr>
        <p:txBody>
          <a:bodyPr/>
          <a:lstStyle/>
          <a:p>
            <a:pPr>
              <a:lnSpc>
                <a:spcPct val="80000"/>
              </a:lnSpc>
            </a:pPr>
            <a:r>
              <a:rPr lang="en-GB" altLang="en-US" sz="2800" b="1" dirty="0" smtClean="0">
                <a:latin typeface="Arial" pitchFamily="34" charset="0"/>
              </a:rPr>
              <a:t>CEA - Early operative hazard (</a:t>
            </a:r>
            <a:r>
              <a:rPr lang="en-GB" altLang="en-US" sz="2800" b="1" dirty="0" smtClean="0">
                <a:latin typeface="Arial" pitchFamily="34" charset="0"/>
              </a:rPr>
              <a:t>~</a:t>
            </a:r>
            <a:r>
              <a:rPr lang="en-GB" altLang="en-US" sz="2800" b="1" dirty="0">
                <a:latin typeface="Arial" pitchFamily="34" charset="0"/>
              </a:rPr>
              <a:t>3</a:t>
            </a:r>
            <a:r>
              <a:rPr lang="en-GB" altLang="en-US" sz="2800" b="1" dirty="0" smtClean="0">
                <a:latin typeface="Arial" pitchFamily="34" charset="0"/>
              </a:rPr>
              <a:t>% stroke &amp; death), but </a:t>
            </a:r>
            <a:r>
              <a:rPr lang="en-GB" altLang="en-US" sz="2800" b="1" dirty="0" smtClean="0">
                <a:latin typeface="Arial" pitchFamily="34" charset="0"/>
              </a:rPr>
              <a:t>overall benefit </a:t>
            </a:r>
            <a:r>
              <a:rPr lang="en-GB" altLang="en-US" sz="2800" b="1" dirty="0" smtClean="0">
                <a:latin typeface="Arial" pitchFamily="34" charset="0"/>
              </a:rPr>
              <a:t>of </a:t>
            </a:r>
            <a:r>
              <a:rPr lang="en-GB" altLang="en-US" sz="2800" b="1" dirty="0">
                <a:latin typeface="Arial" pitchFamily="34" charset="0"/>
              </a:rPr>
              <a:t>long-term </a:t>
            </a:r>
            <a:r>
              <a:rPr lang="en-GB" altLang="en-US" sz="2800" b="1" dirty="0" smtClean="0">
                <a:latin typeface="Arial" pitchFamily="34" charset="0"/>
              </a:rPr>
              <a:t>stroke prevention, which lasts at least 10 years</a:t>
            </a:r>
          </a:p>
          <a:p>
            <a:pPr eaLnBrk="1" hangingPunct="1">
              <a:lnSpc>
                <a:spcPct val="80000"/>
              </a:lnSpc>
            </a:pPr>
            <a:endParaRPr lang="en-GB" altLang="en-US" sz="2800" b="1" dirty="0" smtClean="0">
              <a:latin typeface="Arial" pitchFamily="34" charset="0"/>
            </a:endParaRPr>
          </a:p>
          <a:p>
            <a:pPr eaLnBrk="1" hangingPunct="1">
              <a:lnSpc>
                <a:spcPct val="80000"/>
              </a:lnSpc>
            </a:pPr>
            <a:r>
              <a:rPr lang="en-GB" altLang="en-US" sz="2800" b="1" dirty="0" smtClean="0">
                <a:latin typeface="Arial" pitchFamily="34" charset="0"/>
              </a:rPr>
              <a:t>Stroke risk within 5 years of operation is reduced by more than half </a:t>
            </a:r>
          </a:p>
          <a:p>
            <a:pPr eaLnBrk="1" hangingPunct="1">
              <a:lnSpc>
                <a:spcPct val="80000"/>
              </a:lnSpc>
            </a:pPr>
            <a:endParaRPr lang="en-GB" altLang="en-US" sz="2800" b="1" dirty="0">
              <a:latin typeface="Arial" pitchFamily="34" charset="0"/>
            </a:endParaRPr>
          </a:p>
          <a:p>
            <a:pPr eaLnBrk="1" hangingPunct="1">
              <a:lnSpc>
                <a:spcPct val="80000"/>
              </a:lnSpc>
            </a:pPr>
            <a:r>
              <a:rPr lang="en-GB" altLang="en-US" sz="2800" b="1" dirty="0" smtClean="0">
                <a:latin typeface="Arial" pitchFamily="34" charset="0"/>
              </a:rPr>
              <a:t>Patients </a:t>
            </a:r>
            <a:r>
              <a:rPr lang="en-GB" altLang="en-US" sz="2800" b="1" dirty="0">
                <a:latin typeface="Arial" pitchFamily="34" charset="0"/>
              </a:rPr>
              <a:t>up to 75 years old </a:t>
            </a:r>
            <a:r>
              <a:rPr lang="en-GB" altLang="en-US" sz="2800" b="1" dirty="0" smtClean="0">
                <a:latin typeface="Arial" pitchFamily="34" charset="0"/>
              </a:rPr>
              <a:t>definitely benefit, </a:t>
            </a:r>
            <a:r>
              <a:rPr lang="en-GB" altLang="en-US" sz="2800" b="1" u="sng" dirty="0" smtClean="0">
                <a:latin typeface="Arial" pitchFamily="34" charset="0"/>
              </a:rPr>
              <a:t>and</a:t>
            </a:r>
            <a:r>
              <a:rPr lang="en-GB" altLang="en-US" sz="2800" b="1" dirty="0" smtClean="0">
                <a:latin typeface="Arial" pitchFamily="34" charset="0"/>
              </a:rPr>
              <a:t> </a:t>
            </a:r>
            <a:r>
              <a:rPr lang="en-GB" altLang="en-US" sz="2800" b="1" dirty="0" smtClean="0">
                <a:latin typeface="Arial" pitchFamily="34" charset="0"/>
              </a:rPr>
              <a:t>will </a:t>
            </a:r>
            <a:r>
              <a:rPr lang="en-GB" altLang="en-US" sz="2800" b="1" dirty="0" smtClean="0">
                <a:latin typeface="Arial" pitchFamily="34" charset="0"/>
              </a:rPr>
              <a:t>usually live long enough to enjoy that benefit </a:t>
            </a:r>
          </a:p>
        </p:txBody>
      </p:sp>
      <p:pic>
        <p:nvPicPr>
          <p:cNvPr id="65540" name="Picture 4" descr="jpeglogo"/>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1438"/>
            <a:ext cx="71854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179189" y="908050"/>
            <a:ext cx="720339"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zh-CN" sz="1500" b="1">
                <a:ea typeface="SimSun" pitchFamily="2" charset="-122"/>
              </a:rPr>
              <a:t>ACST-1</a:t>
            </a:r>
          </a:p>
        </p:txBody>
      </p:sp>
    </p:spTree>
    <p:extLst>
      <p:ext uri="{BB962C8B-B14F-4D97-AF65-F5344CB8AC3E}">
        <p14:creationId xmlns:p14="http://schemas.microsoft.com/office/powerpoint/2010/main" val="18927752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9263"/>
            <a:ext cx="7620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p:cNvSpPr txBox="1">
            <a:spLocks noChangeArrowheads="1"/>
          </p:cNvSpPr>
          <p:nvPr/>
        </p:nvSpPr>
        <p:spPr bwMode="auto">
          <a:xfrm>
            <a:off x="827584" y="4600575"/>
            <a:ext cx="7560840" cy="2062103"/>
          </a:xfrm>
          <a:prstGeom prst="rect">
            <a:avLst/>
          </a:prstGeom>
          <a:solidFill>
            <a:srgbClr val="5EACAE"/>
          </a:solidFill>
          <a:ln w="5715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3200" b="1" dirty="0">
                <a:latin typeface="+mn-lt"/>
              </a:rPr>
              <a:t>‘Asymptomatic’ - a misnomer? </a:t>
            </a:r>
          </a:p>
          <a:p>
            <a:pPr algn="ctr"/>
            <a:r>
              <a:rPr lang="en-GB" sz="3200" dirty="0" smtClean="0">
                <a:latin typeface="+mn-lt"/>
              </a:rPr>
              <a:t>41% ACST-1 patients had </a:t>
            </a:r>
            <a:r>
              <a:rPr lang="en-GB" sz="3200" dirty="0" smtClean="0">
                <a:latin typeface="+mn-lt"/>
              </a:rPr>
              <a:t>prior</a:t>
            </a:r>
            <a:r>
              <a:rPr lang="en-GB" sz="3200" dirty="0" smtClean="0">
                <a:latin typeface="+mn-lt"/>
              </a:rPr>
              <a:t> </a:t>
            </a:r>
            <a:r>
              <a:rPr lang="en-GB" sz="3200" dirty="0">
                <a:latin typeface="+mn-lt"/>
              </a:rPr>
              <a:t>stroke-type </a:t>
            </a:r>
            <a:r>
              <a:rPr lang="en-GB" sz="3200" dirty="0" smtClean="0">
                <a:latin typeface="+mn-lt"/>
              </a:rPr>
              <a:t>symptoms or had brain infarcts          </a:t>
            </a:r>
            <a:endParaRPr lang="en-GB" sz="3200" dirty="0" smtClean="0">
              <a:latin typeface="+mn-lt"/>
            </a:endParaRPr>
          </a:p>
          <a:p>
            <a:pPr algn="ctr"/>
            <a:r>
              <a:rPr lang="en-GB" sz="3200" dirty="0" smtClean="0">
                <a:latin typeface="+mn-lt"/>
              </a:rPr>
              <a:t>they </a:t>
            </a:r>
            <a:r>
              <a:rPr lang="en-GB" sz="3200" dirty="0" smtClean="0">
                <a:latin typeface="+mn-lt"/>
              </a:rPr>
              <a:t>were at higher stroke risk ~ 3% </a:t>
            </a:r>
            <a:r>
              <a:rPr lang="en-GB" sz="3200" dirty="0" err="1" smtClean="0">
                <a:latin typeface="+mn-lt"/>
              </a:rPr>
              <a:t>yr</a:t>
            </a:r>
            <a:endParaRPr lang="en-US" sz="3200" dirty="0">
              <a:latin typeface="+mn-lt"/>
            </a:endParaRPr>
          </a:p>
        </p:txBody>
      </p:sp>
    </p:spTree>
    <p:extLst>
      <p:ext uri="{BB962C8B-B14F-4D97-AF65-F5344CB8AC3E}">
        <p14:creationId xmlns:p14="http://schemas.microsoft.com/office/powerpoint/2010/main" val="2986776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endParaRPr lang="en-GB" altLang="en-US" smtClean="0"/>
          </a:p>
        </p:txBody>
      </p:sp>
      <p:sp>
        <p:nvSpPr>
          <p:cNvPr id="69635" name="Rectangle 3"/>
          <p:cNvSpPr>
            <a:spLocks noGrp="1" noChangeArrowheads="1"/>
          </p:cNvSpPr>
          <p:nvPr>
            <p:ph type="body" idx="1"/>
          </p:nvPr>
        </p:nvSpPr>
        <p:spPr/>
        <p:txBody>
          <a:bodyPr/>
          <a:lstStyle/>
          <a:p>
            <a:pPr eaLnBrk="1" hangingPunct="1"/>
            <a:endParaRPr lang="en-GB" altLang="en-US" smtClean="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5" y="-459432"/>
            <a:ext cx="15193687" cy="928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9301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684501" y="836613"/>
            <a:ext cx="7920141" cy="5554662"/>
          </a:xfrm>
        </p:spPr>
        <p:txBody>
          <a:bodyPr/>
          <a:lstStyle/>
          <a:p>
            <a:pPr algn="ctr" eaLnBrk="1" hangingPunct="1">
              <a:lnSpc>
                <a:spcPct val="80000"/>
              </a:lnSpc>
              <a:buFontTx/>
              <a:buNone/>
            </a:pPr>
            <a:r>
              <a:rPr lang="en-GB" altLang="en-US" sz="4000" b="1" dirty="0" smtClean="0"/>
              <a:t>Should we do another trial?</a:t>
            </a:r>
          </a:p>
          <a:p>
            <a:pPr eaLnBrk="1" hangingPunct="1">
              <a:lnSpc>
                <a:spcPct val="80000"/>
              </a:lnSpc>
              <a:buFontTx/>
              <a:buNone/>
            </a:pPr>
            <a:endParaRPr lang="en-GB" altLang="en-US" sz="4000" b="1" dirty="0" smtClean="0"/>
          </a:p>
          <a:p>
            <a:pPr eaLnBrk="1" hangingPunct="1">
              <a:lnSpc>
                <a:spcPct val="80000"/>
              </a:lnSpc>
              <a:buFontTx/>
              <a:buNone/>
            </a:pPr>
            <a:endParaRPr lang="en-GB" altLang="en-US" sz="4000" b="1" dirty="0" smtClean="0"/>
          </a:p>
          <a:p>
            <a:pPr algn="ctr" eaLnBrk="1" hangingPunct="1">
              <a:lnSpc>
                <a:spcPct val="80000"/>
              </a:lnSpc>
              <a:buFontTx/>
              <a:buNone/>
            </a:pPr>
            <a:r>
              <a:rPr lang="en-GB" altLang="en-US" sz="4000" b="1" dirty="0" smtClean="0"/>
              <a:t>ACST-2 </a:t>
            </a:r>
          </a:p>
          <a:p>
            <a:pPr algn="ctr" eaLnBrk="1" hangingPunct="1">
              <a:lnSpc>
                <a:spcPct val="80000"/>
              </a:lnSpc>
              <a:buFontTx/>
              <a:buNone/>
            </a:pPr>
            <a:endParaRPr lang="en-GB" altLang="en-US" sz="4000" b="1" dirty="0"/>
          </a:p>
          <a:p>
            <a:pPr algn="ctr" eaLnBrk="1" hangingPunct="1">
              <a:lnSpc>
                <a:spcPct val="80000"/>
              </a:lnSpc>
              <a:buFontTx/>
              <a:buNone/>
            </a:pPr>
            <a:r>
              <a:rPr lang="en-GB" altLang="en-US" sz="4000" b="1" dirty="0" smtClean="0"/>
              <a:t> Surgery </a:t>
            </a:r>
            <a:r>
              <a:rPr lang="en-GB" altLang="en-US" sz="4000" b="1" dirty="0" err="1" smtClean="0"/>
              <a:t>vs</a:t>
            </a:r>
            <a:r>
              <a:rPr lang="en-GB" altLang="en-US" sz="4000" b="1" dirty="0" smtClean="0"/>
              <a:t> Stenting</a:t>
            </a:r>
          </a:p>
          <a:p>
            <a:pPr algn="ctr" eaLnBrk="1" hangingPunct="1">
              <a:lnSpc>
                <a:spcPct val="80000"/>
              </a:lnSpc>
              <a:buFontTx/>
              <a:buNone/>
            </a:pPr>
            <a:endParaRPr lang="en-GB" altLang="en-US" sz="4000" b="1" dirty="0"/>
          </a:p>
          <a:p>
            <a:pPr algn="ctr" eaLnBrk="1" hangingPunct="1">
              <a:lnSpc>
                <a:spcPct val="80000"/>
              </a:lnSpc>
              <a:buFontTx/>
              <a:buNone/>
            </a:pPr>
            <a:r>
              <a:rPr lang="en-GB" altLang="en-US" sz="3600" b="1" dirty="0" smtClean="0"/>
              <a:t>(</a:t>
            </a:r>
            <a:r>
              <a:rPr lang="en-GB" altLang="en-US" sz="3600" b="1" dirty="0" smtClean="0"/>
              <a:t>but…. </a:t>
            </a:r>
            <a:r>
              <a:rPr lang="en-GB" altLang="en-US" sz="3600" b="1" dirty="0" smtClean="0"/>
              <a:t>all the symptomatic CEA </a:t>
            </a:r>
            <a:r>
              <a:rPr lang="en-GB" altLang="en-US" sz="3600" b="1" dirty="0" err="1" smtClean="0"/>
              <a:t>vs</a:t>
            </a:r>
            <a:r>
              <a:rPr lang="en-GB" altLang="en-US" sz="3600" b="1" dirty="0" smtClean="0"/>
              <a:t> CAS trials were certain CEA was </a:t>
            </a:r>
            <a:r>
              <a:rPr lang="en-GB" altLang="en-US" sz="3600" b="1" dirty="0" smtClean="0"/>
              <a:t>better?)</a:t>
            </a:r>
            <a:endParaRPr lang="en-GB" altLang="en-US" sz="3600" b="1" dirty="0" smtClean="0"/>
          </a:p>
          <a:p>
            <a:pPr algn="ctr" eaLnBrk="1" hangingPunct="1">
              <a:lnSpc>
                <a:spcPct val="80000"/>
              </a:lnSpc>
              <a:buFontTx/>
              <a:buNone/>
            </a:pPr>
            <a:endParaRPr lang="en-GB" altLang="en-US" sz="2400" dirty="0" smtClean="0"/>
          </a:p>
          <a:p>
            <a:pPr algn="ctr" eaLnBrk="1" hangingPunct="1">
              <a:lnSpc>
                <a:spcPct val="80000"/>
              </a:lnSpc>
              <a:buFontTx/>
              <a:buNone/>
            </a:pPr>
            <a:endParaRPr lang="en-GB" altLang="en-US" sz="2400" dirty="0" smtClean="0"/>
          </a:p>
        </p:txBody>
      </p:sp>
      <p:pic>
        <p:nvPicPr>
          <p:cNvPr id="66564" name="Picture 4" descr="jpeg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65" y="3284984"/>
            <a:ext cx="765136"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ACST_2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473" y="3212976"/>
            <a:ext cx="792014"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533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3568" y="332656"/>
            <a:ext cx="8229600" cy="1143000"/>
          </a:xfrm>
        </p:spPr>
        <p:txBody>
          <a:bodyPr/>
          <a:lstStyle/>
          <a:p>
            <a:pPr eaLnBrk="1" hangingPunct="1"/>
            <a:r>
              <a:rPr lang="en-GB" altLang="en-US" sz="4000" b="1" dirty="0" smtClean="0"/>
              <a:t>Surgery or Stent? Uncertainty is OK…</a:t>
            </a:r>
          </a:p>
        </p:txBody>
      </p:sp>
      <p:pic>
        <p:nvPicPr>
          <p:cNvPr id="73731" name="Picture 8" descr="Alison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89531" y="2060576"/>
            <a:ext cx="3655450" cy="3960813"/>
          </a:xfrm>
          <a:noFill/>
        </p:spPr>
      </p:pic>
      <p:pic>
        <p:nvPicPr>
          <p:cNvPr id="73732" name="Picture 15" descr="carotids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862" y="2276476"/>
            <a:ext cx="365724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3995936" y="1124744"/>
            <a:ext cx="2736304" cy="2592288"/>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6588224" y="3501008"/>
            <a:ext cx="914400" cy="1584176"/>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3663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44" y="274638"/>
            <a:ext cx="8889238" cy="1143000"/>
          </a:xfrm>
        </p:spPr>
        <p:txBody>
          <a:bodyPr>
            <a:noAutofit/>
          </a:bodyPr>
          <a:lstStyle/>
          <a:p>
            <a:r>
              <a:rPr lang="en-US" sz="3600" b="1" dirty="0" smtClean="0">
                <a:latin typeface="+mn-lt"/>
              </a:rPr>
              <a:t>Since ACST-1: Falling risks from CEA and CAS</a:t>
            </a:r>
            <a:endParaRPr lang="en-US" sz="3600" b="1" dirty="0">
              <a:latin typeface="+mn-lt"/>
            </a:endParaRPr>
          </a:p>
        </p:txBody>
      </p:sp>
      <p:sp>
        <p:nvSpPr>
          <p:cNvPr id="3" name="Content Placeholder 2"/>
          <p:cNvSpPr>
            <a:spLocks noGrp="1"/>
          </p:cNvSpPr>
          <p:nvPr>
            <p:ph idx="1"/>
          </p:nvPr>
        </p:nvSpPr>
        <p:spPr/>
        <p:txBody>
          <a:bodyPr/>
          <a:lstStyle/>
          <a:p>
            <a:pPr marL="0" indent="0">
              <a:buNone/>
            </a:pPr>
            <a:endParaRPr lang="en-US" dirty="0" smtClean="0"/>
          </a:p>
          <a:p>
            <a:r>
              <a:rPr lang="en-US" dirty="0" smtClean="0"/>
              <a:t>Reduced procedural risk for CEA (Statins)</a:t>
            </a:r>
          </a:p>
          <a:p>
            <a:endParaRPr lang="en-US" dirty="0"/>
          </a:p>
          <a:p>
            <a:pPr marL="0" indent="0">
              <a:buNone/>
            </a:pPr>
            <a:endParaRPr lang="en-US" dirty="0" smtClean="0"/>
          </a:p>
          <a:p>
            <a:r>
              <a:rPr lang="en-US" dirty="0" smtClean="0">
                <a:solidFill>
                  <a:srgbClr val="A6A6A6"/>
                </a:solidFill>
              </a:rPr>
              <a:t>Reduced procedural risks for CAS…</a:t>
            </a:r>
            <a:endParaRPr lang="en-US" dirty="0">
              <a:solidFill>
                <a:srgbClr val="A6A6A6"/>
              </a:solidFill>
            </a:endParaRPr>
          </a:p>
        </p:txBody>
      </p:sp>
    </p:spTree>
    <p:extLst>
      <p:ext uri="{BB962C8B-B14F-4D97-AF65-F5344CB8AC3E}">
        <p14:creationId xmlns:p14="http://schemas.microsoft.com/office/powerpoint/2010/main" val="7145240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GB" altLang="en-US" smtClean="0"/>
          </a:p>
        </p:txBody>
      </p:sp>
      <p:sp>
        <p:nvSpPr>
          <p:cNvPr id="7171" name="Rectangle 3"/>
          <p:cNvSpPr>
            <a:spLocks noGrp="1" noChangeArrowheads="1"/>
          </p:cNvSpPr>
          <p:nvPr>
            <p:ph type="body" idx="1"/>
          </p:nvPr>
        </p:nvSpPr>
        <p:spPr/>
        <p:txBody>
          <a:bodyPr/>
          <a:lstStyle/>
          <a:p>
            <a:pPr eaLnBrk="1" hangingPunct="1"/>
            <a:endParaRPr lang="en-GB" altLang="en-US" smtClean="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362" y="47625"/>
            <a:ext cx="11632932"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1701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44" y="274638"/>
            <a:ext cx="8889238" cy="1143000"/>
          </a:xfrm>
        </p:spPr>
        <p:txBody>
          <a:bodyPr>
            <a:noAutofit/>
          </a:bodyPr>
          <a:lstStyle/>
          <a:p>
            <a:r>
              <a:rPr lang="en-US" sz="3600" b="1" dirty="0" smtClean="0">
                <a:latin typeface="+mn-lt"/>
              </a:rPr>
              <a:t>Falling risks from CEA and CAS</a:t>
            </a:r>
            <a:endParaRPr lang="en-US" sz="3600" b="1" dirty="0">
              <a:latin typeface="+mn-lt"/>
            </a:endParaRPr>
          </a:p>
        </p:txBody>
      </p:sp>
      <p:sp>
        <p:nvSpPr>
          <p:cNvPr id="3" name="Content Placeholder 2"/>
          <p:cNvSpPr>
            <a:spLocks noGrp="1"/>
          </p:cNvSpPr>
          <p:nvPr>
            <p:ph idx="1"/>
          </p:nvPr>
        </p:nvSpPr>
        <p:spPr/>
        <p:txBody>
          <a:bodyPr/>
          <a:lstStyle/>
          <a:p>
            <a:pPr marL="0" indent="0">
              <a:buNone/>
            </a:pPr>
            <a:endParaRPr lang="en-US" dirty="0" smtClean="0">
              <a:solidFill>
                <a:schemeClr val="bg1">
                  <a:lumMod val="65000"/>
                </a:schemeClr>
              </a:solidFill>
            </a:endParaRPr>
          </a:p>
          <a:p>
            <a:r>
              <a:rPr lang="en-US" dirty="0" smtClean="0">
                <a:solidFill>
                  <a:schemeClr val="bg1">
                    <a:lumMod val="65000"/>
                  </a:schemeClr>
                </a:solidFill>
              </a:rPr>
              <a:t>Reduced procedural risk for CEA (Statins)</a:t>
            </a:r>
          </a:p>
          <a:p>
            <a:endParaRPr lang="en-US" dirty="0"/>
          </a:p>
          <a:p>
            <a:pPr marL="0" indent="0">
              <a:buNone/>
            </a:pPr>
            <a:endParaRPr lang="en-US" dirty="0" smtClean="0"/>
          </a:p>
          <a:p>
            <a:r>
              <a:rPr lang="en-US" dirty="0" smtClean="0"/>
              <a:t>Reduced procedural risks for CAS…</a:t>
            </a:r>
            <a:endParaRPr lang="en-US" dirty="0"/>
          </a:p>
        </p:txBody>
      </p:sp>
    </p:spTree>
    <p:extLst>
      <p:ext uri="{BB962C8B-B14F-4D97-AF65-F5344CB8AC3E}">
        <p14:creationId xmlns:p14="http://schemas.microsoft.com/office/powerpoint/2010/main" val="24724208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68240" y="260350"/>
            <a:ext cx="8820150" cy="815975"/>
          </a:xfrm>
        </p:spPr>
        <p:txBody>
          <a:bodyPr>
            <a:normAutofit fontScale="90000"/>
          </a:bodyPr>
          <a:lstStyle/>
          <a:p>
            <a:r>
              <a:rPr lang="en-GB" sz="3600" b="1" dirty="0">
                <a:solidFill>
                  <a:schemeClr val="tx1"/>
                </a:solidFill>
                <a:latin typeface="Calibri" charset="0"/>
              </a:rPr>
              <a:t>Recent guidelines </a:t>
            </a:r>
            <a:r>
              <a:rPr lang="en-GB" sz="3600" b="1" dirty="0" smtClean="0">
                <a:solidFill>
                  <a:schemeClr val="tx1"/>
                </a:solidFill>
                <a:latin typeface="Calibri" charset="0"/>
              </a:rPr>
              <a:t>clearly show Uncertainty –     </a:t>
            </a:r>
            <a:r>
              <a:rPr lang="en-GB" sz="3600" b="1" dirty="0" smtClean="0">
                <a:solidFill>
                  <a:schemeClr val="tx1"/>
                </a:solidFill>
                <a:latin typeface="Calibri" charset="0"/>
              </a:rPr>
              <a:t>and so there is a </a:t>
            </a:r>
            <a:r>
              <a:rPr lang="en-GB" sz="3600" b="1" dirty="0">
                <a:solidFill>
                  <a:schemeClr val="tx1"/>
                </a:solidFill>
                <a:latin typeface="Calibri" charset="0"/>
              </a:rPr>
              <a:t>need for ACST-2</a:t>
            </a:r>
            <a:r>
              <a:rPr lang="en-GB" sz="3600" dirty="0">
                <a:solidFill>
                  <a:schemeClr val="tx1"/>
                </a:solidFill>
              </a:rPr>
              <a:t> </a:t>
            </a:r>
            <a:endParaRPr lang="en-GB" sz="3600" dirty="0"/>
          </a:p>
        </p:txBody>
      </p:sp>
      <p:sp>
        <p:nvSpPr>
          <p:cNvPr id="37891" name="TextBox 6"/>
          <p:cNvSpPr txBox="1">
            <a:spLocks noChangeArrowheads="1"/>
          </p:cNvSpPr>
          <p:nvPr/>
        </p:nvSpPr>
        <p:spPr bwMode="auto">
          <a:xfrm>
            <a:off x="4859338" y="1431925"/>
            <a:ext cx="3241675" cy="2279650"/>
          </a:xfrm>
          <a:prstGeom prst="rect">
            <a:avLst/>
          </a:prstGeom>
          <a:solidFill>
            <a:schemeClr val="bg1"/>
          </a:solidFill>
          <a:ln w="25400">
            <a:solidFill>
              <a:srgbClr val="C00000"/>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en-GB" sz="1600" b="1" dirty="0">
                <a:solidFill>
                  <a:srgbClr val="000000"/>
                </a:solidFill>
                <a:latin typeface="Calibri" charset="0"/>
                <a:cs typeface="宋体" charset="0"/>
              </a:rPr>
              <a:t>Society for Vascular Surgery Carotid Guidelines </a:t>
            </a:r>
          </a:p>
          <a:p>
            <a:pPr algn="ctr"/>
            <a:endParaRPr lang="en-GB" sz="1600" b="1" u="sng" dirty="0">
              <a:solidFill>
                <a:srgbClr val="000000"/>
              </a:solidFill>
              <a:latin typeface="Calibri" charset="0"/>
              <a:cs typeface="宋体" charset="0"/>
            </a:endParaRPr>
          </a:p>
          <a:p>
            <a:r>
              <a:rPr lang="en-GB" sz="1400" dirty="0">
                <a:solidFill>
                  <a:srgbClr val="000000"/>
                </a:solidFill>
                <a:cs typeface="宋体" charset="0"/>
              </a:rPr>
              <a:t>Asymptomatic &gt; 60% stenosis </a:t>
            </a:r>
          </a:p>
          <a:p>
            <a:r>
              <a:rPr lang="en-GB" sz="1400" i="1" u="sng" dirty="0">
                <a:solidFill>
                  <a:srgbClr val="000000"/>
                </a:solidFill>
                <a:cs typeface="宋体" charset="0"/>
              </a:rPr>
              <a:t>should be considered for CEA </a:t>
            </a:r>
            <a:r>
              <a:rPr lang="en-GB" sz="1400" dirty="0">
                <a:solidFill>
                  <a:srgbClr val="000000"/>
                </a:solidFill>
                <a:cs typeface="宋体" charset="0"/>
              </a:rPr>
              <a:t>(Evidence Level: A)</a:t>
            </a:r>
          </a:p>
          <a:p>
            <a:endParaRPr lang="en-GB" sz="500" dirty="0">
              <a:solidFill>
                <a:srgbClr val="000000"/>
              </a:solidFill>
              <a:cs typeface="宋体" charset="0"/>
            </a:endParaRPr>
          </a:p>
          <a:p>
            <a:r>
              <a:rPr lang="en-GB" sz="1400" i="1" u="sng" dirty="0">
                <a:solidFill>
                  <a:srgbClr val="000000"/>
                </a:solidFill>
                <a:cs typeface="宋体" charset="0"/>
              </a:rPr>
              <a:t>CAS should not be performed except as part of an on-going clinical trial </a:t>
            </a:r>
            <a:r>
              <a:rPr lang="en-GB" sz="1400" dirty="0">
                <a:solidFill>
                  <a:srgbClr val="000000"/>
                </a:solidFill>
                <a:cs typeface="宋体" charset="0"/>
              </a:rPr>
              <a:t>(Evidence Level: B)</a:t>
            </a:r>
          </a:p>
          <a:p>
            <a:endParaRPr lang="en-GB" sz="500" dirty="0">
              <a:solidFill>
                <a:srgbClr val="000000"/>
              </a:solidFill>
              <a:cs typeface="宋体" charset="0"/>
            </a:endParaRPr>
          </a:p>
        </p:txBody>
      </p:sp>
      <p:sp>
        <p:nvSpPr>
          <p:cNvPr id="37892" name="TextBox 3"/>
          <p:cNvSpPr txBox="1">
            <a:spLocks noChangeArrowheads="1"/>
          </p:cNvSpPr>
          <p:nvPr/>
        </p:nvSpPr>
        <p:spPr bwMode="auto">
          <a:xfrm>
            <a:off x="4841875" y="3962400"/>
            <a:ext cx="3240088" cy="1692771"/>
          </a:xfrm>
          <a:prstGeom prst="rect">
            <a:avLst/>
          </a:prstGeom>
          <a:solidFill>
            <a:schemeClr val="bg1"/>
          </a:solidFill>
          <a:ln w="25400">
            <a:solidFill>
              <a:srgbClr val="C00000"/>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en-GB" sz="1600" b="1" dirty="0" smtClean="0">
                <a:solidFill>
                  <a:srgbClr val="000000"/>
                </a:solidFill>
                <a:latin typeface="+mn-lt"/>
                <a:cs typeface="宋体" charset="0"/>
              </a:rPr>
              <a:t>Royal College of Physicians      </a:t>
            </a:r>
            <a:r>
              <a:rPr lang="en-GB" sz="1600" b="1" dirty="0">
                <a:solidFill>
                  <a:srgbClr val="000000"/>
                </a:solidFill>
                <a:latin typeface="+mn-lt"/>
                <a:cs typeface="宋体" charset="0"/>
              </a:rPr>
              <a:t>Stroke Guidelines </a:t>
            </a:r>
          </a:p>
          <a:p>
            <a:pPr algn="ctr"/>
            <a:endParaRPr lang="en-GB" sz="1600" b="1" u="sng" dirty="0">
              <a:solidFill>
                <a:srgbClr val="000000"/>
              </a:solidFill>
              <a:cs typeface="宋体" charset="0"/>
            </a:endParaRPr>
          </a:p>
          <a:p>
            <a:pPr algn="ctr"/>
            <a:r>
              <a:rPr lang="en-GB" sz="1400" i="1" u="sng" dirty="0">
                <a:solidFill>
                  <a:srgbClr val="000000"/>
                </a:solidFill>
                <a:cs typeface="宋体" charset="0"/>
              </a:rPr>
              <a:t>Surgery or stenting (CEA or CAS) for </a:t>
            </a:r>
          </a:p>
          <a:p>
            <a:pPr algn="ctr"/>
            <a:r>
              <a:rPr lang="en-GB" sz="1400" i="1" u="sng" dirty="0">
                <a:solidFill>
                  <a:srgbClr val="000000"/>
                </a:solidFill>
                <a:cs typeface="宋体" charset="0"/>
              </a:rPr>
              <a:t>asymptomatic carotid artery stenosis should not routinely be performed unless as part of a randomised trial.</a:t>
            </a:r>
          </a:p>
        </p:txBody>
      </p:sp>
      <p:sp>
        <p:nvSpPr>
          <p:cNvPr id="37893" name="TextBox 4"/>
          <p:cNvSpPr txBox="1">
            <a:spLocks noChangeArrowheads="1"/>
          </p:cNvSpPr>
          <p:nvPr/>
        </p:nvSpPr>
        <p:spPr bwMode="auto">
          <a:xfrm>
            <a:off x="715963" y="3952875"/>
            <a:ext cx="3600450" cy="1446550"/>
          </a:xfrm>
          <a:prstGeom prst="rect">
            <a:avLst/>
          </a:prstGeom>
          <a:solidFill>
            <a:schemeClr val="bg1"/>
          </a:solidFill>
          <a:ln w="25400">
            <a:solidFill>
              <a:srgbClr val="C00000"/>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en-US" sz="1600" b="1" dirty="0" smtClean="0">
                <a:solidFill>
                  <a:srgbClr val="000000"/>
                </a:solidFill>
                <a:latin typeface="Calibri" charset="0"/>
                <a:cs typeface="宋体" charset="0"/>
              </a:rPr>
              <a:t>UK NICE </a:t>
            </a:r>
            <a:r>
              <a:rPr lang="en-US" sz="1600" b="1" dirty="0">
                <a:solidFill>
                  <a:srgbClr val="000000"/>
                </a:solidFill>
                <a:latin typeface="Calibri" charset="0"/>
                <a:cs typeface="宋体" charset="0"/>
              </a:rPr>
              <a:t>Carotid Intervention Guidelines </a:t>
            </a:r>
          </a:p>
          <a:p>
            <a:pPr algn="ctr"/>
            <a:endParaRPr lang="en-US" sz="1600" b="1" u="sng" dirty="0">
              <a:solidFill>
                <a:srgbClr val="000000"/>
              </a:solidFill>
              <a:latin typeface="Calibri" charset="0"/>
              <a:cs typeface="宋体" charset="0"/>
            </a:endParaRPr>
          </a:p>
          <a:p>
            <a:pPr algn="ctr"/>
            <a:r>
              <a:rPr lang="ja-JP" altLang="en-US" sz="1400" dirty="0">
                <a:solidFill>
                  <a:srgbClr val="000000"/>
                </a:solidFill>
                <a:cs typeface="宋体" charset="0"/>
              </a:rPr>
              <a:t>“</a:t>
            </a:r>
            <a:r>
              <a:rPr lang="en-US" sz="1400" dirty="0">
                <a:solidFill>
                  <a:srgbClr val="000000"/>
                </a:solidFill>
                <a:cs typeface="宋体" charset="0"/>
              </a:rPr>
              <a:t>NICE encourages clinicians </a:t>
            </a:r>
            <a:r>
              <a:rPr lang="en-US" sz="1400" i="1" u="sng" dirty="0">
                <a:solidFill>
                  <a:srgbClr val="000000"/>
                </a:solidFill>
                <a:cs typeface="宋体" charset="0"/>
              </a:rPr>
              <a:t>either </a:t>
            </a:r>
            <a:br>
              <a:rPr lang="en-US" sz="1400" i="1" u="sng" dirty="0">
                <a:solidFill>
                  <a:srgbClr val="000000"/>
                </a:solidFill>
                <a:cs typeface="宋体" charset="0"/>
              </a:rPr>
            </a:br>
            <a:r>
              <a:rPr lang="en-US" sz="1400" i="1" u="sng" dirty="0">
                <a:solidFill>
                  <a:srgbClr val="000000"/>
                </a:solidFill>
                <a:cs typeface="宋体" charset="0"/>
              </a:rPr>
              <a:t>to enter patients into the ACST-2 trial</a:t>
            </a:r>
            <a:r>
              <a:rPr lang="en-US" sz="1400" dirty="0">
                <a:solidFill>
                  <a:srgbClr val="000000"/>
                </a:solidFill>
                <a:cs typeface="宋体" charset="0"/>
              </a:rPr>
              <a:t>, or to submit data to </a:t>
            </a:r>
            <a:br>
              <a:rPr lang="en-US" sz="1400" dirty="0">
                <a:solidFill>
                  <a:srgbClr val="000000"/>
                </a:solidFill>
                <a:cs typeface="宋体" charset="0"/>
              </a:rPr>
            </a:br>
            <a:r>
              <a:rPr lang="en-US" sz="1400" dirty="0">
                <a:solidFill>
                  <a:srgbClr val="000000"/>
                </a:solidFill>
                <a:cs typeface="宋体" charset="0"/>
              </a:rPr>
              <a:t>the Endovascular Carotid Register</a:t>
            </a:r>
            <a:r>
              <a:rPr lang="ja-JP" altLang="en-US" sz="1400" dirty="0">
                <a:solidFill>
                  <a:srgbClr val="000000"/>
                </a:solidFill>
                <a:cs typeface="宋体" charset="0"/>
              </a:rPr>
              <a:t>”</a:t>
            </a:r>
            <a:endParaRPr lang="en-US" sz="1400" dirty="0">
              <a:solidFill>
                <a:srgbClr val="000000"/>
              </a:solidFill>
              <a:cs typeface="宋体" charset="0"/>
            </a:endParaRPr>
          </a:p>
        </p:txBody>
      </p:sp>
      <p:sp>
        <p:nvSpPr>
          <p:cNvPr id="37894" name="TextBox 5"/>
          <p:cNvSpPr txBox="1">
            <a:spLocks noChangeArrowheads="1"/>
          </p:cNvSpPr>
          <p:nvPr/>
        </p:nvSpPr>
        <p:spPr bwMode="auto">
          <a:xfrm>
            <a:off x="684213" y="1433513"/>
            <a:ext cx="3600450" cy="2279650"/>
          </a:xfrm>
          <a:prstGeom prst="rect">
            <a:avLst/>
          </a:prstGeom>
          <a:solidFill>
            <a:schemeClr val="bg1"/>
          </a:solidFill>
          <a:ln w="25400">
            <a:solidFill>
              <a:srgbClr val="C00000"/>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r>
              <a:rPr lang="en-GB" sz="1600" b="1" dirty="0">
                <a:solidFill>
                  <a:srgbClr val="000000"/>
                </a:solidFill>
                <a:latin typeface="Calibri" charset="0"/>
                <a:cs typeface="宋体" charset="0"/>
              </a:rPr>
              <a:t>AHA Carotid Disease Management Guidelines </a:t>
            </a:r>
            <a:r>
              <a:rPr lang="en-GB" sz="1600" b="1" dirty="0" smtClean="0">
                <a:solidFill>
                  <a:srgbClr val="000000"/>
                </a:solidFill>
                <a:latin typeface="Calibri" charset="0"/>
                <a:cs typeface="宋体" charset="0"/>
              </a:rPr>
              <a:t> </a:t>
            </a:r>
            <a:endParaRPr lang="en-GB" sz="1600" b="1" dirty="0">
              <a:solidFill>
                <a:srgbClr val="000000"/>
              </a:solidFill>
              <a:latin typeface="Calibri" charset="0"/>
              <a:cs typeface="宋体" charset="0"/>
            </a:endParaRPr>
          </a:p>
          <a:p>
            <a:pPr algn="ctr"/>
            <a:endParaRPr lang="en-GB" sz="1600" b="1" dirty="0">
              <a:solidFill>
                <a:srgbClr val="000000"/>
              </a:solidFill>
              <a:latin typeface="Calibri" charset="0"/>
              <a:cs typeface="宋体" charset="0"/>
            </a:endParaRPr>
          </a:p>
          <a:p>
            <a:r>
              <a:rPr lang="en-GB" sz="1400" dirty="0">
                <a:solidFill>
                  <a:srgbClr val="000000"/>
                </a:solidFill>
                <a:cs typeface="宋体" charset="0"/>
              </a:rPr>
              <a:t>It is </a:t>
            </a:r>
            <a:r>
              <a:rPr lang="en-GB" sz="1400" i="1" u="sng" dirty="0">
                <a:solidFill>
                  <a:srgbClr val="000000"/>
                </a:solidFill>
                <a:cs typeface="宋体" charset="0"/>
              </a:rPr>
              <a:t>reasonable to perform CEA</a:t>
            </a:r>
            <a:r>
              <a:rPr lang="en-GB" sz="1400" dirty="0">
                <a:solidFill>
                  <a:srgbClr val="000000"/>
                </a:solidFill>
                <a:cs typeface="宋体" charset="0"/>
              </a:rPr>
              <a:t> in asymptomatic patients who have &gt; 70% stenosis (Evidence Level: A)</a:t>
            </a:r>
          </a:p>
          <a:p>
            <a:endParaRPr lang="en-GB" sz="500" dirty="0">
              <a:solidFill>
                <a:srgbClr val="000000"/>
              </a:solidFill>
              <a:cs typeface="宋体" charset="0"/>
            </a:endParaRPr>
          </a:p>
          <a:p>
            <a:r>
              <a:rPr lang="en-GB" sz="1400" dirty="0">
                <a:solidFill>
                  <a:srgbClr val="000000"/>
                </a:solidFill>
                <a:cs typeface="宋体" charset="0"/>
              </a:rPr>
              <a:t>Prophylactic </a:t>
            </a:r>
            <a:r>
              <a:rPr lang="en-GB" sz="1400" i="1" u="sng" dirty="0">
                <a:solidFill>
                  <a:srgbClr val="000000"/>
                </a:solidFill>
                <a:cs typeface="宋体" charset="0"/>
              </a:rPr>
              <a:t>CAS might be considered </a:t>
            </a:r>
            <a:r>
              <a:rPr lang="en-GB" sz="1400" dirty="0">
                <a:solidFill>
                  <a:srgbClr val="000000"/>
                </a:solidFill>
                <a:cs typeface="宋体" charset="0"/>
              </a:rPr>
              <a:t>in highly selected patients with asymptomatic carotid stenosis (Evidence Level: B)</a:t>
            </a:r>
          </a:p>
          <a:p>
            <a:pPr algn="ctr"/>
            <a:endParaRPr lang="en-GB" sz="500" b="1" u="sng" dirty="0">
              <a:solidFill>
                <a:srgbClr val="000000"/>
              </a:solidFill>
              <a:cs typeface="宋体" charset="0"/>
            </a:endParaRPr>
          </a:p>
        </p:txBody>
      </p:sp>
    </p:spTree>
    <p:custDataLst>
      <p:tags r:id="rId1"/>
    </p:custDataLst>
    <p:extLst>
      <p:ext uri="{BB962C8B-B14F-4D97-AF65-F5344CB8AC3E}">
        <p14:creationId xmlns:p14="http://schemas.microsoft.com/office/powerpoint/2010/main" val="14388050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007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0684"/>
            <a:ext cx="26892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00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2300684"/>
            <a:ext cx="2687637"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Text Box 10"/>
          <p:cNvSpPr txBox="1">
            <a:spLocks noChangeArrowheads="1"/>
          </p:cNvSpPr>
          <p:nvPr/>
        </p:nvSpPr>
        <p:spPr bwMode="auto">
          <a:xfrm>
            <a:off x="-18640" y="115888"/>
            <a:ext cx="93279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sz="3200" b="1" dirty="0"/>
              <a:t>Techniques, devices, experience have all </a:t>
            </a:r>
            <a:endParaRPr lang="en-GB" sz="3200" b="1" dirty="0" smtClean="0"/>
          </a:p>
          <a:p>
            <a:pPr algn="ctr"/>
            <a:r>
              <a:rPr lang="en-GB" sz="3200" b="1" dirty="0"/>
              <a:t>c</a:t>
            </a:r>
            <a:r>
              <a:rPr lang="en-GB" sz="3200" b="1" dirty="0" smtClean="0"/>
              <a:t>hanged since </a:t>
            </a:r>
            <a:r>
              <a:rPr lang="en-GB" sz="3200" b="1" dirty="0"/>
              <a:t>the </a:t>
            </a:r>
            <a:r>
              <a:rPr lang="en-GB" sz="3200" b="1" dirty="0" smtClean="0"/>
              <a:t>early symptomatic </a:t>
            </a:r>
            <a:r>
              <a:rPr lang="en-GB" sz="3200" b="1" dirty="0" smtClean="0"/>
              <a:t>trials </a:t>
            </a:r>
          </a:p>
          <a:p>
            <a:pPr algn="ctr"/>
            <a:r>
              <a:rPr lang="en-GB" sz="3200" b="1" dirty="0" smtClean="0"/>
              <a:t>showed an excess minor strokes caused by stenting …</a:t>
            </a:r>
            <a:endParaRPr lang="en-US" sz="3200" b="1" dirty="0"/>
          </a:p>
        </p:txBody>
      </p:sp>
      <p:sp>
        <p:nvSpPr>
          <p:cNvPr id="4" name="TextBox 3"/>
          <p:cNvSpPr txBox="1"/>
          <p:nvPr/>
        </p:nvSpPr>
        <p:spPr>
          <a:xfrm>
            <a:off x="4932041" y="3429000"/>
            <a:ext cx="4211960" cy="3046988"/>
          </a:xfrm>
          <a:prstGeom prst="rect">
            <a:avLst/>
          </a:prstGeom>
          <a:noFill/>
        </p:spPr>
        <p:txBody>
          <a:bodyPr wrap="square" rtlCol="0">
            <a:spAutoFit/>
          </a:bodyPr>
          <a:lstStyle/>
          <a:p>
            <a:r>
              <a:rPr lang="en-GB" sz="3200" b="1" dirty="0" smtClean="0"/>
              <a:t>Now </a:t>
            </a:r>
            <a:r>
              <a:rPr lang="en-GB" sz="3200" b="1" dirty="0"/>
              <a:t>– have FLOW-reversal systems</a:t>
            </a:r>
            <a:r>
              <a:rPr lang="en-GB" sz="3200" b="1" dirty="0" smtClean="0"/>
              <a:t>,</a:t>
            </a:r>
          </a:p>
          <a:p>
            <a:r>
              <a:rPr lang="en-GB" sz="3200" b="1" dirty="0" smtClean="0"/>
              <a:t> </a:t>
            </a:r>
            <a:r>
              <a:rPr lang="en-GB" sz="3200" b="1" dirty="0"/>
              <a:t>direct puncture, membrane stents</a:t>
            </a:r>
            <a:r>
              <a:rPr lang="en-GB" sz="3200" b="1" dirty="0" smtClean="0"/>
              <a:t>.</a:t>
            </a:r>
          </a:p>
          <a:p>
            <a:r>
              <a:rPr lang="en-GB" sz="3200" b="1" dirty="0" smtClean="0"/>
              <a:t>reducing </a:t>
            </a:r>
            <a:r>
              <a:rPr lang="en-GB" sz="3200" b="1" dirty="0"/>
              <a:t>risk of distal </a:t>
            </a:r>
            <a:r>
              <a:rPr lang="en-GB" sz="3200" b="1" dirty="0" err="1"/>
              <a:t>embolisation</a:t>
            </a:r>
            <a:endParaRPr lang="en-US" sz="3200" dirty="0"/>
          </a:p>
        </p:txBody>
      </p:sp>
    </p:spTree>
    <p:extLst>
      <p:ext uri="{BB962C8B-B14F-4D97-AF65-F5344CB8AC3E}">
        <p14:creationId xmlns:p14="http://schemas.microsoft.com/office/powerpoint/2010/main" val="24525456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Open and closed-cell stents</a:t>
            </a:r>
            <a:endParaRPr lang="en-US" dirty="0"/>
          </a:p>
        </p:txBody>
      </p:sp>
      <p:pic>
        <p:nvPicPr>
          <p:cNvPr id="5" name="Picture 4"/>
          <p:cNvPicPr>
            <a:picLocks noChangeAspect="1"/>
          </p:cNvPicPr>
          <p:nvPr/>
        </p:nvPicPr>
        <p:blipFill>
          <a:blip r:embed="rId2"/>
          <a:stretch>
            <a:fillRect/>
          </a:stretch>
        </p:blipFill>
        <p:spPr>
          <a:xfrm>
            <a:off x="114300" y="1930400"/>
            <a:ext cx="9029700" cy="4381500"/>
          </a:xfrm>
          <a:prstGeom prst="rect">
            <a:avLst/>
          </a:prstGeom>
        </p:spPr>
      </p:pic>
    </p:spTree>
    <p:extLst>
      <p:ext uri="{BB962C8B-B14F-4D97-AF65-F5344CB8AC3E}">
        <p14:creationId xmlns:p14="http://schemas.microsoft.com/office/powerpoint/2010/main" val="23720906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Cristallo</a:t>
            </a:r>
            <a:r>
              <a:rPr lang="en-US" dirty="0" smtClean="0"/>
              <a:t> </a:t>
            </a:r>
            <a:r>
              <a:rPr lang="en-US" dirty="0" err="1" smtClean="0"/>
              <a:t>Ideale</a:t>
            </a:r>
            <a:r>
              <a:rPr lang="en-US" dirty="0" smtClean="0"/>
              <a:t> (Hybrid)</a:t>
            </a:r>
            <a:endParaRPr lang="en-US" dirty="0"/>
          </a:p>
        </p:txBody>
      </p:sp>
      <p:sp>
        <p:nvSpPr>
          <p:cNvPr id="4" name="Content Placeholder 3"/>
          <p:cNvSpPr>
            <a:spLocks noGrp="1"/>
          </p:cNvSpPr>
          <p:nvPr>
            <p:ph idx="1"/>
          </p:nvPr>
        </p:nvSpPr>
        <p:spPr>
          <a:xfrm>
            <a:off x="457200" y="1600200"/>
            <a:ext cx="3111477" cy="4525963"/>
          </a:xfrm>
        </p:spPr>
        <p:txBody>
          <a:bodyPr>
            <a:normAutofit/>
          </a:bodyPr>
          <a:lstStyle/>
          <a:p>
            <a:pPr marL="0" indent="0">
              <a:buNone/>
            </a:pPr>
            <a:r>
              <a:rPr lang="en-US" sz="2000" dirty="0" smtClean="0">
                <a:solidFill>
                  <a:srgbClr val="135090"/>
                </a:solidFill>
                <a:latin typeface="ArialMT"/>
              </a:rPr>
              <a:t>Open Cell Stent with Closed Cell Design</a:t>
            </a:r>
          </a:p>
          <a:p>
            <a:pPr marL="0" indent="0">
              <a:buNone/>
            </a:pPr>
            <a:endParaRPr lang="en-US" sz="2000" dirty="0">
              <a:solidFill>
                <a:srgbClr val="535353"/>
              </a:solidFill>
              <a:latin typeface="ArialMT"/>
            </a:endParaRPr>
          </a:p>
          <a:p>
            <a:pPr marL="0" indent="0">
              <a:buNone/>
            </a:pPr>
            <a:r>
              <a:rPr lang="en-US" sz="2000" dirty="0" smtClean="0">
                <a:solidFill>
                  <a:srgbClr val="535353"/>
                </a:solidFill>
                <a:latin typeface="ArialMT"/>
              </a:rPr>
              <a:t>Proximal and distal sections – open cell, enhanced flexibility</a:t>
            </a:r>
          </a:p>
          <a:p>
            <a:pPr marL="0" indent="0">
              <a:buNone/>
            </a:pPr>
            <a:endParaRPr lang="en-US" sz="2000" dirty="0">
              <a:solidFill>
                <a:srgbClr val="535353"/>
              </a:solidFill>
              <a:latin typeface="ArialMT"/>
            </a:endParaRPr>
          </a:p>
          <a:p>
            <a:pPr marL="0" indent="0">
              <a:buNone/>
            </a:pPr>
            <a:r>
              <a:rPr lang="en-US" sz="2000" dirty="0" smtClean="0">
                <a:solidFill>
                  <a:srgbClr val="535353"/>
                </a:solidFill>
                <a:latin typeface="ArialMT"/>
              </a:rPr>
              <a:t>C</a:t>
            </a:r>
            <a:r>
              <a:rPr lang="en-US" sz="2000" dirty="0">
                <a:solidFill>
                  <a:srgbClr val="535353"/>
                </a:solidFill>
                <a:latin typeface="ArialMT"/>
              </a:rPr>
              <a:t>entral closed cell</a:t>
            </a:r>
          </a:p>
          <a:p>
            <a:pPr marL="0" indent="0">
              <a:buNone/>
            </a:pPr>
            <a:r>
              <a:rPr lang="en-US" sz="2000" dirty="0" smtClean="0">
                <a:solidFill>
                  <a:srgbClr val="535353"/>
                </a:solidFill>
                <a:latin typeface="ArialMT"/>
              </a:rPr>
              <a:t>section</a:t>
            </a:r>
            <a:endParaRPr lang="en-US" dirty="0"/>
          </a:p>
        </p:txBody>
      </p:sp>
      <p:pic>
        <p:nvPicPr>
          <p:cNvPr id="3" name="Picture 2"/>
          <p:cNvPicPr>
            <a:picLocks noChangeAspect="1"/>
          </p:cNvPicPr>
          <p:nvPr/>
        </p:nvPicPr>
        <p:blipFill>
          <a:blip r:embed="rId2"/>
          <a:stretch>
            <a:fillRect/>
          </a:stretch>
        </p:blipFill>
        <p:spPr>
          <a:xfrm>
            <a:off x="3568677" y="2197083"/>
            <a:ext cx="4343400" cy="4191000"/>
          </a:xfrm>
          <a:prstGeom prst="rect">
            <a:avLst/>
          </a:prstGeom>
        </p:spPr>
      </p:pic>
      <p:cxnSp>
        <p:nvCxnSpPr>
          <p:cNvPr id="10" name="Straight Arrow Connector 9"/>
          <p:cNvCxnSpPr/>
          <p:nvPr/>
        </p:nvCxnSpPr>
        <p:spPr>
          <a:xfrm flipV="1">
            <a:off x="3200400" y="4165600"/>
            <a:ext cx="2082800" cy="169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56549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0"/>
            <a:ext cx="5476473" cy="6858000"/>
          </a:xfrm>
          <a:prstGeom prst="rect">
            <a:avLst/>
          </a:prstGeom>
        </p:spPr>
      </p:pic>
      <p:sp>
        <p:nvSpPr>
          <p:cNvPr id="3" name="TextBox 2"/>
          <p:cNvSpPr txBox="1"/>
          <p:nvPr/>
        </p:nvSpPr>
        <p:spPr>
          <a:xfrm>
            <a:off x="723900" y="3073400"/>
            <a:ext cx="1605578" cy="1569660"/>
          </a:xfrm>
          <a:prstGeom prst="rect">
            <a:avLst/>
          </a:prstGeom>
          <a:noFill/>
        </p:spPr>
        <p:txBody>
          <a:bodyPr wrap="none" rtlCol="0">
            <a:spAutoFit/>
          </a:bodyPr>
          <a:lstStyle/>
          <a:p>
            <a:r>
              <a:rPr lang="en-US" sz="2400" b="1" dirty="0" smtClean="0"/>
              <a:t>Membrane</a:t>
            </a:r>
          </a:p>
          <a:p>
            <a:r>
              <a:rPr lang="en-US" sz="2400" b="1" dirty="0" smtClean="0"/>
              <a:t>Stent</a:t>
            </a:r>
          </a:p>
          <a:p>
            <a:endParaRPr lang="en-US" sz="2400" b="1" dirty="0"/>
          </a:p>
          <a:p>
            <a:r>
              <a:rPr lang="en-US" sz="2400" b="1" dirty="0" err="1" smtClean="0"/>
              <a:t>Roadsaver</a:t>
            </a:r>
            <a:endParaRPr lang="en-US" sz="2400" b="1" dirty="0"/>
          </a:p>
        </p:txBody>
      </p:sp>
    </p:spTree>
    <p:extLst>
      <p:ext uri="{BB962C8B-B14F-4D97-AF65-F5344CB8AC3E}">
        <p14:creationId xmlns:p14="http://schemas.microsoft.com/office/powerpoint/2010/main" val="31197624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 y="673100"/>
            <a:ext cx="9055100" cy="5499100"/>
          </a:xfrm>
          <a:prstGeom prst="rect">
            <a:avLst/>
          </a:prstGeom>
        </p:spPr>
      </p:pic>
    </p:spTree>
    <p:extLst>
      <p:ext uri="{BB962C8B-B14F-4D97-AF65-F5344CB8AC3E}">
        <p14:creationId xmlns:p14="http://schemas.microsoft.com/office/powerpoint/2010/main" val="18656183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600200"/>
            <a:ext cx="8229600" cy="4525963"/>
          </a:xfrm>
        </p:spPr>
        <p:txBody>
          <a:bodyPr/>
          <a:lstStyle/>
          <a:p>
            <a:pPr marL="0" indent="0">
              <a:buNone/>
            </a:pPr>
            <a:endParaRPr lang="en-US" dirty="0" smtClean="0">
              <a:solidFill>
                <a:srgbClr val="10446E"/>
              </a:solidFill>
              <a:latin typeface="ArialMT"/>
              <a:hlinkClick r:id="rId2"/>
            </a:endParaRPr>
          </a:p>
          <a:p>
            <a:pPr marL="0" indent="0">
              <a:buNone/>
            </a:pPr>
            <a:endParaRPr lang="en-US" dirty="0"/>
          </a:p>
        </p:txBody>
      </p:sp>
      <p:pic>
        <p:nvPicPr>
          <p:cNvPr id="7" name="Picture 6"/>
          <p:cNvPicPr>
            <a:picLocks noChangeAspect="1"/>
          </p:cNvPicPr>
          <p:nvPr/>
        </p:nvPicPr>
        <p:blipFill>
          <a:blip r:embed="rId3"/>
          <a:stretch>
            <a:fillRect/>
          </a:stretch>
        </p:blipFill>
        <p:spPr>
          <a:xfrm>
            <a:off x="0" y="635000"/>
            <a:ext cx="9144000" cy="5583604"/>
          </a:xfrm>
          <a:prstGeom prst="rect">
            <a:avLst/>
          </a:prstGeom>
        </p:spPr>
      </p:pic>
      <p:sp>
        <p:nvSpPr>
          <p:cNvPr id="8" name="TextBox 7"/>
          <p:cNvSpPr txBox="1"/>
          <p:nvPr/>
        </p:nvSpPr>
        <p:spPr>
          <a:xfrm>
            <a:off x="5621877" y="1896525"/>
            <a:ext cx="2046779" cy="1015663"/>
          </a:xfrm>
          <a:prstGeom prst="rect">
            <a:avLst/>
          </a:prstGeom>
          <a:noFill/>
        </p:spPr>
        <p:txBody>
          <a:bodyPr wrap="none" rtlCol="0">
            <a:spAutoFit/>
          </a:bodyPr>
          <a:lstStyle/>
          <a:p>
            <a:r>
              <a:rPr lang="en-US" sz="2000" b="1" dirty="0" err="1" smtClean="0"/>
              <a:t>MoMa</a:t>
            </a:r>
            <a:endParaRPr lang="en-US" sz="2000" b="1" dirty="0" smtClean="0"/>
          </a:p>
          <a:p>
            <a:r>
              <a:rPr lang="en-US" sz="2000" b="1" dirty="0" smtClean="0"/>
              <a:t>Flow-reversal</a:t>
            </a:r>
          </a:p>
          <a:p>
            <a:r>
              <a:rPr lang="en-US" sz="2000" b="1" dirty="0" smtClean="0"/>
              <a:t>Protection device</a:t>
            </a:r>
            <a:endParaRPr lang="en-US" sz="2000" b="1" dirty="0"/>
          </a:p>
        </p:txBody>
      </p:sp>
    </p:spTree>
    <p:extLst>
      <p:ext uri="{BB962C8B-B14F-4D97-AF65-F5344CB8AC3E}">
        <p14:creationId xmlns:p14="http://schemas.microsoft.com/office/powerpoint/2010/main" val="9533774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1320787"/>
            <a:ext cx="8547100" cy="5537200"/>
          </a:xfrm>
          <a:prstGeom prst="rect">
            <a:avLst/>
          </a:prstGeom>
        </p:spPr>
      </p:pic>
      <p:sp>
        <p:nvSpPr>
          <p:cNvPr id="3" name="Title 2"/>
          <p:cNvSpPr>
            <a:spLocks noGrp="1"/>
          </p:cNvSpPr>
          <p:nvPr>
            <p:ph type="title"/>
          </p:nvPr>
        </p:nvSpPr>
        <p:spPr>
          <a:xfrm>
            <a:off x="0" y="105308"/>
            <a:ext cx="9144000" cy="1143000"/>
          </a:xfrm>
        </p:spPr>
        <p:txBody>
          <a:bodyPr>
            <a:normAutofit fontScale="90000"/>
          </a:bodyPr>
          <a:lstStyle/>
          <a:p>
            <a:r>
              <a:rPr lang="en-US" dirty="0" err="1" smtClean="0"/>
              <a:t>Roadsaver</a:t>
            </a:r>
            <a:r>
              <a:rPr lang="en-US" dirty="0" smtClean="0"/>
              <a:t>/Silk Road ‘surgical’ approach – avoids aortic arch, controlled flow reversal</a:t>
            </a:r>
            <a:endParaRPr lang="en-US" dirty="0"/>
          </a:p>
        </p:txBody>
      </p:sp>
    </p:spTree>
    <p:extLst>
      <p:ext uri="{BB962C8B-B14F-4D97-AF65-F5344CB8AC3E}">
        <p14:creationId xmlns:p14="http://schemas.microsoft.com/office/powerpoint/2010/main" val="24666714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259632" y="923236"/>
            <a:ext cx="648072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宋体" charset="0"/>
                <a:cs typeface="宋体" charset="0"/>
              </a:defRPr>
            </a:lvl1pPr>
            <a:lvl2pPr marL="742950" indent="-285750" eaLnBrk="0" hangingPunct="0">
              <a:defRPr sz="2400">
                <a:solidFill>
                  <a:schemeClr val="tx1"/>
                </a:solidFill>
                <a:latin typeface="Arial" charset="0"/>
                <a:ea typeface="宋体" charset="0"/>
                <a:cs typeface="宋体" charset="0"/>
              </a:defRPr>
            </a:lvl2pPr>
            <a:lvl3pPr marL="1143000" indent="-228600" eaLnBrk="0" hangingPunct="0">
              <a:defRPr sz="2400">
                <a:solidFill>
                  <a:schemeClr val="tx1"/>
                </a:solidFill>
                <a:latin typeface="Arial" charset="0"/>
                <a:ea typeface="宋体" charset="0"/>
                <a:cs typeface="宋体" charset="0"/>
              </a:defRPr>
            </a:lvl3pPr>
            <a:lvl4pPr marL="1600200" indent="-228600" eaLnBrk="0" hangingPunct="0">
              <a:defRPr sz="2400">
                <a:solidFill>
                  <a:schemeClr val="tx1"/>
                </a:solidFill>
                <a:latin typeface="Arial" charset="0"/>
                <a:ea typeface="宋体" charset="0"/>
                <a:cs typeface="宋体" charset="0"/>
              </a:defRPr>
            </a:lvl4pPr>
            <a:lvl5pPr marL="2057400" indent="-228600" eaLnBrk="0" hangingPunct="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algn="ctr" eaLnBrk="1" hangingPunct="1">
              <a:spcBef>
                <a:spcPct val="50000"/>
              </a:spcBef>
            </a:pPr>
            <a:r>
              <a:rPr lang="en-GB" altLang="zh-CN" sz="3200" b="1" dirty="0" smtClean="0">
                <a:latin typeface="+mj-lt"/>
              </a:rPr>
              <a:t>ACST-2 randomises </a:t>
            </a:r>
            <a:r>
              <a:rPr lang="en-GB" altLang="zh-CN" sz="3200" b="1" dirty="0" smtClean="0">
                <a:latin typeface="+mj-lt"/>
              </a:rPr>
              <a:t>patients considered to be at high future stroke risk, </a:t>
            </a:r>
            <a:r>
              <a:rPr lang="en-GB" altLang="zh-CN" sz="3200" b="1" dirty="0" smtClean="0">
                <a:latin typeface="+mj-lt"/>
              </a:rPr>
              <a:t>but shown to be suitable </a:t>
            </a:r>
            <a:r>
              <a:rPr lang="en-GB" altLang="zh-CN" sz="3200" b="1" dirty="0" smtClean="0">
                <a:latin typeface="+mj-lt"/>
              </a:rPr>
              <a:t>for both procedures</a:t>
            </a:r>
            <a:endParaRPr lang="en-US" altLang="zh-CN" sz="3200" b="1" dirty="0">
              <a:latin typeface="+mj-lt"/>
            </a:endParaRPr>
          </a:p>
        </p:txBody>
      </p:sp>
      <p:pic>
        <p:nvPicPr>
          <p:cNvPr id="276484" name="Picture 4" descr="sten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9" y="3725333"/>
            <a:ext cx="2836862" cy="28008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13" descr="ACST_2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863" y="-26988"/>
            <a:ext cx="100965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4" descr="acst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971551"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bup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6165850"/>
            <a:ext cx="14398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HTAsponsoredlogow2"/>
          <p:cNvPicPr>
            <a:picLocks noChangeAspect="1" noChangeArrowheads="1"/>
          </p:cNvPicPr>
          <p:nvPr/>
        </p:nvPicPr>
        <p:blipFill>
          <a:blip r:embed="rId6">
            <a:extLst>
              <a:ext uri="{28A0092B-C50C-407E-A947-70E740481C1C}">
                <a14:useLocalDpi xmlns:a14="http://schemas.microsoft.com/office/drawing/2010/main" val="0"/>
              </a:ext>
            </a:extLst>
          </a:blip>
          <a:srcRect l="4056" t="9474" r="3969" b="14105"/>
          <a:stretch>
            <a:fillRect/>
          </a:stretch>
        </p:blipFill>
        <p:spPr bwMode="auto">
          <a:xfrm>
            <a:off x="179388" y="6165850"/>
            <a:ext cx="14398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06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GB" altLang="en-US" smtClean="0"/>
          </a:p>
        </p:txBody>
      </p:sp>
      <p:sp>
        <p:nvSpPr>
          <p:cNvPr id="8195" name="Rectangle 3"/>
          <p:cNvSpPr>
            <a:spLocks noGrp="1" noChangeArrowheads="1"/>
          </p:cNvSpPr>
          <p:nvPr>
            <p:ph type="body" idx="1"/>
          </p:nvPr>
        </p:nvSpPr>
        <p:spPr/>
        <p:txBody>
          <a:bodyPr/>
          <a:lstStyle/>
          <a:p>
            <a:pPr eaLnBrk="1" hangingPunct="1"/>
            <a:endParaRPr lang="en-GB" altLang="en-US" smtClean="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27" y="47625"/>
            <a:ext cx="9439662"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6035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1600" y="332656"/>
            <a:ext cx="7632848" cy="1077218"/>
          </a:xfrm>
          <a:prstGeom prst="rect">
            <a:avLst/>
          </a:prstGeom>
        </p:spPr>
        <p:txBody>
          <a:bodyPr wrap="square">
            <a:spAutoFit/>
          </a:bodyPr>
          <a:lstStyle/>
          <a:p>
            <a:pPr algn="ctr"/>
            <a:r>
              <a:rPr lang="en-GB" sz="3200" b="1" dirty="0"/>
              <a:t>ACST-2 </a:t>
            </a:r>
            <a:br>
              <a:rPr lang="en-GB" sz="3200" b="1" dirty="0"/>
            </a:br>
            <a:r>
              <a:rPr lang="en-GB" sz="3200" b="1" dirty="0"/>
              <a:t>Surgery vs Stenting - Target 3600 patients</a:t>
            </a:r>
          </a:p>
        </p:txBody>
      </p:sp>
      <p:graphicFrame>
        <p:nvGraphicFramePr>
          <p:cNvPr id="4" name="Chart 3"/>
          <p:cNvGraphicFramePr>
            <a:graphicFrameLocks/>
          </p:cNvGraphicFramePr>
          <p:nvPr>
            <p:extLst>
              <p:ext uri="{D42A27DB-BD31-4B8C-83A1-F6EECF244321}">
                <p14:modId xmlns:p14="http://schemas.microsoft.com/office/powerpoint/2010/main" val="857610602"/>
              </p:ext>
            </p:extLst>
          </p:nvPr>
        </p:nvGraphicFramePr>
        <p:xfrm>
          <a:off x="539552" y="1988840"/>
          <a:ext cx="7848872" cy="4381500"/>
        </p:xfrm>
        <a:graphic>
          <a:graphicData uri="http://schemas.openxmlformats.org/drawingml/2006/chart">
            <c:chart xmlns:c="http://schemas.openxmlformats.org/drawingml/2006/chart" xmlns:r="http://schemas.openxmlformats.org/officeDocument/2006/relationships" r:id="rId2"/>
          </a:graphicData>
        </a:graphic>
      </p:graphicFrame>
      <p:sp>
        <p:nvSpPr>
          <p:cNvPr id="5" name="32-Point Star 4"/>
          <p:cNvSpPr/>
          <p:nvPr/>
        </p:nvSpPr>
        <p:spPr>
          <a:xfrm>
            <a:off x="3331132" y="1988840"/>
            <a:ext cx="2481735" cy="2022062"/>
          </a:xfrm>
          <a:prstGeom prst="star32">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57200"/>
            <a:r>
              <a:rPr lang="en-US" sz="3600" b="1" dirty="0">
                <a:solidFill>
                  <a:prstClr val="black"/>
                </a:solidFill>
              </a:rPr>
              <a:t>today</a:t>
            </a:r>
          </a:p>
          <a:p>
            <a:pPr algn="ctr" defTabSz="457200"/>
            <a:r>
              <a:rPr lang="en-US" sz="3600" b="1" dirty="0" smtClean="0">
                <a:solidFill>
                  <a:prstClr val="black"/>
                </a:solidFill>
              </a:rPr>
              <a:t>2116</a:t>
            </a:r>
          </a:p>
          <a:p>
            <a:pPr algn="ctr" defTabSz="457200"/>
            <a:endParaRPr lang="en-US" sz="1600" b="1" dirty="0" smtClean="0">
              <a:solidFill>
                <a:prstClr val="black"/>
              </a:solidFill>
            </a:endParaRPr>
          </a:p>
        </p:txBody>
      </p:sp>
    </p:spTree>
    <p:extLst>
      <p:ext uri="{BB962C8B-B14F-4D97-AF65-F5344CB8AC3E}">
        <p14:creationId xmlns:p14="http://schemas.microsoft.com/office/powerpoint/2010/main" val="29629737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05" y="-744"/>
            <a:ext cx="8904928" cy="1143000"/>
          </a:xfrm>
        </p:spPr>
        <p:txBody>
          <a:bodyPr>
            <a:normAutofit/>
          </a:bodyPr>
          <a:lstStyle/>
          <a:p>
            <a:r>
              <a:rPr lang="en-US" b="1" dirty="0" smtClean="0"/>
              <a:t>ACST-2</a:t>
            </a:r>
            <a:endParaRPr lang="en-US" b="1" dirty="0"/>
          </a:p>
        </p:txBody>
      </p:sp>
      <p:sp>
        <p:nvSpPr>
          <p:cNvPr id="3" name="Content Placeholder 2"/>
          <p:cNvSpPr>
            <a:spLocks noGrp="1"/>
          </p:cNvSpPr>
          <p:nvPr>
            <p:ph idx="1"/>
          </p:nvPr>
        </p:nvSpPr>
        <p:spPr>
          <a:xfrm>
            <a:off x="135579" y="1219840"/>
            <a:ext cx="8540877" cy="5623950"/>
          </a:xfrm>
        </p:spPr>
        <p:txBody>
          <a:bodyPr>
            <a:normAutofit/>
          </a:bodyPr>
          <a:lstStyle/>
          <a:p>
            <a:pPr marL="0" indent="0">
              <a:buNone/>
            </a:pPr>
            <a:r>
              <a:rPr lang="en-US" i="1" dirty="0" smtClean="0"/>
              <a:t>Sex, Age, Co-morbidities:</a:t>
            </a:r>
            <a:endParaRPr lang="en-US" dirty="0" smtClean="0"/>
          </a:p>
          <a:p>
            <a:pPr marL="0" indent="0">
              <a:buNone/>
            </a:pPr>
            <a:r>
              <a:rPr lang="en-US" dirty="0" smtClean="0"/>
              <a:t>Men 							70%</a:t>
            </a:r>
          </a:p>
          <a:p>
            <a:pPr marL="0" indent="0">
              <a:buNone/>
            </a:pPr>
            <a:r>
              <a:rPr lang="en-US" dirty="0" smtClean="0"/>
              <a:t>Median age					</a:t>
            </a:r>
            <a:r>
              <a:rPr lang="en-US" b="1" dirty="0" smtClean="0">
                <a:solidFill>
                  <a:srgbClr val="FF0000"/>
                </a:solidFill>
              </a:rPr>
              <a:t>69 years</a:t>
            </a:r>
          </a:p>
          <a:p>
            <a:pPr marL="0" indent="0">
              <a:buNone/>
            </a:pPr>
            <a:r>
              <a:rPr lang="en-US" dirty="0" err="1" smtClean="0"/>
              <a:t>Ischaemic</a:t>
            </a:r>
            <a:r>
              <a:rPr lang="en-US" dirty="0" smtClean="0"/>
              <a:t> heart disease 			37%</a:t>
            </a:r>
          </a:p>
          <a:p>
            <a:pPr marL="0" indent="0">
              <a:buNone/>
            </a:pPr>
            <a:r>
              <a:rPr lang="en-US" dirty="0" smtClean="0"/>
              <a:t>Diabetic 						</a:t>
            </a:r>
            <a:r>
              <a:rPr lang="en-US" b="1" dirty="0" smtClean="0">
                <a:solidFill>
                  <a:srgbClr val="FF0000"/>
                </a:solidFill>
              </a:rPr>
              <a:t>30%</a:t>
            </a:r>
          </a:p>
          <a:p>
            <a:pPr marL="0" indent="0">
              <a:buNone/>
            </a:pPr>
            <a:r>
              <a:rPr lang="en-US" dirty="0" smtClean="0"/>
              <a:t>Renal impairment 				9%</a:t>
            </a:r>
          </a:p>
          <a:p>
            <a:pPr marL="0" indent="0">
              <a:buNone/>
            </a:pPr>
            <a:endParaRPr lang="en-US" dirty="0"/>
          </a:p>
          <a:p>
            <a:pPr marL="0" indent="0">
              <a:buNone/>
            </a:pPr>
            <a:endParaRPr lang="en-US" dirty="0" smtClean="0"/>
          </a:p>
          <a:p>
            <a:pPr marL="0" indent="0">
              <a:buNone/>
            </a:pPr>
            <a:r>
              <a:rPr lang="en-US" dirty="0" smtClean="0">
                <a:solidFill>
                  <a:schemeClr val="tx2">
                    <a:lumMod val="60000"/>
                    <a:lumOff val="40000"/>
                  </a:schemeClr>
                </a:solidFill>
              </a:rPr>
              <a:t>	</a:t>
            </a:r>
            <a:endParaRPr lang="en-US" dirty="0">
              <a:solidFill>
                <a:schemeClr val="tx2">
                  <a:lumMod val="60000"/>
                  <a:lumOff val="40000"/>
                </a:schemeClr>
              </a:solidFill>
            </a:endParaRPr>
          </a:p>
        </p:txBody>
      </p:sp>
    </p:spTree>
    <p:extLst>
      <p:ext uri="{BB962C8B-B14F-4D97-AF65-F5344CB8AC3E}">
        <p14:creationId xmlns:p14="http://schemas.microsoft.com/office/powerpoint/2010/main" val="31875730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05" y="39438"/>
            <a:ext cx="8874327" cy="1143000"/>
          </a:xfrm>
        </p:spPr>
        <p:txBody>
          <a:bodyPr>
            <a:normAutofit/>
          </a:bodyPr>
          <a:lstStyle/>
          <a:p>
            <a:r>
              <a:rPr lang="en-US" b="1" dirty="0" smtClean="0"/>
              <a:t>ACST-2</a:t>
            </a:r>
            <a:endParaRPr lang="en-US" b="1" dirty="0"/>
          </a:p>
        </p:txBody>
      </p:sp>
      <p:sp>
        <p:nvSpPr>
          <p:cNvPr id="3" name="Content Placeholder 2"/>
          <p:cNvSpPr>
            <a:spLocks noGrp="1"/>
          </p:cNvSpPr>
          <p:nvPr>
            <p:ph idx="1"/>
          </p:nvPr>
        </p:nvSpPr>
        <p:spPr>
          <a:xfrm>
            <a:off x="179513" y="1052736"/>
            <a:ext cx="8640960" cy="5675562"/>
          </a:xfrm>
        </p:spPr>
        <p:txBody>
          <a:bodyPr>
            <a:normAutofit fontScale="92500" lnSpcReduction="20000"/>
          </a:bodyPr>
          <a:lstStyle/>
          <a:p>
            <a:pPr marL="0" indent="0">
              <a:buNone/>
            </a:pPr>
            <a:r>
              <a:rPr lang="en-US" i="1" dirty="0" smtClean="0"/>
              <a:t>Stroke risk factors:</a:t>
            </a:r>
          </a:p>
          <a:p>
            <a:pPr marL="0" indent="0">
              <a:buNone/>
            </a:pPr>
            <a:r>
              <a:rPr lang="en-US" dirty="0" smtClean="0"/>
              <a:t>Atrial Fibrillation 						6%</a:t>
            </a:r>
          </a:p>
          <a:p>
            <a:pPr marL="0" indent="0">
              <a:buNone/>
            </a:pPr>
            <a:r>
              <a:rPr lang="en-US" dirty="0" smtClean="0"/>
              <a:t>Age &gt;75 </a:t>
            </a:r>
            <a:r>
              <a:rPr lang="en-US" dirty="0" err="1" smtClean="0"/>
              <a:t>yrs</a:t>
            </a:r>
            <a:r>
              <a:rPr lang="en-US" dirty="0" smtClean="0"/>
              <a:t>          						</a:t>
            </a:r>
            <a:r>
              <a:rPr lang="en-US" b="1" dirty="0" smtClean="0">
                <a:solidFill>
                  <a:srgbClr val="FF0000"/>
                </a:solidFill>
              </a:rPr>
              <a:t>26%</a:t>
            </a:r>
          </a:p>
          <a:p>
            <a:pPr marL="0" indent="0">
              <a:buNone/>
            </a:pPr>
            <a:r>
              <a:rPr lang="en-US" dirty="0" smtClean="0"/>
              <a:t>Previous stroke symptoms or infarct		</a:t>
            </a:r>
            <a:r>
              <a:rPr lang="en-US" b="1" dirty="0" smtClean="0">
                <a:solidFill>
                  <a:srgbClr val="FF0000"/>
                </a:solidFill>
              </a:rPr>
              <a:t>43%</a:t>
            </a:r>
            <a:endParaRPr lang="en-US" dirty="0"/>
          </a:p>
          <a:p>
            <a:pPr marL="0" indent="0">
              <a:buNone/>
            </a:pPr>
            <a:endParaRPr lang="en-US" i="1" dirty="0" smtClean="0"/>
          </a:p>
          <a:p>
            <a:pPr marL="0" indent="0">
              <a:buNone/>
            </a:pPr>
            <a:r>
              <a:rPr lang="en-US" i="1" dirty="0" smtClean="0"/>
              <a:t>Medical Treatments at entry: </a:t>
            </a:r>
          </a:p>
          <a:p>
            <a:pPr marL="0" indent="0">
              <a:buNone/>
            </a:pPr>
            <a:r>
              <a:rPr lang="en-US" dirty="0" smtClean="0"/>
              <a:t>BP drugs               						84% </a:t>
            </a:r>
          </a:p>
          <a:p>
            <a:pPr marL="0" indent="0">
              <a:buNone/>
            </a:pPr>
            <a:r>
              <a:rPr lang="en-US" dirty="0" smtClean="0"/>
              <a:t>Lipid-lowering     						80%</a:t>
            </a:r>
          </a:p>
          <a:p>
            <a:pPr marL="0" indent="0">
              <a:buNone/>
            </a:pPr>
            <a:r>
              <a:rPr lang="en-US" dirty="0" smtClean="0"/>
              <a:t>Anti-thrombotic 						86%</a:t>
            </a:r>
          </a:p>
          <a:p>
            <a:pPr marL="457200" indent="-457200">
              <a:spcBef>
                <a:spcPct val="50000"/>
              </a:spcBef>
            </a:pPr>
            <a:r>
              <a:rPr lang="en-GB" altLang="zh-CN" dirty="0">
                <a:latin typeface="Calibri" pitchFamily="34" charset="0"/>
                <a:cs typeface="宋体"/>
              </a:rPr>
              <a:t>good compliance with drug therapy after joining </a:t>
            </a:r>
          </a:p>
          <a:p>
            <a:pPr marL="457200" indent="-457200">
              <a:spcBef>
                <a:spcPct val="50000"/>
              </a:spcBef>
            </a:pPr>
            <a:r>
              <a:rPr lang="en-GB" altLang="zh-CN" dirty="0">
                <a:latin typeface="Calibri" pitchFamily="34" charset="0"/>
                <a:cs typeface="宋体"/>
              </a:rPr>
              <a:t>direct patient feedback every year                              </a:t>
            </a:r>
            <a:r>
              <a:rPr lang="en-GB" altLang="zh-CN" dirty="0" smtClean="0">
                <a:latin typeface="Calibri" pitchFamily="34" charset="0"/>
                <a:cs typeface="宋体"/>
              </a:rPr>
              <a:t>                                   </a:t>
            </a:r>
            <a:r>
              <a:rPr lang="en-US" altLang="zh-CN" dirty="0" smtClean="0">
                <a:latin typeface="Calibri" pitchFamily="34" charset="0"/>
                <a:cs typeface="宋体"/>
              </a:rPr>
              <a:t>(</a:t>
            </a:r>
            <a:r>
              <a:rPr lang="en-US" altLang="zh-CN" dirty="0">
                <a:latin typeface="Calibri" pitchFamily="34" charset="0"/>
                <a:cs typeface="宋体"/>
              </a:rPr>
              <a:t>includes </a:t>
            </a:r>
            <a:r>
              <a:rPr lang="en-GB" altLang="zh-CN" dirty="0">
                <a:latin typeface="Calibri" pitchFamily="34" charset="0"/>
                <a:cs typeface="宋体"/>
              </a:rPr>
              <a:t>drug names and </a:t>
            </a:r>
            <a:r>
              <a:rPr lang="en-GB" altLang="zh-CN" dirty="0" smtClean="0">
                <a:latin typeface="Calibri" pitchFamily="34" charset="0"/>
                <a:cs typeface="宋体"/>
              </a:rPr>
              <a:t>doses)</a:t>
            </a:r>
            <a:r>
              <a:rPr lang="en-US" b="1" dirty="0" smtClean="0">
                <a:solidFill>
                  <a:schemeClr val="tx2">
                    <a:lumMod val="60000"/>
                    <a:lumOff val="40000"/>
                  </a:schemeClr>
                </a:solidFill>
              </a:rPr>
              <a:t> </a:t>
            </a:r>
          </a:p>
        </p:txBody>
      </p:sp>
    </p:spTree>
    <p:extLst>
      <p:ext uri="{BB962C8B-B14F-4D97-AF65-F5344CB8AC3E}">
        <p14:creationId xmlns:p14="http://schemas.microsoft.com/office/powerpoint/2010/main" val="21834991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508918"/>
          </a:xfrm>
        </p:spPr>
        <p:txBody>
          <a:bodyPr>
            <a:normAutofit fontScale="90000"/>
          </a:bodyPr>
          <a:lstStyle/>
          <a:p>
            <a:r>
              <a:rPr lang="en-US" b="1" dirty="0" smtClean="0"/>
              <a:t/>
            </a:r>
            <a:br>
              <a:rPr lang="en-US" b="1" dirty="0" smtClean="0"/>
            </a:br>
            <a:r>
              <a:rPr lang="en-US" b="1" dirty="0" smtClean="0"/>
              <a:t>Drug therapy at </a:t>
            </a:r>
            <a:br>
              <a:rPr lang="en-US" b="1" dirty="0" smtClean="0"/>
            </a:br>
            <a:r>
              <a:rPr lang="en-US" b="1" dirty="0" smtClean="0"/>
              <a:t> Annual follow up (2015)</a:t>
            </a:r>
            <a:endParaRPr lang="en-US" b="1" dirty="0"/>
          </a:p>
        </p:txBody>
      </p:sp>
      <p:sp>
        <p:nvSpPr>
          <p:cNvPr id="3" name="Content Placeholder 2"/>
          <p:cNvSpPr>
            <a:spLocks noGrp="1"/>
          </p:cNvSpPr>
          <p:nvPr>
            <p:ph idx="1"/>
          </p:nvPr>
        </p:nvSpPr>
        <p:spPr>
          <a:xfrm>
            <a:off x="457200" y="2215405"/>
            <a:ext cx="8229600" cy="4525963"/>
          </a:xfrm>
        </p:spPr>
        <p:txBody>
          <a:bodyPr/>
          <a:lstStyle/>
          <a:p>
            <a:pPr marL="0" indent="0">
              <a:buNone/>
            </a:pPr>
            <a:endParaRPr lang="en-US" dirty="0" smtClean="0"/>
          </a:p>
          <a:p>
            <a:pPr marL="0" indent="0">
              <a:buNone/>
            </a:pPr>
            <a:r>
              <a:rPr lang="en-US" dirty="0" smtClean="0"/>
              <a:t>Antithrombotic (aspirin, </a:t>
            </a:r>
            <a:r>
              <a:rPr lang="en-US" dirty="0" err="1" smtClean="0"/>
              <a:t>asasantin</a:t>
            </a:r>
            <a:r>
              <a:rPr lang="en-US" dirty="0" smtClean="0"/>
              <a:t>, </a:t>
            </a:r>
            <a:r>
              <a:rPr lang="en-US" dirty="0" err="1" smtClean="0"/>
              <a:t>clopidogrel</a:t>
            </a:r>
            <a:r>
              <a:rPr lang="en-US" dirty="0" smtClean="0"/>
              <a:t>, single, dual APT, warfarin, NOAC) 		</a:t>
            </a:r>
            <a:r>
              <a:rPr lang="en-US" b="1" dirty="0" smtClean="0"/>
              <a:t>95%</a:t>
            </a:r>
          </a:p>
          <a:p>
            <a:pPr marL="0" indent="0">
              <a:buNone/>
            </a:pPr>
            <a:r>
              <a:rPr lang="en-US" dirty="0" smtClean="0"/>
              <a:t>BP Medications (1-3 named drugs, none) 	</a:t>
            </a:r>
            <a:r>
              <a:rPr lang="en-US" b="1" dirty="0" smtClean="0"/>
              <a:t>83%</a:t>
            </a:r>
          </a:p>
          <a:p>
            <a:pPr marL="0" indent="0">
              <a:buNone/>
            </a:pPr>
            <a:r>
              <a:rPr lang="en-US" dirty="0" smtClean="0"/>
              <a:t>Lipid-lowering (specific drugs/doses) 		</a:t>
            </a:r>
            <a:r>
              <a:rPr lang="en-US" b="1" dirty="0" smtClean="0"/>
              <a:t>84%</a:t>
            </a:r>
            <a:endParaRPr lang="en-US" b="1" dirty="0"/>
          </a:p>
        </p:txBody>
      </p:sp>
    </p:spTree>
    <p:extLst>
      <p:ext uri="{BB962C8B-B14F-4D97-AF65-F5344CB8AC3E}">
        <p14:creationId xmlns:p14="http://schemas.microsoft.com/office/powerpoint/2010/main" val="21240821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09851116"/>
              </p:ext>
            </p:extLst>
          </p:nvPr>
        </p:nvGraphicFramePr>
        <p:xfrm>
          <a:off x="63962" y="-97199"/>
          <a:ext cx="9096972" cy="7403632"/>
        </p:xfrm>
        <a:graphic>
          <a:graphicData uri="http://schemas.openxmlformats.org/drawingml/2006/table">
            <a:tbl>
              <a:tblPr>
                <a:tableStyleId>{5C22544A-7EE6-4342-B048-85BDC9FD1C3A}</a:tableStyleId>
              </a:tblPr>
              <a:tblGrid>
                <a:gridCol w="3800127"/>
                <a:gridCol w="3027778"/>
                <a:gridCol w="2269067"/>
              </a:tblGrid>
              <a:tr h="1249630">
                <a:tc>
                  <a:txBody>
                    <a:bodyPr/>
                    <a:lstStyle/>
                    <a:p>
                      <a:pPr algn="ctr" rtl="0" fontAlgn="ctr"/>
                      <a:r>
                        <a:rPr lang="en-GB" sz="2800" b="1" u="sng" strike="noStrike" dirty="0" smtClean="0">
                          <a:effectLst/>
                        </a:rPr>
                        <a:t> ACST-2 Stents  </a:t>
                      </a:r>
                      <a:endParaRPr lang="en-GB" sz="2800" b="1" i="0" u="sng" strike="noStrike" dirty="0">
                        <a:solidFill>
                          <a:srgbClr val="000000"/>
                        </a:solidFill>
                        <a:effectLst/>
                        <a:latin typeface="Calibri"/>
                      </a:endParaRPr>
                    </a:p>
                  </a:txBody>
                  <a:tcPr marL="4654" marR="4654" marT="4654" marB="0" anchor="ctr">
                    <a:solidFill>
                      <a:srgbClr val="F2F2F2"/>
                    </a:solidFill>
                  </a:tcPr>
                </a:tc>
                <a:tc>
                  <a:txBody>
                    <a:bodyPr/>
                    <a:lstStyle/>
                    <a:p>
                      <a:pPr algn="l" rtl="0" fontAlgn="ctr"/>
                      <a:r>
                        <a:rPr lang="en-GB" sz="2800" b="1" u="sng" strike="noStrike" dirty="0" smtClean="0">
                          <a:effectLst/>
                        </a:rPr>
                        <a:t>Cerebral Protection</a:t>
                      </a:r>
                      <a:endParaRPr lang="en-GB" sz="2800" b="1" i="0" u="sng" strike="noStrike" dirty="0">
                        <a:solidFill>
                          <a:srgbClr val="000000"/>
                        </a:solidFill>
                        <a:effectLst/>
                        <a:latin typeface="Calibri"/>
                      </a:endParaRPr>
                    </a:p>
                  </a:txBody>
                  <a:tcPr marL="60026" marR="6670" marT="6670" marB="0" anchor="ctr">
                    <a:solidFill>
                      <a:srgbClr val="F2F2F2"/>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endParaRPr lang="en-GB" sz="2800" b="1" u="sng" strike="noStrike" dirty="0" smtClean="0">
                        <a:effectLs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800" b="1" u="sng" strike="noStrike" dirty="0" smtClean="0">
                          <a:effectLst/>
                        </a:rPr>
                        <a:t>Devices </a:t>
                      </a:r>
                      <a:r>
                        <a:rPr lang="en-GB" sz="2800" b="0" i="0" u="none" strike="noStrike" dirty="0" smtClean="0">
                          <a:solidFill>
                            <a:srgbClr val="000000"/>
                          </a:solidFill>
                          <a:effectLst/>
                          <a:latin typeface="+mn-lt"/>
                        </a:rPr>
                        <a:t>(86%)</a:t>
                      </a:r>
                      <a:endParaRPr lang="en-GB" sz="2800" b="1" i="0" u="sng" strike="noStrike" dirty="0" smtClean="0">
                        <a:solidFill>
                          <a:srgbClr val="000000"/>
                        </a:solidFill>
                        <a:effectLst/>
                        <a:latin typeface="+mn-lt"/>
                      </a:endParaRPr>
                    </a:p>
                    <a:p>
                      <a:pPr algn="l" rtl="0" fontAlgn="ctr"/>
                      <a:endParaRPr lang="en-GB" sz="2800" b="1" i="0" u="sng" strike="noStrike" dirty="0">
                        <a:solidFill>
                          <a:srgbClr val="000000"/>
                        </a:solidFill>
                        <a:effectLst/>
                        <a:latin typeface="Calibri"/>
                      </a:endParaRPr>
                    </a:p>
                  </a:txBody>
                  <a:tcPr marL="60026" marR="6670" marT="6670" marB="0" anchor="ctr">
                    <a:solidFill>
                      <a:srgbClr val="F2F2F2"/>
                    </a:solidFill>
                  </a:tcPr>
                </a:tc>
              </a:tr>
              <a:tr h="476420">
                <a:tc>
                  <a:txBody>
                    <a:bodyPr/>
                    <a:lstStyle/>
                    <a:p>
                      <a:pPr algn="l" rtl="0" fontAlgn="ctr"/>
                      <a:r>
                        <a:rPr lang="en-GB" sz="2400" u="none" strike="noStrike" dirty="0" smtClean="0">
                          <a:effectLst/>
                        </a:rPr>
                        <a:t>      </a:t>
                      </a:r>
                      <a:r>
                        <a:rPr lang="en-GB" sz="2400" u="none" strike="noStrike" dirty="0" err="1" smtClean="0">
                          <a:effectLst/>
                        </a:rPr>
                        <a:t>Wallstent</a:t>
                      </a:r>
                      <a:r>
                        <a:rPr lang="en-GB" sz="2400" u="none" strike="noStrike" baseline="0" dirty="0" smtClean="0">
                          <a:effectLst/>
                        </a:rPr>
                        <a:t> </a:t>
                      </a:r>
                      <a:r>
                        <a:rPr lang="en-GB" sz="2400" u="none" strike="noStrike" dirty="0" smtClean="0">
                          <a:effectLst/>
                        </a:rPr>
                        <a:t>                            </a:t>
                      </a:r>
                      <a:endParaRPr lang="en-GB" sz="2400" b="0" i="0" u="none" strike="noStrike" dirty="0">
                        <a:solidFill>
                          <a:srgbClr val="000000"/>
                        </a:solidFill>
                        <a:effectLst/>
                        <a:latin typeface="Calibri"/>
                      </a:endParaRPr>
                    </a:p>
                  </a:txBody>
                  <a:tcPr marL="4654" marR="4654" marT="4654" marB="0" anchor="ctr">
                    <a:solidFill>
                      <a:srgbClr val="F2F2F2"/>
                    </a:solidFill>
                  </a:tcPr>
                </a:tc>
                <a:tc>
                  <a:txBody>
                    <a:bodyPr/>
                    <a:lstStyle/>
                    <a:p>
                      <a:pPr algn="l" rtl="0" fontAlgn="ctr"/>
                      <a:r>
                        <a:rPr lang="en-GB" sz="2400" u="none" strike="noStrike" dirty="0" err="1" smtClean="0">
                          <a:effectLst/>
                        </a:rPr>
                        <a:t>Emboshield</a:t>
                      </a:r>
                      <a:endParaRPr lang="en-GB" sz="2000" b="0" i="0" u="none" strike="noStrike" dirty="0">
                        <a:solidFill>
                          <a:srgbClr val="000000"/>
                        </a:solidFill>
                        <a:effectLst/>
                        <a:latin typeface="Calibri"/>
                      </a:endParaRPr>
                    </a:p>
                  </a:txBody>
                  <a:tcPr marL="60026" marR="6670" marT="6670" marB="0" anchor="ctr">
                    <a:solidFill>
                      <a:srgbClr val="F2F2F2"/>
                    </a:solidFill>
                  </a:tcPr>
                </a:tc>
                <a:tc>
                  <a:txBody>
                    <a:bodyPr/>
                    <a:lstStyle/>
                    <a:p>
                      <a:pPr algn="l" rtl="0" fontAlgn="ctr"/>
                      <a:r>
                        <a:rPr lang="en-GB" sz="2400" u="none" strike="noStrike" dirty="0">
                          <a:effectLst/>
                        </a:rPr>
                        <a:t>Filter</a:t>
                      </a:r>
                      <a:endParaRPr lang="en-GB" sz="2400" b="0" i="0" u="none" strike="noStrike" dirty="0">
                        <a:solidFill>
                          <a:srgbClr val="000000"/>
                        </a:solidFill>
                        <a:effectLst/>
                        <a:latin typeface="Calibri"/>
                      </a:endParaRPr>
                    </a:p>
                  </a:txBody>
                  <a:tcPr marL="60026" marR="6670" marT="6670" marB="0" anchor="ctr">
                    <a:solidFill>
                      <a:srgbClr val="F2F2F2"/>
                    </a:solidFill>
                  </a:tcPr>
                </a:tc>
              </a:tr>
              <a:tr h="714892">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Cristallo</a:t>
                      </a:r>
                      <a:r>
                        <a:rPr lang="en-GB" sz="2400" u="none" strike="noStrike" dirty="0" smtClean="0">
                          <a:effectLst/>
                        </a:rPr>
                        <a:t> </a:t>
                      </a:r>
                      <a:r>
                        <a:rPr lang="en-GB" sz="2400" u="none" strike="noStrike" dirty="0" err="1" smtClean="0">
                          <a:effectLst/>
                        </a:rPr>
                        <a:t>Ideale</a:t>
                      </a:r>
                      <a:r>
                        <a:rPr lang="en-GB" sz="2400" u="none" strike="noStrike" dirty="0" smtClean="0">
                          <a:effectLst/>
                        </a:rPr>
                        <a:t> </a:t>
                      </a:r>
                      <a:r>
                        <a:rPr lang="en-GB" sz="2000" u="none" strike="noStrike" dirty="0" smtClean="0">
                          <a:effectLst/>
                        </a:rPr>
                        <a:t> </a:t>
                      </a: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Xact</a:t>
                      </a:r>
                      <a:r>
                        <a:rPr lang="en-GB" sz="2400" u="none" strike="noStrike" dirty="0" smtClean="0">
                          <a:effectLst/>
                        </a:rPr>
                        <a:t> </a:t>
                      </a:r>
                      <a:endParaRPr lang="en-GB" sz="1800" b="0" i="0" u="none" strike="noStrike" dirty="0" smtClean="0">
                        <a:solidFill>
                          <a:srgbClr val="000000"/>
                        </a:solidFill>
                        <a:effectLst/>
                        <a:latin typeface="+mn-lt"/>
                      </a:endParaRPr>
                    </a:p>
                  </a:txBody>
                  <a:tcPr marL="4654" marR="4654" marT="4654" marB="0" anchor="ctr">
                    <a:solidFill>
                      <a:srgbClr val="F2F2F2"/>
                    </a:solidFill>
                  </a:tcPr>
                </a:tc>
                <a:tc>
                  <a:txBody>
                    <a:bodyPr/>
                    <a:lstStyle/>
                    <a:p>
                      <a:pPr algn="l" rtl="0" fontAlgn="ctr"/>
                      <a:r>
                        <a:rPr lang="en-GB" sz="2400" u="none" strike="noStrike" dirty="0" err="1" smtClean="0">
                          <a:effectLst/>
                        </a:rPr>
                        <a:t>Filterwire</a:t>
                      </a:r>
                      <a:endParaRPr lang="en-GB" sz="2000" b="0" i="0" u="none" strike="noStrike" dirty="0">
                        <a:solidFill>
                          <a:srgbClr val="000000"/>
                        </a:solidFill>
                        <a:effectLst/>
                        <a:latin typeface="Calibri"/>
                      </a:endParaRPr>
                    </a:p>
                  </a:txBody>
                  <a:tcPr marL="60026" marR="6670" marT="6670" marB="0" anchor="ctr">
                    <a:solidFill>
                      <a:srgbClr val="F2F2F2"/>
                    </a:solidFill>
                  </a:tcPr>
                </a:tc>
                <a:tc>
                  <a:txBody>
                    <a:bodyPr/>
                    <a:lstStyle/>
                    <a:p>
                      <a:pPr algn="l" rtl="0" fontAlgn="ctr"/>
                      <a:r>
                        <a:rPr lang="en-GB" sz="2400" u="none" strike="noStrike" dirty="0">
                          <a:effectLst/>
                        </a:rPr>
                        <a:t>Filter</a:t>
                      </a:r>
                      <a:endParaRPr lang="en-GB" sz="2400" b="0" i="0" u="none" strike="noStrike" dirty="0">
                        <a:solidFill>
                          <a:srgbClr val="000000"/>
                        </a:solidFill>
                        <a:effectLst/>
                        <a:latin typeface="Calibri"/>
                      </a:endParaRPr>
                    </a:p>
                  </a:txBody>
                  <a:tcPr marL="60026" marR="6670" marT="6670" marB="0" anchor="ctr">
                    <a:solidFill>
                      <a:srgbClr val="F2F2F2"/>
                    </a:solidFill>
                  </a:tcPr>
                </a:tc>
              </a:tr>
              <a:tr h="71685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Cordis</a:t>
                      </a:r>
                      <a:r>
                        <a:rPr lang="en-GB" sz="2400" u="none" strike="noStrike" dirty="0" smtClean="0">
                          <a:effectLst/>
                        </a:rPr>
                        <a:t> Precise </a:t>
                      </a:r>
                      <a:endParaRPr lang="en-GB" sz="2000" b="0" i="0" u="none" strike="noStrike" dirty="0" smtClean="0">
                        <a:solidFill>
                          <a:srgbClr val="000000"/>
                        </a:solidFill>
                        <a:effectLst/>
                        <a:latin typeface="+mn-lt"/>
                      </a:endParaRPr>
                    </a:p>
                  </a:txBody>
                  <a:tcPr marL="4654" marR="4654" marT="4654" marB="0" anchor="ctr">
                    <a:solidFill>
                      <a:srgbClr val="F2F2F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400" u="none" strike="noStrike" dirty="0" smtClean="0">
                          <a:solidFill>
                            <a:srgbClr val="008000"/>
                          </a:solidFill>
                          <a:effectLst/>
                        </a:rPr>
                        <a:t>Mo. Ma</a:t>
                      </a:r>
                      <a:r>
                        <a:rPr lang="en-GB" sz="2400" u="none" strike="noStrike" baseline="0" dirty="0" smtClean="0">
                          <a:solidFill>
                            <a:srgbClr val="008000"/>
                          </a:solidFill>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sz="2400" u="none" strike="noStrike" dirty="0" smtClean="0">
                          <a:effectLst/>
                        </a:rPr>
                        <a:t>Spider </a:t>
                      </a:r>
                      <a:endParaRPr lang="en-US" sz="1800" u="none" strike="noStrike" dirty="0" smtClean="0">
                        <a:effectLst/>
                      </a:endParaRPr>
                    </a:p>
                  </a:txBody>
                  <a:tcPr marL="60026" marR="6670" marT="6670" marB="0" anchor="ctr">
                    <a:solidFill>
                      <a:srgbClr val="F2F2F2"/>
                    </a:solidFill>
                  </a:tcPr>
                </a:tc>
                <a:tc>
                  <a:txBody>
                    <a:bodyPr/>
                    <a:lstStyle/>
                    <a:p>
                      <a:pPr algn="l" rtl="0" fontAlgn="ctr"/>
                      <a:r>
                        <a:rPr lang="en-GB" sz="2400" b="0" i="0" u="none" strike="noStrike" dirty="0" err="1" smtClean="0">
                          <a:solidFill>
                            <a:srgbClr val="000000"/>
                          </a:solidFill>
                          <a:effectLst/>
                          <a:latin typeface="Calibri"/>
                        </a:rPr>
                        <a:t>Prox</a:t>
                      </a:r>
                      <a:r>
                        <a:rPr lang="en-GB" sz="2400" b="0" i="0" u="none" strike="noStrike" dirty="0" smtClean="0">
                          <a:solidFill>
                            <a:srgbClr val="000000"/>
                          </a:solidFill>
                          <a:effectLst/>
                          <a:latin typeface="Calibri"/>
                        </a:rPr>
                        <a:t> </a:t>
                      </a:r>
                      <a:r>
                        <a:rPr lang="en-GB" sz="2400" b="0" i="0" u="none" strike="noStrike" dirty="0" err="1" smtClean="0">
                          <a:solidFill>
                            <a:srgbClr val="000000"/>
                          </a:solidFill>
                          <a:effectLst/>
                          <a:latin typeface="Calibri"/>
                        </a:rPr>
                        <a:t>occ</a:t>
                      </a:r>
                      <a:endParaRPr lang="en-GB" sz="2400" b="0" i="0" u="none" strike="noStrike" dirty="0" smtClean="0">
                        <a:solidFill>
                          <a:srgbClr val="000000"/>
                        </a:solidFill>
                        <a:effectLst/>
                        <a:latin typeface="Calibri"/>
                      </a:endParaRPr>
                    </a:p>
                    <a:p>
                      <a:pPr algn="l" rtl="0" fontAlgn="ctr"/>
                      <a:r>
                        <a:rPr lang="en-GB" sz="2400" b="0" i="0" u="none" strike="noStrike" dirty="0" smtClean="0">
                          <a:solidFill>
                            <a:srgbClr val="000000"/>
                          </a:solidFill>
                          <a:effectLst/>
                          <a:latin typeface="Calibri"/>
                        </a:rPr>
                        <a:t>Filter</a:t>
                      </a:r>
                    </a:p>
                  </a:txBody>
                  <a:tcPr marL="60026" marR="6670" marT="6670" marB="0" anchor="ctr">
                    <a:solidFill>
                      <a:srgbClr val="F2F2F2"/>
                    </a:solidFill>
                  </a:tcPr>
                </a:tc>
              </a:tr>
              <a:tr h="71685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Protégé® RX </a:t>
                      </a:r>
                      <a:endParaRPr lang="en-GB" sz="2000" u="none" strike="noStrike" dirty="0" smtClean="0">
                        <a:effectLs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Acculink</a:t>
                      </a:r>
                      <a:r>
                        <a:rPr lang="en-GB" sz="2400" u="none" strike="noStrike" dirty="0" smtClean="0">
                          <a:effectLst/>
                        </a:rPr>
                        <a:t> </a:t>
                      </a:r>
                      <a:endParaRPr lang="en-GB" sz="1800" b="0" i="0" u="none" strike="noStrike" dirty="0" smtClean="0">
                        <a:solidFill>
                          <a:srgbClr val="000000"/>
                        </a:solidFill>
                        <a:effectLst/>
                        <a:latin typeface="+mn-lt"/>
                      </a:endParaRPr>
                    </a:p>
                  </a:txBody>
                  <a:tcPr marL="4654" marR="4654" marT="4654" marB="0" anchor="ctr">
                    <a:solidFill>
                      <a:srgbClr val="F2F2F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err="1" smtClean="0">
                          <a:effectLst/>
                        </a:rPr>
                        <a:t>Accunet</a:t>
                      </a:r>
                      <a:r>
                        <a:rPr lang="en-GB" sz="2000" u="none" strike="noStrike" dirty="0" smtClean="0">
                          <a:effectLst/>
                        </a:rPr>
                        <a:t> </a:t>
                      </a:r>
                      <a:endParaRPr lang="en-GB" sz="1800" b="0" i="0" u="none" strike="noStrike" dirty="0" smtClean="0">
                        <a:solidFill>
                          <a:srgbClr val="000000"/>
                        </a:solidFill>
                        <a:effectLst/>
                        <a:latin typeface="+mn-lt"/>
                      </a:endParaRPr>
                    </a:p>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err="1" smtClean="0">
                          <a:effectLst/>
                        </a:rPr>
                        <a:t>AngioGuard</a:t>
                      </a:r>
                      <a:r>
                        <a:rPr lang="en-GB" sz="2000" u="none" strike="noStrike" dirty="0" smtClean="0">
                          <a:effectLst/>
                        </a:rPr>
                        <a:t> </a:t>
                      </a:r>
                      <a:endParaRPr lang="en-GB" sz="1800" b="0" i="0" u="none" strike="noStrike" dirty="0" smtClean="0">
                        <a:solidFill>
                          <a:srgbClr val="000000"/>
                        </a:solidFill>
                        <a:effectLst/>
                        <a:latin typeface="+mn-lt"/>
                      </a:endParaRPr>
                    </a:p>
                  </a:txBody>
                  <a:tcPr marL="60026" marR="6670" marT="6670" marB="0" anchor="ctr">
                    <a:solidFill>
                      <a:srgbClr val="F2F2F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Filter</a:t>
                      </a:r>
                    </a:p>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Filter</a:t>
                      </a:r>
                    </a:p>
                  </a:txBody>
                  <a:tcPr marL="60026" marR="6670" marT="6670" marB="0" anchor="ctr">
                    <a:solidFill>
                      <a:srgbClr val="F2F2F2"/>
                    </a:solidFill>
                  </a:tcPr>
                </a:tc>
              </a:tr>
              <a:tr h="1070079">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baseline="0" dirty="0" err="1" smtClean="0">
                          <a:solidFill>
                            <a:srgbClr val="008000"/>
                          </a:solidFill>
                          <a:effectLst/>
                        </a:rPr>
                        <a:t>Roadsaver</a:t>
                      </a:r>
                      <a:endParaRPr lang="en-GB" sz="2400" u="none" strike="noStrike" baseline="0" dirty="0" smtClean="0">
                        <a:solidFill>
                          <a:srgbClr val="008000"/>
                        </a:solidFill>
                        <a:effectLs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Adapt </a:t>
                      </a:r>
                      <a:endParaRPr lang="en-GB" sz="2000" u="none" strike="noStrike" dirty="0" smtClean="0">
                        <a:effectLs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      Sinus </a:t>
                      </a:r>
                      <a:r>
                        <a:rPr lang="en-GB" sz="2400" u="none" strike="noStrike" dirty="0" smtClean="0">
                          <a:effectLst/>
                        </a:rPr>
                        <a:t> </a:t>
                      </a:r>
                      <a:endParaRPr lang="en-GB" sz="2000" b="0" i="0" u="none" strike="noStrike" dirty="0" smtClean="0">
                        <a:solidFill>
                          <a:srgbClr val="000000"/>
                        </a:solidFill>
                        <a:effectLst/>
                        <a:latin typeface="+mn-lt"/>
                      </a:endParaRPr>
                    </a:p>
                  </a:txBody>
                  <a:tcPr marL="4654" marR="4654" marT="4654" marB="0" anchor="ctr">
                    <a:solidFill>
                      <a:srgbClr val="F2F2F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Gore Flow Reversal</a:t>
                      </a:r>
                      <a:r>
                        <a:rPr lang="en-GB" sz="2000" u="none" strike="noStrike" dirty="0" smtClean="0">
                          <a:effectLst/>
                        </a:rPr>
                        <a:t> </a:t>
                      </a:r>
                      <a:endParaRPr lang="en-GB" sz="1800" b="0" i="0" u="none" strike="noStrike" dirty="0" smtClean="0">
                        <a:solidFill>
                          <a:srgbClr val="000000"/>
                        </a:solidFill>
                        <a:effectLst/>
                        <a:latin typeface="+mn-lt"/>
                      </a:endParaRPr>
                    </a:p>
                  </a:txBody>
                  <a:tcPr marL="60026" marR="6670" marT="6670" marB="0" anchor="ctr">
                    <a:solidFill>
                      <a:srgbClr val="F2F2F2"/>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err="1" smtClean="0">
                          <a:effectLst/>
                        </a:rPr>
                        <a:t>Prox</a:t>
                      </a:r>
                      <a:r>
                        <a:rPr lang="en-GB" sz="2400" u="none" strike="noStrike" dirty="0" smtClean="0">
                          <a:effectLst/>
                        </a:rPr>
                        <a:t> </a:t>
                      </a:r>
                      <a:r>
                        <a:rPr lang="en-GB" sz="2400" u="none" strike="noStrike" dirty="0" err="1" smtClean="0">
                          <a:effectLst/>
                        </a:rPr>
                        <a:t>occ</a:t>
                      </a:r>
                      <a:endParaRPr lang="en-GB" sz="2400" b="0" i="0" u="none" strike="noStrike" dirty="0" smtClean="0">
                        <a:solidFill>
                          <a:srgbClr val="000000"/>
                        </a:solidFill>
                        <a:effectLst/>
                        <a:latin typeface="+mn-lt"/>
                      </a:endParaRPr>
                    </a:p>
                  </a:txBody>
                  <a:tcPr marL="60026" marR="6670" marT="6670" marB="0" anchor="ctr">
                    <a:solidFill>
                      <a:srgbClr val="F2F2F2"/>
                    </a:solidFill>
                  </a:tcPr>
                </a:tc>
              </a:tr>
              <a:tr h="617403">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ViVEXX</a:t>
                      </a:r>
                      <a:endParaRPr lang="en-GB" sz="2000" u="none" strike="noStrike" baseline="0" dirty="0" smtClean="0">
                        <a:effectLst/>
                      </a:endParaRPr>
                    </a:p>
                  </a:txBody>
                  <a:tcPr marL="4654" marR="4654" marT="4654" marB="0" anchor="ctr">
                    <a:solidFill>
                      <a:srgbClr val="F2F2F2"/>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Twin One</a:t>
                      </a:r>
                    </a:p>
                  </a:txBody>
                  <a:tcPr marL="60026" marR="6670" marT="6670" marB="0" anchor="ctr">
                    <a:solidFill>
                      <a:srgbClr val="F2F2F2"/>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Distal balloon</a:t>
                      </a:r>
                    </a:p>
                  </a:txBody>
                  <a:tcPr marL="60026" marR="6670" marT="6670" marB="0" anchor="ctr">
                    <a:solidFill>
                      <a:srgbClr val="F2F2F2"/>
                    </a:solidFill>
                  </a:tcPr>
                </a:tc>
              </a:tr>
              <a:tr h="1708492">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baseline="0" dirty="0" smtClean="0">
                          <a:solidFill>
                            <a:srgbClr val="008000"/>
                          </a:solidFill>
                          <a:effectLst/>
                        </a:rPr>
                        <a:t>      </a:t>
                      </a:r>
                      <a:r>
                        <a:rPr lang="en-GB" sz="2400" u="none" strike="noStrike" dirty="0" smtClean="0">
                          <a:solidFill>
                            <a:srgbClr val="008000"/>
                          </a:solidFill>
                          <a:effectLst/>
                        </a:rPr>
                        <a:t>Inspire</a:t>
                      </a:r>
                      <a:endParaRPr lang="en-GB" sz="2000" u="none" strike="noStrike" dirty="0" smtClean="0">
                        <a:solidFill>
                          <a:srgbClr val="008000"/>
                        </a:solidFill>
                        <a:effectLs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baseline="0" dirty="0" smtClean="0">
                          <a:effectLst/>
                        </a:rPr>
                        <a:t>      </a:t>
                      </a:r>
                      <a:r>
                        <a:rPr lang="en-GB" sz="2400" u="none" strike="noStrike" baseline="0" dirty="0" err="1" smtClean="0">
                          <a:effectLst/>
                        </a:rPr>
                        <a:t>Zilver</a:t>
                      </a:r>
                      <a:r>
                        <a:rPr lang="en-GB" sz="2400" u="none" strike="noStrike" baseline="0" dirty="0" smtClean="0">
                          <a:effectLst/>
                        </a:rPr>
                        <a:t> </a:t>
                      </a: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baseline="0" dirty="0" smtClean="0">
                          <a:effectLst/>
                        </a:rPr>
                        <a:t>      </a:t>
                      </a:r>
                      <a:r>
                        <a:rPr lang="en-GB" sz="2400" u="none" strike="noStrike" baseline="0" dirty="0" err="1" smtClean="0">
                          <a:effectLst/>
                        </a:rPr>
                        <a:t>Mer</a:t>
                      </a:r>
                      <a:endParaRPr lang="en-GB" sz="2400" b="0" i="0" u="none" strike="noStrike" dirty="0" smtClean="0">
                        <a:solidFill>
                          <a:srgbClr val="008000"/>
                        </a:solidFill>
                        <a:effectLst/>
                        <a:latin typeface="+mn-l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solidFill>
                            <a:srgbClr val="008000"/>
                          </a:solidFill>
                          <a:effectLst/>
                        </a:rPr>
                        <a:t>     </a:t>
                      </a:r>
                      <a:endParaRPr lang="en-GB" sz="2000" u="none" strike="noStrike" dirty="0" smtClean="0">
                        <a:solidFill>
                          <a:srgbClr val="008000"/>
                        </a:solidFill>
                        <a:effectLst/>
                      </a:endParaRPr>
                    </a:p>
                  </a:txBody>
                  <a:tcPr marL="4654" marR="4654" marT="4654" marB="0" anchor="ctr">
                    <a:solidFill>
                      <a:srgbClr val="F2F2F2"/>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err="1" smtClean="0">
                          <a:solidFill>
                            <a:srgbClr val="000000"/>
                          </a:solidFill>
                          <a:effectLst/>
                          <a:latin typeface="+mn-lt"/>
                        </a:rPr>
                        <a:t>FiberNet</a:t>
                      </a:r>
                      <a:r>
                        <a:rPr lang="en-GB" sz="2400" b="0" i="0" u="none" strike="noStrike" dirty="0" smtClean="0">
                          <a:solidFill>
                            <a:srgbClr val="000000"/>
                          </a:solidFill>
                          <a:effectLst/>
                          <a:latin typeface="+mn-lt"/>
                        </a:rPr>
                        <a:t> </a:t>
                      </a:r>
                    </a:p>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err="1" smtClean="0">
                          <a:solidFill>
                            <a:srgbClr val="000000"/>
                          </a:solidFill>
                          <a:effectLst/>
                          <a:latin typeface="+mn-lt"/>
                        </a:rPr>
                        <a:t>Viatrac</a:t>
                      </a:r>
                      <a:endParaRPr lang="en-GB" sz="2400" b="0" i="0" u="none" strike="noStrike" dirty="0" smtClean="0">
                        <a:solidFill>
                          <a:srgbClr val="000000"/>
                        </a:solidFill>
                        <a:effectLst/>
                        <a:latin typeface="+mn-l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err="1" smtClean="0">
                          <a:solidFill>
                            <a:srgbClr val="000000"/>
                          </a:solidFill>
                          <a:effectLst/>
                          <a:latin typeface="+mn-lt"/>
                        </a:rPr>
                        <a:t>Wirion</a:t>
                      </a:r>
                      <a:r>
                        <a:rPr lang="en-GB" sz="2400" b="0" i="0" u="none" strike="noStrike" dirty="0" smtClean="0">
                          <a:solidFill>
                            <a:srgbClr val="000000"/>
                          </a:solidFill>
                          <a:effectLst/>
                          <a:latin typeface="+mn-lt"/>
                        </a:rPr>
                        <a:t> </a:t>
                      </a:r>
                    </a:p>
                    <a:p>
                      <a:endParaRPr lang="en-US" dirty="0"/>
                    </a:p>
                  </a:txBody>
                  <a:tcPr marL="60026" marR="6670" marT="6670" marB="0" anchor="ctr">
                    <a:solidFill>
                      <a:srgbClr val="F2F2F2"/>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Filter</a:t>
                      </a:r>
                    </a:p>
                  </a:txBody>
                  <a:tcPr marL="60026" marR="6670" marT="6670" marB="0" anchor="ctr">
                    <a:solidFill>
                      <a:srgbClr val="F2F2F2"/>
                    </a:solidFill>
                  </a:tcPr>
                </a:tc>
              </a:tr>
            </a:tbl>
          </a:graphicData>
        </a:graphic>
      </p:graphicFrame>
      <p:cxnSp>
        <p:nvCxnSpPr>
          <p:cNvPr id="5" name="Straight Connector 4"/>
          <p:cNvCxnSpPr/>
          <p:nvPr/>
        </p:nvCxnSpPr>
        <p:spPr>
          <a:xfrm>
            <a:off x="3632200" y="443859"/>
            <a:ext cx="25400" cy="6501831"/>
          </a:xfrm>
          <a:prstGeom prst="line">
            <a:avLst/>
          </a:prstGeom>
        </p:spPr>
        <p:style>
          <a:lnRef idx="2">
            <a:schemeClr val="accent1"/>
          </a:lnRef>
          <a:fillRef idx="0">
            <a:schemeClr val="accent1"/>
          </a:fillRef>
          <a:effectRef idx="1">
            <a:schemeClr val="accent1"/>
          </a:effectRef>
          <a:fontRef idx="minor">
            <a:schemeClr val="tx1"/>
          </a:fontRef>
        </p:style>
      </p:cxnSp>
      <p:sp>
        <p:nvSpPr>
          <p:cNvPr id="6" name="Down Arrow 5"/>
          <p:cNvSpPr/>
          <p:nvPr/>
        </p:nvSpPr>
        <p:spPr>
          <a:xfrm>
            <a:off x="-42662" y="840481"/>
            <a:ext cx="484632" cy="57563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790600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47525451"/>
              </p:ext>
            </p:extLst>
          </p:nvPr>
        </p:nvGraphicFramePr>
        <p:xfrm>
          <a:off x="47029" y="96732"/>
          <a:ext cx="9096972" cy="7039196"/>
        </p:xfrm>
        <a:graphic>
          <a:graphicData uri="http://schemas.openxmlformats.org/drawingml/2006/table">
            <a:tbl>
              <a:tblPr>
                <a:tableStyleId>{5C22544A-7EE6-4342-B048-85BDC9FD1C3A}</a:tableStyleId>
              </a:tblPr>
              <a:tblGrid>
                <a:gridCol w="3800127"/>
                <a:gridCol w="3245124"/>
                <a:gridCol w="2051721"/>
              </a:tblGrid>
              <a:tr h="422587">
                <a:tc>
                  <a:txBody>
                    <a:bodyPr/>
                    <a:lstStyle/>
                    <a:p>
                      <a:pPr algn="ctr" rtl="0" fontAlgn="ctr"/>
                      <a:r>
                        <a:rPr lang="en-GB" sz="2800" b="1" u="sng" strike="noStrike" dirty="0" smtClean="0">
                          <a:effectLst/>
                        </a:rPr>
                        <a:t> ACST-2 Stents  </a:t>
                      </a:r>
                      <a:endParaRPr lang="en-GB" sz="2800" b="1" i="0" u="sng" strike="noStrike" dirty="0">
                        <a:solidFill>
                          <a:srgbClr val="000000"/>
                        </a:solidFill>
                        <a:effectLst/>
                        <a:latin typeface="Calibri"/>
                      </a:endParaRPr>
                    </a:p>
                  </a:txBody>
                  <a:tcPr marL="4654" marR="4654" marT="4654" marB="0" anchor="ctr">
                    <a:noFill/>
                  </a:tcPr>
                </a:tc>
                <a:tc>
                  <a:txBody>
                    <a:bodyPr/>
                    <a:lstStyle/>
                    <a:p>
                      <a:pPr algn="l" rtl="0" fontAlgn="ctr"/>
                      <a:r>
                        <a:rPr lang="en-GB" sz="2800" b="1" u="sng" strike="noStrike" dirty="0" smtClean="0">
                          <a:effectLst/>
                        </a:rPr>
                        <a:t> Protection Devices</a:t>
                      </a:r>
                      <a:endParaRPr lang="en-GB" sz="2800" b="1" i="0" u="sng" strike="noStrike" dirty="0">
                        <a:solidFill>
                          <a:srgbClr val="000000"/>
                        </a:solidFill>
                        <a:effectLst/>
                        <a:latin typeface="Calibri"/>
                      </a:endParaRPr>
                    </a:p>
                  </a:txBody>
                  <a:tcPr marL="60026" marR="6670" marT="6670" marB="0" anchor="ctr">
                    <a:noFill/>
                  </a:tcPr>
                </a:tc>
                <a:tc>
                  <a:txBody>
                    <a:bodyPr/>
                    <a:lstStyle/>
                    <a:p>
                      <a:pPr algn="l" rtl="0" fontAlgn="ctr"/>
                      <a:r>
                        <a:rPr lang="en-GB" sz="2800" b="1" i="0" u="sng" strike="noStrike" dirty="0" smtClean="0">
                          <a:solidFill>
                            <a:srgbClr val="000000"/>
                          </a:solidFill>
                          <a:effectLst/>
                          <a:latin typeface="Calibri"/>
                        </a:rPr>
                        <a:t>Type</a:t>
                      </a:r>
                      <a:endParaRPr lang="en-GB" sz="2800" b="1" i="0" u="sng" strike="noStrike" dirty="0">
                        <a:solidFill>
                          <a:srgbClr val="000000"/>
                        </a:solidFill>
                        <a:effectLst/>
                        <a:latin typeface="Calibri"/>
                      </a:endParaRPr>
                    </a:p>
                  </a:txBody>
                  <a:tcPr marL="60026" marR="6670" marT="6670" marB="0" anchor="ctr">
                    <a:noFill/>
                  </a:tcPr>
                </a:tc>
              </a:tr>
              <a:tr h="719790">
                <a:tc>
                  <a:txBody>
                    <a:bodyPr/>
                    <a:lstStyle/>
                    <a:p>
                      <a:pPr algn="l" rtl="0" fontAlgn="ctr"/>
                      <a:r>
                        <a:rPr lang="en-GB" sz="2400" u="none" strike="noStrike" dirty="0" smtClean="0">
                          <a:effectLst/>
                        </a:rPr>
                        <a:t>        </a:t>
                      </a:r>
                      <a:r>
                        <a:rPr lang="en-GB" sz="2400" u="none" strike="noStrike" dirty="0" err="1" smtClean="0">
                          <a:effectLst/>
                        </a:rPr>
                        <a:t>Wallstent</a:t>
                      </a:r>
                      <a:r>
                        <a:rPr lang="en-GB" sz="2400" u="none" strike="noStrike" baseline="0" dirty="0" smtClean="0">
                          <a:effectLst/>
                        </a:rPr>
                        <a:t> </a:t>
                      </a:r>
                      <a:r>
                        <a:rPr lang="en-GB" sz="2000" i="0" u="none" strike="noStrike" baseline="0" dirty="0" smtClean="0">
                          <a:effectLst/>
                        </a:rPr>
                        <a:t>(1.08mm</a:t>
                      </a:r>
                      <a:r>
                        <a:rPr lang="en-GB" sz="2000" i="0" u="none" strike="noStrike" baseline="30000" dirty="0" smtClean="0">
                          <a:effectLst/>
                        </a:rPr>
                        <a:t>2</a:t>
                      </a:r>
                      <a:r>
                        <a:rPr lang="en-GB" sz="2000" u="none" strike="noStrike" baseline="0" dirty="0" smtClean="0">
                          <a:effectLst/>
                        </a:rPr>
                        <a:t>)</a:t>
                      </a:r>
                      <a:r>
                        <a:rPr lang="en-GB" sz="2400" u="none" strike="noStrike" dirty="0" smtClean="0">
                          <a:effectLst/>
                        </a:rPr>
                        <a:t>                            </a:t>
                      </a:r>
                      <a:endParaRPr lang="en-GB" sz="2400" b="0" i="0" u="none" strike="noStrike" dirty="0">
                        <a:solidFill>
                          <a:srgbClr val="000000"/>
                        </a:solidFill>
                        <a:effectLst/>
                        <a:latin typeface="Calibri"/>
                      </a:endParaRPr>
                    </a:p>
                  </a:txBody>
                  <a:tcPr marL="4654" marR="4654" marT="4654" marB="0" anchor="ctr">
                    <a:solidFill>
                      <a:schemeClr val="bg2"/>
                    </a:solidFill>
                  </a:tcPr>
                </a:tc>
                <a:tc>
                  <a:txBody>
                    <a:bodyPr/>
                    <a:lstStyle/>
                    <a:p>
                      <a:pPr algn="l" rtl="0" fontAlgn="ctr"/>
                      <a:r>
                        <a:rPr lang="en-GB" sz="2400" u="none" strike="noStrike" dirty="0" err="1" smtClean="0">
                          <a:effectLst/>
                        </a:rPr>
                        <a:t>Emboshield</a:t>
                      </a:r>
                      <a:r>
                        <a:rPr lang="en-GB" sz="2400" u="none" strike="noStrike" dirty="0" smtClean="0">
                          <a:effectLst/>
                        </a:rPr>
                        <a:t> </a:t>
                      </a:r>
                      <a:endParaRPr lang="en-GB" sz="2000" u="none" strike="noStrike" dirty="0" smtClean="0">
                        <a:effectLst/>
                      </a:endParaRPr>
                    </a:p>
                    <a:p>
                      <a:pPr algn="l" rtl="0" fontAlgn="ctr"/>
                      <a:r>
                        <a:rPr lang="en-GB" sz="2400" b="0" i="0" u="none" strike="noStrike" dirty="0" err="1" smtClean="0">
                          <a:solidFill>
                            <a:srgbClr val="000000"/>
                          </a:solidFill>
                          <a:effectLst/>
                          <a:latin typeface="Calibri"/>
                        </a:rPr>
                        <a:t>Filterwire</a:t>
                      </a:r>
                      <a:r>
                        <a:rPr lang="en-GB" sz="2400" b="0" i="0" u="none" strike="noStrike" dirty="0" smtClean="0">
                          <a:solidFill>
                            <a:srgbClr val="000000"/>
                          </a:solidFill>
                          <a:effectLst/>
                          <a:latin typeface="Calibri"/>
                        </a:rPr>
                        <a:t> </a:t>
                      </a:r>
                      <a:endParaRPr lang="en-GB" sz="2400" b="0" i="0" u="none" strike="noStrike" dirty="0">
                        <a:solidFill>
                          <a:srgbClr val="000000"/>
                        </a:solidFill>
                        <a:effectLst/>
                        <a:latin typeface="Calibri"/>
                      </a:endParaRPr>
                    </a:p>
                  </a:txBody>
                  <a:tcPr marL="60026" marR="6670" marT="6670" marB="0" anchor="ctr">
                    <a:solidFill>
                      <a:schemeClr val="bg2"/>
                    </a:solidFill>
                  </a:tcPr>
                </a:tc>
                <a:tc>
                  <a:txBody>
                    <a:bodyPr/>
                    <a:lstStyle/>
                    <a:p>
                      <a:pPr algn="l" rtl="0" fontAlgn="ctr"/>
                      <a:r>
                        <a:rPr lang="en-GB" sz="2400" u="none" strike="noStrike" dirty="0" smtClean="0">
                          <a:effectLst/>
                        </a:rPr>
                        <a:t>Filter</a:t>
                      </a:r>
                    </a:p>
                    <a:p>
                      <a:pPr algn="l" rtl="0" fontAlgn="ctr"/>
                      <a:r>
                        <a:rPr lang="en-GB" sz="2400" b="0" i="0" u="none" strike="noStrike" dirty="0" smtClean="0">
                          <a:solidFill>
                            <a:srgbClr val="000000"/>
                          </a:solidFill>
                          <a:effectLst/>
                          <a:latin typeface="Calibri"/>
                        </a:rPr>
                        <a:t>Filter</a:t>
                      </a:r>
                      <a:endParaRPr lang="en-GB" sz="2400" b="0" i="0" u="none" strike="noStrike" dirty="0">
                        <a:solidFill>
                          <a:srgbClr val="000000"/>
                        </a:solidFill>
                        <a:effectLst/>
                        <a:latin typeface="Calibri"/>
                      </a:endParaRPr>
                    </a:p>
                  </a:txBody>
                  <a:tcPr marL="60026" marR="6670" marT="6670" marB="0" anchor="ctr">
                    <a:solidFill>
                      <a:schemeClr val="bg2"/>
                    </a:solidFill>
                  </a:tcPr>
                </a:tc>
              </a:tr>
              <a:tr h="1789719">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Xact</a:t>
                      </a:r>
                      <a:r>
                        <a:rPr lang="en-GB" sz="2400" u="none" strike="noStrike" dirty="0" smtClean="0">
                          <a:effectLst/>
                        </a:rPr>
                        <a:t> </a:t>
                      </a:r>
                      <a:r>
                        <a:rPr lang="en-GB" sz="1800" u="none" strike="noStrike" dirty="0" smtClean="0">
                          <a:effectLst/>
                        </a:rPr>
                        <a:t>(2.54mm</a:t>
                      </a:r>
                      <a:r>
                        <a:rPr lang="en-GB" sz="1800" u="none" strike="noStrike" baseline="30000" dirty="0" smtClean="0">
                          <a:effectLst/>
                        </a:rPr>
                        <a:t>2</a:t>
                      </a:r>
                      <a:r>
                        <a:rPr lang="en-GB" sz="1800" u="none" strike="noStrike" dirty="0" smtClean="0">
                          <a:effectLst/>
                        </a:rPr>
                        <a:t>)</a:t>
                      </a: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Adapt </a:t>
                      </a:r>
                      <a:r>
                        <a:rPr lang="en-GB" sz="1600" u="none" strike="noStrike" dirty="0" smtClean="0">
                          <a:effectLst/>
                        </a:rPr>
                        <a:t>(</a:t>
                      </a:r>
                      <a:r>
                        <a:rPr lang="en-GB" sz="2000" u="none" strike="noStrike" dirty="0" smtClean="0">
                          <a:effectLst/>
                        </a:rPr>
                        <a:t>4.4mm</a:t>
                      </a:r>
                      <a:r>
                        <a:rPr lang="en-GB" sz="2000" u="none" strike="noStrike" baseline="30000" dirty="0" smtClean="0">
                          <a:effectLst/>
                        </a:rPr>
                        <a:t>2</a:t>
                      </a:r>
                      <a:r>
                        <a:rPr lang="en-GB" sz="1600" u="none" strike="noStrike" dirty="0" smtClean="0">
                          <a:effectLst/>
                        </a:rPr>
                        <a:t>)</a:t>
                      </a:r>
                    </a:p>
                  </a:txBody>
                  <a:tcPr marL="4654" marR="4654" marT="4654" marB="0" anchor="ctr">
                    <a:solidFill>
                      <a:schemeClr val="bg2"/>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err="1" smtClean="0">
                          <a:effectLst/>
                        </a:rPr>
                        <a:t>Accunet</a:t>
                      </a:r>
                      <a:endParaRPr lang="en-GB" sz="1800" b="0" i="0" u="none" strike="noStrike" dirty="0" smtClean="0">
                        <a:solidFill>
                          <a:srgbClr val="000000"/>
                        </a:solidFill>
                        <a:effectLst/>
                        <a:latin typeface="+mn-lt"/>
                      </a:endParaRPr>
                    </a:p>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err="1" smtClean="0">
                          <a:effectLst/>
                        </a:rPr>
                        <a:t>AngioGuard</a:t>
                      </a:r>
                      <a:r>
                        <a:rPr lang="en-GB" sz="2000" u="none" strike="noStrike" dirty="0" smtClean="0">
                          <a:effectLst/>
                        </a:rPr>
                        <a:t> </a:t>
                      </a:r>
                      <a:endParaRPr lang="en-GB" sz="1800" u="none" strike="noStrike" dirty="0" smtClean="0">
                        <a:effectLst/>
                      </a:endParaRPr>
                    </a:p>
                    <a:p>
                      <a:pPr marL="0" marR="0" indent="0" algn="l" defTabSz="9144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Spider </a:t>
                      </a:r>
                      <a:endParaRPr lang="en-GB" sz="2000" b="0" i="0" u="none" strike="noStrike" dirty="0" smtClean="0">
                        <a:solidFill>
                          <a:srgbClr val="000000"/>
                        </a:solidFill>
                        <a:effectLst/>
                        <a:latin typeface="+mn-lt"/>
                      </a:endParaRPr>
                    </a:p>
                    <a:p>
                      <a:pPr marL="0" marR="0" indent="0" algn="l" defTabSz="914400" rtl="0" eaLnBrk="1" fontAlgn="ctr" latinLnBrk="0" hangingPunct="1">
                        <a:lnSpc>
                          <a:spcPct val="100000"/>
                        </a:lnSpc>
                        <a:spcBef>
                          <a:spcPts val="0"/>
                        </a:spcBef>
                        <a:spcAft>
                          <a:spcPts val="0"/>
                        </a:spcAft>
                        <a:buClrTx/>
                        <a:buSzTx/>
                        <a:buFontTx/>
                        <a:buNone/>
                        <a:tabLst/>
                        <a:defRPr/>
                      </a:pPr>
                      <a:r>
                        <a:rPr lang="en-GB" sz="2400" b="0" i="0" u="none" strike="noStrike" dirty="0" err="1" smtClean="0">
                          <a:solidFill>
                            <a:srgbClr val="000000"/>
                          </a:solidFill>
                          <a:effectLst/>
                          <a:latin typeface="+mn-lt"/>
                        </a:rPr>
                        <a:t>Fibernet</a:t>
                      </a:r>
                      <a:r>
                        <a:rPr lang="en-GB" sz="2000" b="0" i="0" u="none" strike="noStrike" dirty="0" smtClean="0">
                          <a:solidFill>
                            <a:srgbClr val="000000"/>
                          </a:solidFill>
                          <a:effectLst/>
                          <a:latin typeface="+mn-lt"/>
                        </a:rPr>
                        <a:t> </a:t>
                      </a:r>
                    </a:p>
                    <a:p>
                      <a:pPr marL="0" marR="0" indent="0" algn="l" defTabSz="914400" rtl="0" eaLnBrk="1" fontAlgn="ctr" latinLnBrk="0" hangingPunct="1">
                        <a:lnSpc>
                          <a:spcPct val="100000"/>
                        </a:lnSpc>
                        <a:spcBef>
                          <a:spcPts val="0"/>
                        </a:spcBef>
                        <a:spcAft>
                          <a:spcPts val="0"/>
                        </a:spcAft>
                        <a:buClrTx/>
                        <a:buSzTx/>
                        <a:buFontTx/>
                        <a:buNone/>
                        <a:tabLst/>
                        <a:defRPr/>
                      </a:pPr>
                      <a:r>
                        <a:rPr lang="en-GB" sz="2400" b="0" i="0" u="none" strike="noStrike" dirty="0" err="1" smtClean="0">
                          <a:solidFill>
                            <a:srgbClr val="000000"/>
                          </a:solidFill>
                          <a:effectLst/>
                          <a:latin typeface="+mn-lt"/>
                        </a:rPr>
                        <a:t>Viatrac</a:t>
                      </a:r>
                      <a:r>
                        <a:rPr lang="en-GB" sz="2000" b="0" i="0" u="none" strike="noStrike" baseline="0" dirty="0" smtClean="0">
                          <a:solidFill>
                            <a:srgbClr val="000000"/>
                          </a:solidFill>
                          <a:effectLst/>
                          <a:latin typeface="+mn-lt"/>
                        </a:rPr>
                        <a:t> </a:t>
                      </a:r>
                      <a:endParaRPr lang="en-GB" sz="2400" b="0" i="0" u="none" strike="noStrike" dirty="0" smtClean="0">
                        <a:solidFill>
                          <a:srgbClr val="000000"/>
                        </a:solidFill>
                        <a:effectLst/>
                        <a:latin typeface="+mn-lt"/>
                      </a:endParaRPr>
                    </a:p>
                  </a:txBody>
                  <a:tcPr marL="60026" marR="6670" marT="6670" marB="0" anchor="ctr">
                    <a:solidFill>
                      <a:schemeClr val="bg2"/>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Filter</a:t>
                      </a:r>
                    </a:p>
                    <a:p>
                      <a:pPr algn="l" rtl="0" fontAlgn="ctr"/>
                      <a:r>
                        <a:rPr lang="en-GB" sz="2400" u="none" strike="noStrike" dirty="0" smtClean="0">
                          <a:effectLst/>
                        </a:rPr>
                        <a:t>Filter</a:t>
                      </a:r>
                    </a:p>
                    <a:p>
                      <a:pPr algn="l" rtl="0" fontAlgn="ctr"/>
                      <a:r>
                        <a:rPr lang="en-GB" sz="2400" b="0" i="0" u="none" strike="noStrike" dirty="0" smtClean="0">
                          <a:solidFill>
                            <a:srgbClr val="000000"/>
                          </a:solidFill>
                          <a:effectLst/>
                          <a:latin typeface="Calibri"/>
                        </a:rPr>
                        <a:t>Filter</a:t>
                      </a:r>
                    </a:p>
                    <a:p>
                      <a:pPr algn="l" rtl="0" fontAlgn="ctr"/>
                      <a:r>
                        <a:rPr lang="en-GB" sz="2400" b="0" i="0" u="none" strike="noStrike" dirty="0" smtClean="0">
                          <a:solidFill>
                            <a:srgbClr val="000000"/>
                          </a:solidFill>
                          <a:effectLst/>
                          <a:latin typeface="Calibri"/>
                        </a:rPr>
                        <a:t>Filter</a:t>
                      </a:r>
                      <a:endParaRPr lang="en-GB" sz="2400" b="0" i="0" u="none" strike="noStrike" dirty="0">
                        <a:solidFill>
                          <a:srgbClr val="000000"/>
                        </a:solidFill>
                        <a:effectLst/>
                        <a:latin typeface="Calibri"/>
                      </a:endParaRPr>
                    </a:p>
                  </a:txBody>
                  <a:tcPr marL="60026" marR="6670" marT="6670" marB="0" anchor="ctr">
                    <a:solidFill>
                      <a:schemeClr val="bg2"/>
                    </a:solidFill>
                  </a:tcPr>
                </a:tc>
              </a:tr>
              <a:tr h="765491">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Precise </a:t>
                      </a:r>
                      <a:r>
                        <a:rPr lang="en-GB" sz="2000" u="none" strike="noStrike" dirty="0" smtClean="0">
                          <a:effectLst/>
                        </a:rPr>
                        <a:t>(5.89mm</a:t>
                      </a:r>
                      <a:r>
                        <a:rPr lang="en-GB" sz="2000" u="none" strike="noStrike" baseline="30000" dirty="0" smtClean="0">
                          <a:effectLst/>
                        </a:rPr>
                        <a:t>2</a:t>
                      </a:r>
                      <a:r>
                        <a:rPr lang="en-GB" sz="2000" u="none" strike="noStrike" dirty="0" smtClean="0">
                          <a:effectLst/>
                        </a:rPr>
                        <a:t>)</a:t>
                      </a: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ViVEXX</a:t>
                      </a:r>
                      <a:r>
                        <a:rPr lang="en-GB" sz="2400" u="none" strike="noStrike" baseline="0" dirty="0" smtClean="0">
                          <a:effectLst/>
                        </a:rPr>
                        <a:t> </a:t>
                      </a:r>
                      <a:r>
                        <a:rPr lang="en-GB" sz="2000" u="none" strike="noStrike" baseline="0" dirty="0" smtClean="0">
                          <a:effectLst/>
                        </a:rPr>
                        <a:t>(closed,?mm</a:t>
                      </a:r>
                      <a:r>
                        <a:rPr lang="en-GB" sz="2000" u="none" strike="noStrike" baseline="30000" dirty="0" smtClean="0">
                          <a:effectLst/>
                        </a:rPr>
                        <a:t>2</a:t>
                      </a:r>
                      <a:r>
                        <a:rPr lang="en-GB" sz="2000" u="none" strike="noStrike" baseline="0" dirty="0" smtClean="0">
                          <a:effectLst/>
                        </a:rPr>
                        <a:t>)</a:t>
                      </a:r>
                    </a:p>
                  </a:txBody>
                  <a:tcPr marL="4654" marR="4654" marT="4654" marB="0" anchor="c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400" u="none" strike="noStrike" dirty="0" smtClean="0">
                          <a:solidFill>
                            <a:srgbClr val="008000"/>
                          </a:solidFill>
                          <a:effectLst/>
                        </a:rPr>
                        <a:t>Mo. Ma</a:t>
                      </a:r>
                      <a:r>
                        <a:rPr lang="en-GB" sz="2400" u="none" strike="noStrike" baseline="0" dirty="0" smtClean="0">
                          <a:solidFill>
                            <a:srgbClr val="008000"/>
                          </a:solidFill>
                          <a:effectLst/>
                        </a:rPr>
                        <a:t> </a:t>
                      </a:r>
                      <a:endParaRPr lang="en-GB" sz="2400" u="none" strike="noStrike" dirty="0" smtClean="0">
                        <a:solidFill>
                          <a:srgbClr val="008000"/>
                        </a:solidFill>
                        <a:effectLst/>
                      </a:endParaRPr>
                    </a:p>
                  </a:txBody>
                  <a:tcPr marL="60026" marR="6670" marT="6670" marB="0" anchor="ctr">
                    <a:solidFill>
                      <a:srgbClr val="FAC090"/>
                    </a:solidFill>
                  </a:tcPr>
                </a:tc>
                <a:tc>
                  <a:txBody>
                    <a:bodyPr/>
                    <a:lstStyle/>
                    <a:p>
                      <a:pPr algn="l" rtl="0" fontAlgn="ctr"/>
                      <a:r>
                        <a:rPr lang="en-GB" sz="2400" b="0" i="0" u="none" strike="noStrike" dirty="0" err="1" smtClean="0">
                          <a:solidFill>
                            <a:srgbClr val="008000"/>
                          </a:solidFill>
                          <a:effectLst/>
                          <a:latin typeface="Calibri"/>
                        </a:rPr>
                        <a:t>Prox</a:t>
                      </a:r>
                      <a:r>
                        <a:rPr lang="en-GB" sz="2400" b="0" i="0" u="none" strike="noStrike" dirty="0" smtClean="0">
                          <a:solidFill>
                            <a:srgbClr val="008000"/>
                          </a:solidFill>
                          <a:effectLst/>
                          <a:latin typeface="Calibri"/>
                        </a:rPr>
                        <a:t> </a:t>
                      </a:r>
                      <a:r>
                        <a:rPr lang="en-GB" sz="2400" b="0" i="0" u="none" strike="noStrike" dirty="0" err="1" smtClean="0">
                          <a:solidFill>
                            <a:srgbClr val="008000"/>
                          </a:solidFill>
                          <a:effectLst/>
                          <a:latin typeface="Calibri"/>
                        </a:rPr>
                        <a:t>occ</a:t>
                      </a:r>
                      <a:endParaRPr lang="en-GB" sz="2400" b="0" i="0" u="none" strike="noStrike" dirty="0" smtClean="0">
                        <a:solidFill>
                          <a:srgbClr val="008000"/>
                        </a:solidFill>
                        <a:effectLst/>
                        <a:latin typeface="Calibri"/>
                      </a:endParaRPr>
                    </a:p>
                  </a:txBody>
                  <a:tcPr marL="60026" marR="6670" marT="6670" marB="0" anchor="ctr">
                    <a:solidFill>
                      <a:srgbClr val="FAC090"/>
                    </a:solidFill>
                  </a:tcPr>
                </a:tc>
              </a:tr>
              <a:tr h="719790">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Protégé® RX </a:t>
                      </a:r>
                      <a:r>
                        <a:rPr lang="en-GB" sz="2000" u="none" strike="noStrike" dirty="0" smtClean="0">
                          <a:effectLst/>
                        </a:rPr>
                        <a:t>(10.71mm</a:t>
                      </a:r>
                      <a:r>
                        <a:rPr lang="en-GB" sz="2000" u="none" strike="noStrike" baseline="30000" dirty="0" smtClean="0">
                          <a:effectLst/>
                        </a:rPr>
                        <a:t>2</a:t>
                      </a:r>
                      <a:r>
                        <a:rPr lang="en-GB" sz="2000" u="none" strike="noStrike" dirty="0" smtClean="0">
                          <a:effectLst/>
                        </a:rPr>
                        <a:t>)</a:t>
                      </a:r>
                    </a:p>
                    <a:p>
                      <a:pPr marL="0" marR="0" indent="0" algn="l" defTabSz="457200" rtl="0" eaLnBrk="1" fontAlgn="ctr" latinLnBrk="0" hangingPunct="1">
                        <a:lnSpc>
                          <a:spcPct val="100000"/>
                        </a:lnSpc>
                        <a:spcBef>
                          <a:spcPts val="0"/>
                        </a:spcBef>
                        <a:spcAft>
                          <a:spcPts val="0"/>
                        </a:spcAft>
                        <a:buClrTx/>
                        <a:buSzTx/>
                        <a:buFontTx/>
                        <a:buNone/>
                        <a:tabLst/>
                        <a:defRPr/>
                      </a:pPr>
                      <a:r>
                        <a:rPr lang="en-GB" sz="2000" u="none" strike="noStrike" dirty="0" smtClean="0">
                          <a:effectLst/>
                        </a:rPr>
                        <a:t> </a:t>
                      </a:r>
                      <a:r>
                        <a:rPr lang="en-GB" sz="2400" u="none" strike="noStrike" dirty="0" smtClean="0">
                          <a:effectLst/>
                        </a:rPr>
                        <a:t>       </a:t>
                      </a:r>
                      <a:r>
                        <a:rPr lang="en-GB" sz="2400" u="none" strike="noStrike" dirty="0" err="1" smtClean="0">
                          <a:effectLst/>
                        </a:rPr>
                        <a:t>Acculink</a:t>
                      </a:r>
                      <a:r>
                        <a:rPr lang="en-GB" sz="2400" u="none" strike="noStrike" dirty="0" smtClean="0">
                          <a:effectLst/>
                        </a:rPr>
                        <a:t> </a:t>
                      </a:r>
                      <a:r>
                        <a:rPr lang="en-GB" sz="1800" u="none" strike="noStrike" dirty="0" smtClean="0">
                          <a:effectLst/>
                        </a:rPr>
                        <a:t>(</a:t>
                      </a:r>
                      <a:r>
                        <a:rPr lang="en-GB" sz="2000" u="none" strike="noStrike" dirty="0" smtClean="0">
                          <a:effectLst/>
                        </a:rPr>
                        <a:t>11.48mm</a:t>
                      </a:r>
                      <a:r>
                        <a:rPr lang="en-GB" sz="2000" u="none" strike="noStrike" baseline="30000" dirty="0" smtClean="0">
                          <a:effectLst/>
                        </a:rPr>
                        <a:t>2</a:t>
                      </a:r>
                      <a:r>
                        <a:rPr lang="en-GB" sz="1800" u="none" strike="noStrike" dirty="0" smtClean="0">
                          <a:effectLst/>
                        </a:rPr>
                        <a:t>)</a:t>
                      </a:r>
                      <a:endParaRPr lang="en-GB" sz="1800" b="0" i="0" u="none" strike="noStrike" dirty="0" smtClean="0">
                        <a:solidFill>
                          <a:srgbClr val="000000"/>
                        </a:solidFill>
                        <a:effectLst/>
                        <a:latin typeface="+mn-lt"/>
                      </a:endParaRPr>
                    </a:p>
                  </a:txBody>
                  <a:tcPr marL="4654" marR="4654" marT="4654" marB="0" anchor="ct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400" u="none" strike="noStrike" dirty="0" smtClean="0">
                          <a:solidFill>
                            <a:srgbClr val="008000"/>
                          </a:solidFill>
                          <a:effectLst/>
                        </a:rPr>
                        <a:t>Gore Flow Reversal </a:t>
                      </a:r>
                      <a:endParaRPr lang="en-GB" sz="2000" b="0" i="0" u="none" strike="noStrike" dirty="0" smtClean="0">
                        <a:solidFill>
                          <a:srgbClr val="008000"/>
                        </a:solidFill>
                        <a:effectLst/>
                        <a:latin typeface="+mn-lt"/>
                      </a:endParaRPr>
                    </a:p>
                    <a:p>
                      <a:endParaRPr lang="en-US" dirty="0"/>
                    </a:p>
                  </a:txBody>
                  <a:tcPr marL="60026" marR="6670" marT="6670" marB="0" anchor="ctr">
                    <a:solidFill>
                      <a:srgbClr val="FAC09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2400" u="none" strike="noStrike" dirty="0" err="1" smtClean="0">
                          <a:solidFill>
                            <a:srgbClr val="008000"/>
                          </a:solidFill>
                          <a:effectLst/>
                        </a:rPr>
                        <a:t>Prox</a:t>
                      </a:r>
                      <a:r>
                        <a:rPr lang="en-GB" sz="2400" u="none" strike="noStrike" dirty="0" smtClean="0">
                          <a:solidFill>
                            <a:srgbClr val="008000"/>
                          </a:solidFill>
                          <a:effectLst/>
                        </a:rPr>
                        <a:t> </a:t>
                      </a:r>
                      <a:r>
                        <a:rPr lang="en-GB" sz="2400" u="none" strike="noStrike" dirty="0" err="1" smtClean="0">
                          <a:solidFill>
                            <a:srgbClr val="008000"/>
                          </a:solidFill>
                          <a:effectLst/>
                        </a:rPr>
                        <a:t>occ</a:t>
                      </a:r>
                      <a:endParaRPr lang="en-GB" sz="2400" b="0" i="0" u="none" strike="noStrike" dirty="0" smtClean="0">
                        <a:solidFill>
                          <a:srgbClr val="008000"/>
                        </a:solidFill>
                        <a:effectLst/>
                        <a:latin typeface="+mn-lt"/>
                      </a:endParaRPr>
                    </a:p>
                    <a:p>
                      <a:pPr marL="0" marR="0" indent="0" algn="l" defTabSz="914400" rtl="0" eaLnBrk="1" fontAlgn="ctr" latinLnBrk="0" hangingPunct="1">
                        <a:lnSpc>
                          <a:spcPct val="100000"/>
                        </a:lnSpc>
                        <a:spcBef>
                          <a:spcPts val="0"/>
                        </a:spcBef>
                        <a:spcAft>
                          <a:spcPts val="0"/>
                        </a:spcAft>
                        <a:buClrTx/>
                        <a:buSzTx/>
                        <a:buFontTx/>
                        <a:buNone/>
                        <a:tabLst/>
                        <a:defRPr/>
                      </a:pPr>
                      <a:endParaRPr lang="en-GB" sz="2400" u="none" strike="noStrike" dirty="0" smtClean="0">
                        <a:effectLst/>
                      </a:endParaRPr>
                    </a:p>
                  </a:txBody>
                  <a:tcPr marL="60026" marR="6670" marT="6670" marB="0" anchor="ctr">
                    <a:solidFill>
                      <a:srgbClr val="FAC090"/>
                    </a:solidFill>
                  </a:tcPr>
                </a:tc>
              </a:tr>
              <a:tr h="1074467">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effectLst/>
                        </a:rPr>
                        <a:t>        </a:t>
                      </a:r>
                      <a:r>
                        <a:rPr lang="en-GB" sz="2400" u="none" strike="noStrike" dirty="0" err="1" smtClean="0">
                          <a:effectLst/>
                        </a:rPr>
                        <a:t>Cristallo</a:t>
                      </a:r>
                      <a:r>
                        <a:rPr lang="en-GB" sz="2400" u="none" strike="noStrike" dirty="0" smtClean="0">
                          <a:effectLst/>
                        </a:rPr>
                        <a:t> </a:t>
                      </a:r>
                      <a:r>
                        <a:rPr lang="en-GB" sz="2400" u="none" strike="noStrike" dirty="0" err="1" smtClean="0">
                          <a:effectLst/>
                        </a:rPr>
                        <a:t>Ideale</a:t>
                      </a:r>
                      <a:r>
                        <a:rPr lang="en-GB" sz="2400" u="none" strike="noStrike" dirty="0" smtClean="0">
                          <a:effectLst/>
                        </a:rPr>
                        <a:t> </a:t>
                      </a:r>
                      <a:r>
                        <a:rPr lang="en-GB" sz="2000" u="none" strike="noStrike" dirty="0" smtClean="0">
                          <a:effectLst/>
                        </a:rPr>
                        <a:t>(Hybrid)</a:t>
                      </a:r>
                    </a:p>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        Sinus </a:t>
                      </a:r>
                      <a:r>
                        <a:rPr lang="en-GB" sz="2000" b="0" i="0" u="none" strike="noStrike" dirty="0" smtClean="0">
                          <a:solidFill>
                            <a:srgbClr val="000000"/>
                          </a:solidFill>
                          <a:effectLst/>
                          <a:latin typeface="+mn-lt"/>
                        </a:rPr>
                        <a:t>(Hybrid)</a:t>
                      </a:r>
                      <a:r>
                        <a:rPr lang="en-GB" sz="2400" u="none" strike="noStrike" dirty="0" smtClean="0">
                          <a:effectLst/>
                        </a:rPr>
                        <a:t>  </a:t>
                      </a:r>
                      <a:endParaRPr lang="en-GB" sz="2000" b="0" i="0" u="none" strike="noStrike" dirty="0" smtClean="0">
                        <a:solidFill>
                          <a:srgbClr val="000000"/>
                        </a:solidFill>
                        <a:effectLst/>
                        <a:latin typeface="+mn-lt"/>
                      </a:endParaRPr>
                    </a:p>
                  </a:txBody>
                  <a:tcPr marL="4654" marR="4654" marT="4654" marB="0" anchor="ctr">
                    <a:solidFill>
                      <a:schemeClr val="bg1">
                        <a:lumMod val="8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2400" b="0" i="0" u="none" strike="noStrike" baseline="0" dirty="0" smtClean="0">
                          <a:solidFill>
                            <a:srgbClr val="000000"/>
                          </a:solidFill>
                          <a:effectLst/>
                          <a:latin typeface="+mn-lt"/>
                        </a:rPr>
                        <a:t>Twin One </a:t>
                      </a:r>
                      <a:endParaRPr lang="en-GB" sz="2000" b="0" i="0" u="none" strike="noStrike" dirty="0" smtClean="0">
                        <a:solidFill>
                          <a:srgbClr val="000000"/>
                        </a:solidFill>
                        <a:effectLst/>
                        <a:latin typeface="+mn-lt"/>
                      </a:endParaRPr>
                    </a:p>
                  </a:txBody>
                  <a:tcPr marL="60026" marR="6670" marT="6670" marB="0" anchor="ctr">
                    <a:no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b="0" i="0" u="none" strike="noStrike" dirty="0" smtClean="0">
                          <a:solidFill>
                            <a:srgbClr val="000000"/>
                          </a:solidFill>
                          <a:effectLst/>
                          <a:latin typeface="+mn-lt"/>
                        </a:rPr>
                        <a:t>Distal balloon</a:t>
                      </a:r>
                    </a:p>
                  </a:txBody>
                  <a:tcPr marL="60026" marR="6670" marT="6670" marB="0" anchor="ctr">
                    <a:noFill/>
                  </a:tcPr>
                </a:tc>
              </a:tr>
              <a:tr h="688154">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baseline="0" dirty="0" smtClean="0">
                          <a:solidFill>
                            <a:srgbClr val="008000"/>
                          </a:solidFill>
                          <a:effectLst/>
                        </a:rPr>
                        <a:t>        </a:t>
                      </a:r>
                      <a:r>
                        <a:rPr lang="en-GB" sz="2400" u="none" strike="noStrike" baseline="0" dirty="0" err="1" smtClean="0">
                          <a:solidFill>
                            <a:srgbClr val="008000"/>
                          </a:solidFill>
                          <a:effectLst/>
                        </a:rPr>
                        <a:t>Roadsaver</a:t>
                      </a:r>
                      <a:r>
                        <a:rPr lang="en-GB" sz="1800" u="none" strike="noStrike" baseline="0" dirty="0" smtClean="0">
                          <a:solidFill>
                            <a:srgbClr val="008000"/>
                          </a:solidFill>
                          <a:effectLst/>
                        </a:rPr>
                        <a:t> </a:t>
                      </a:r>
                      <a:r>
                        <a:rPr lang="en-GB" sz="2000" u="none" strike="noStrike" baseline="0" dirty="0" smtClean="0">
                          <a:solidFill>
                            <a:srgbClr val="008000"/>
                          </a:solidFill>
                          <a:effectLst/>
                        </a:rPr>
                        <a:t>(membrane)</a:t>
                      </a:r>
                      <a:r>
                        <a:rPr lang="en-GB" sz="2000" u="none" strike="noStrike" dirty="0" smtClean="0">
                          <a:solidFill>
                            <a:srgbClr val="008000"/>
                          </a:solidFill>
                          <a:effectLst/>
                        </a:rPr>
                        <a:t>  </a:t>
                      </a:r>
                      <a:endParaRPr lang="en-GB" sz="2000" b="0" i="0" u="none" strike="noStrike" dirty="0" smtClean="0">
                        <a:solidFill>
                          <a:srgbClr val="008000"/>
                        </a:solidFill>
                        <a:effectLst/>
                        <a:latin typeface="+mn-lt"/>
                      </a:endParaRPr>
                    </a:p>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dirty="0" smtClean="0">
                          <a:solidFill>
                            <a:srgbClr val="008000"/>
                          </a:solidFill>
                          <a:effectLst/>
                        </a:rPr>
                        <a:t>        Inspire</a:t>
                      </a:r>
                      <a:r>
                        <a:rPr lang="en-GB" sz="2000" u="none" strike="noStrike" dirty="0" smtClean="0">
                          <a:solidFill>
                            <a:srgbClr val="008000"/>
                          </a:solidFill>
                          <a:effectLst/>
                        </a:rPr>
                        <a:t> (membrane)</a:t>
                      </a:r>
                    </a:p>
                  </a:txBody>
                  <a:tcPr marL="4654" marR="4654" marT="4654" marB="0" anchor="ctr">
                    <a:solidFill>
                      <a:schemeClr val="accent6">
                        <a:lumMod val="60000"/>
                        <a:lumOff val="40000"/>
                      </a:schemeClr>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endParaRPr lang="en-GB" sz="2400" b="0" i="0" u="none" strike="noStrike" dirty="0" smtClean="0">
                        <a:solidFill>
                          <a:srgbClr val="000000"/>
                        </a:solidFill>
                        <a:effectLst/>
                        <a:latin typeface="+mn-lt"/>
                      </a:endParaRPr>
                    </a:p>
                  </a:txBody>
                  <a:tcPr marL="60026" marR="6670" marT="6670" marB="0" anchor="ctr">
                    <a:no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endParaRPr lang="en-GB" sz="2400" b="0" i="0" u="none" strike="noStrike" dirty="0" smtClean="0">
                        <a:solidFill>
                          <a:srgbClr val="000000"/>
                        </a:solidFill>
                        <a:effectLst/>
                        <a:latin typeface="+mn-lt"/>
                      </a:endParaRPr>
                    </a:p>
                  </a:txBody>
                  <a:tcPr marL="60026" marR="6670" marT="6670" marB="0" anchor="ctr">
                    <a:noFill/>
                  </a:tcPr>
                </a:tc>
              </a:tr>
              <a:tr h="717824">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GB" sz="2400" u="none" strike="noStrike" baseline="0" dirty="0" smtClean="0">
                          <a:effectLst/>
                        </a:rPr>
                        <a:t>        </a:t>
                      </a:r>
                      <a:r>
                        <a:rPr lang="en-GB" sz="2400" u="none" strike="noStrike" baseline="0" dirty="0" err="1" smtClean="0">
                          <a:effectLst/>
                        </a:rPr>
                        <a:t>Zilver</a:t>
                      </a:r>
                      <a:r>
                        <a:rPr lang="en-GB" sz="2000" u="none" strike="noStrike" baseline="0" dirty="0" smtClean="0">
                          <a:effectLst/>
                        </a:rPr>
                        <a:t>,  </a:t>
                      </a:r>
                      <a:r>
                        <a:rPr lang="en-GB" sz="2400" u="none" strike="noStrike" baseline="0" dirty="0" err="1" smtClean="0">
                          <a:effectLst/>
                        </a:rPr>
                        <a:t>Mer</a:t>
                      </a:r>
                      <a:endParaRPr lang="en-GB" sz="2000" u="none" strike="noStrike" baseline="0" dirty="0" smtClean="0">
                        <a:effectLst/>
                      </a:endParaRPr>
                    </a:p>
                    <a:p>
                      <a:pPr marL="0" marR="0" indent="0" algn="l" defTabSz="457200" rtl="0" eaLnBrk="1" fontAlgn="ctr" latinLnBrk="0" hangingPunct="1">
                        <a:lnSpc>
                          <a:spcPct val="100000"/>
                        </a:lnSpc>
                        <a:spcBef>
                          <a:spcPts val="0"/>
                        </a:spcBef>
                        <a:spcAft>
                          <a:spcPts val="0"/>
                        </a:spcAft>
                        <a:buClrTx/>
                        <a:buSzTx/>
                        <a:buFontTx/>
                        <a:buNone/>
                        <a:tabLst/>
                        <a:defRPr/>
                      </a:pPr>
                      <a:endParaRPr lang="en-GB" sz="2000" u="none" strike="noStrike" dirty="0" smtClean="0">
                        <a:solidFill>
                          <a:srgbClr val="008000"/>
                        </a:solidFill>
                        <a:effectLst/>
                      </a:endParaRPr>
                    </a:p>
                  </a:txBody>
                  <a:tcPr marL="4654" marR="4654" marT="4654" marB="0" anchor="ctr">
                    <a:no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endParaRPr lang="en-GB" sz="2400" b="0" i="0" u="none" strike="noStrike" dirty="0" smtClean="0">
                        <a:solidFill>
                          <a:srgbClr val="000000"/>
                        </a:solidFill>
                        <a:effectLst/>
                        <a:latin typeface="+mn-lt"/>
                      </a:endParaRPr>
                    </a:p>
                  </a:txBody>
                  <a:tcPr marL="60026" marR="6670" marT="6670" marB="0" anchor="ctr">
                    <a:no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endParaRPr lang="en-GB" sz="2400" b="0" i="0" u="none" strike="noStrike" dirty="0" smtClean="0">
                        <a:solidFill>
                          <a:srgbClr val="000000"/>
                        </a:solidFill>
                        <a:effectLst/>
                        <a:latin typeface="+mn-lt"/>
                      </a:endParaRPr>
                    </a:p>
                  </a:txBody>
                  <a:tcPr marL="60026" marR="6670" marT="6670" marB="0" anchor="ctr">
                    <a:noFill/>
                  </a:tcPr>
                </a:tc>
              </a:tr>
            </a:tbl>
          </a:graphicData>
        </a:graphic>
      </p:graphicFrame>
    </p:spTree>
    <p:extLst>
      <p:ext uri="{BB962C8B-B14F-4D97-AF65-F5344CB8AC3E}">
        <p14:creationId xmlns:p14="http://schemas.microsoft.com/office/powerpoint/2010/main" val="14303664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2692" y="1349896"/>
            <a:ext cx="8562892" cy="1143000"/>
          </a:xfrm>
        </p:spPr>
        <p:txBody>
          <a:bodyPr rtlCol="0">
            <a:noAutofit/>
          </a:bodyPr>
          <a:lstStyle/>
          <a:p>
            <a:pPr>
              <a:defRPr/>
            </a:pPr>
            <a:r>
              <a:rPr lang="en-GB" sz="3600" b="1" dirty="0"/>
              <a:t>ACST-</a:t>
            </a:r>
            <a:r>
              <a:rPr lang="en-GB" sz="3600" b="1" dirty="0" smtClean="0"/>
              <a:t>2: Blinded Procedural hazards </a:t>
            </a:r>
            <a:r>
              <a:rPr lang="en-GB" sz="3600" b="1" dirty="0"/>
              <a:t/>
            </a:r>
            <a:br>
              <a:rPr lang="en-GB" sz="3600" b="1" dirty="0"/>
            </a:br>
            <a:r>
              <a:rPr lang="en-GB" sz="3600" b="1" dirty="0" smtClean="0"/>
              <a:t> 1500 patients (≤ </a:t>
            </a:r>
            <a:r>
              <a:rPr lang="en-GB" sz="3600" b="1" dirty="0"/>
              <a:t>30 </a:t>
            </a:r>
            <a:r>
              <a:rPr lang="en-GB" sz="3600" b="1" dirty="0" smtClean="0"/>
              <a:t>days)  </a:t>
            </a:r>
            <a:br>
              <a:rPr lang="en-GB" sz="3600" b="1" dirty="0" smtClean="0"/>
            </a:br>
            <a:r>
              <a:rPr lang="en-GB" sz="3600" b="1" dirty="0"/>
              <a:t/>
            </a:r>
            <a:br>
              <a:rPr lang="en-GB" sz="3600" b="1" dirty="0"/>
            </a:br>
            <a:r>
              <a:rPr lang="en-GB" sz="2800" dirty="0" smtClean="0"/>
              <a:t>Disabling/fatal stroke or fatal MI</a:t>
            </a:r>
            <a:br>
              <a:rPr lang="en-GB" sz="2800" dirty="0" smtClean="0"/>
            </a:br>
            <a:r>
              <a:rPr lang="en-GB" sz="2800" dirty="0" smtClean="0"/>
              <a:t> much </a:t>
            </a:r>
            <a:r>
              <a:rPr lang="en-GB" sz="2800" dirty="0"/>
              <a:t>lower than in symptomatic </a:t>
            </a:r>
            <a:r>
              <a:rPr lang="en-GB" sz="2800" dirty="0" smtClean="0"/>
              <a:t>trials</a:t>
            </a:r>
            <a:br>
              <a:rPr lang="en-GB" sz="2800" dirty="0" smtClean="0"/>
            </a:br>
            <a:r>
              <a:rPr lang="en-GB" sz="2800" dirty="0" smtClean="0"/>
              <a:t>(and lower than ACST-1)</a:t>
            </a:r>
            <a:endParaRPr lang="en-GB" sz="2800" dirty="0"/>
          </a:p>
        </p:txBody>
      </p:sp>
      <p:sp>
        <p:nvSpPr>
          <p:cNvPr id="38914" name="Content Placeholder 2"/>
          <p:cNvSpPr>
            <a:spLocks noGrp="1"/>
          </p:cNvSpPr>
          <p:nvPr>
            <p:ph idx="4294967295"/>
          </p:nvPr>
        </p:nvSpPr>
        <p:spPr>
          <a:xfrm>
            <a:off x="0" y="2773458"/>
            <a:ext cx="9144000" cy="4525962"/>
          </a:xfrm>
          <a:noFill/>
          <a:ln>
            <a:noFill/>
          </a:ln>
        </p:spPr>
        <p:txBody>
          <a:bodyPr>
            <a:normAutofit/>
          </a:bodyPr>
          <a:lstStyle/>
          <a:p>
            <a:pPr marL="0" indent="0" algn="ctr" fontAlgn="b">
              <a:buNone/>
            </a:pPr>
            <a:endParaRPr lang="en-GB" dirty="0" smtClean="0"/>
          </a:p>
          <a:p>
            <a:pPr marL="0" indent="0" fontAlgn="b">
              <a:buNone/>
            </a:pPr>
            <a:r>
              <a:rPr lang="en-GB" b="1" dirty="0" smtClean="0">
                <a:solidFill>
                  <a:srgbClr val="0000FF"/>
                </a:solidFill>
              </a:rPr>
              <a:t>		</a:t>
            </a:r>
          </a:p>
          <a:p>
            <a:pPr marL="0" indent="0" fontAlgn="b">
              <a:buNone/>
            </a:pPr>
            <a:r>
              <a:rPr lang="en-GB" b="1" dirty="0">
                <a:solidFill>
                  <a:srgbClr val="0000FF"/>
                </a:solidFill>
              </a:rPr>
              <a:t>	</a:t>
            </a:r>
            <a:r>
              <a:rPr lang="en-GB" b="1" dirty="0" smtClean="0">
                <a:solidFill>
                  <a:srgbClr val="0000FF"/>
                </a:solidFill>
              </a:rPr>
              <a:t>	</a:t>
            </a:r>
            <a:r>
              <a:rPr lang="en-GB" b="1" dirty="0" smtClean="0">
                <a:solidFill>
                  <a:srgbClr val="0000FF"/>
                </a:solidFill>
              </a:rPr>
              <a:t>ACST</a:t>
            </a:r>
            <a:r>
              <a:rPr lang="en-GB" b="1" dirty="0" smtClean="0">
                <a:solidFill>
                  <a:srgbClr val="0000FF"/>
                </a:solidFill>
              </a:rPr>
              <a:t>-1 </a:t>
            </a:r>
            <a:r>
              <a:rPr lang="en-GB" b="1" dirty="0" smtClean="0">
                <a:solidFill>
                  <a:srgbClr val="0000FF"/>
                </a:solidFill>
              </a:rPr>
              <a:t>(</a:t>
            </a:r>
            <a:r>
              <a:rPr lang="en-GB" b="1" dirty="0">
                <a:solidFill>
                  <a:srgbClr val="0000FF"/>
                </a:solidFill>
              </a:rPr>
              <a:t>CEA) </a:t>
            </a:r>
            <a:r>
              <a:rPr lang="en-GB" b="1" dirty="0" smtClean="0">
                <a:solidFill>
                  <a:srgbClr val="0000FF"/>
                </a:solidFill>
              </a:rPr>
              <a:t> 	      </a:t>
            </a:r>
            <a:r>
              <a:rPr lang="en-GB" b="1" dirty="0" smtClean="0">
                <a:solidFill>
                  <a:srgbClr val="0000FF"/>
                </a:solidFill>
              </a:rPr>
              <a:t>     </a:t>
            </a:r>
            <a:r>
              <a:rPr lang="en-GB" b="1" dirty="0" smtClean="0">
                <a:solidFill>
                  <a:srgbClr val="0000FF"/>
                </a:solidFill>
              </a:rPr>
              <a:t>1.7%</a:t>
            </a:r>
            <a:endParaRPr lang="en-GB" b="1" dirty="0">
              <a:solidFill>
                <a:srgbClr val="0000FF"/>
              </a:solidFill>
            </a:endParaRPr>
          </a:p>
          <a:p>
            <a:pPr marL="0" indent="0" fontAlgn="b">
              <a:buNone/>
            </a:pPr>
            <a:r>
              <a:rPr lang="en-GB" b="1" dirty="0" smtClean="0">
                <a:solidFill>
                  <a:srgbClr val="0000FF"/>
                </a:solidFill>
              </a:rPr>
              <a:t>		ACST</a:t>
            </a:r>
            <a:r>
              <a:rPr lang="en-GB" b="1" dirty="0">
                <a:solidFill>
                  <a:srgbClr val="0000FF"/>
                </a:solidFill>
              </a:rPr>
              <a:t>-2 </a:t>
            </a:r>
            <a:r>
              <a:rPr lang="en-GB" b="1" dirty="0" smtClean="0">
                <a:solidFill>
                  <a:srgbClr val="0000FF"/>
                </a:solidFill>
              </a:rPr>
              <a:t>(</a:t>
            </a:r>
            <a:r>
              <a:rPr lang="en-GB" b="1" dirty="0" smtClean="0">
                <a:solidFill>
                  <a:srgbClr val="0000FF"/>
                </a:solidFill>
              </a:rPr>
              <a:t>CEA and CAS)</a:t>
            </a:r>
            <a:r>
              <a:rPr lang="en-GB" b="1" dirty="0">
                <a:solidFill>
                  <a:srgbClr val="0000FF"/>
                </a:solidFill>
              </a:rPr>
              <a:t> </a:t>
            </a:r>
            <a:r>
              <a:rPr lang="en-GB" b="1" dirty="0" smtClean="0">
                <a:solidFill>
                  <a:srgbClr val="0000FF"/>
                </a:solidFill>
              </a:rPr>
              <a:t>1.0</a:t>
            </a:r>
            <a:r>
              <a:rPr lang="en-GB" b="1" dirty="0">
                <a:solidFill>
                  <a:srgbClr val="0000FF"/>
                </a:solidFill>
              </a:rPr>
              <a:t>%</a:t>
            </a:r>
          </a:p>
          <a:p>
            <a:pPr marL="0" indent="0" algn="ctr" eaLnBrk="1" fontAlgn="b" hangingPunct="1"/>
            <a:endParaRPr lang="en-GB" b="1" dirty="0" smtClean="0"/>
          </a:p>
          <a:p>
            <a:pPr marL="0" indent="0" eaLnBrk="1" hangingPunct="1">
              <a:buFontTx/>
              <a:buNone/>
            </a:pPr>
            <a:endParaRPr lang="en-GB" sz="1800" dirty="0" smtClean="0"/>
          </a:p>
          <a:p>
            <a:pPr marL="0" indent="0" eaLnBrk="1" hangingPunct="1">
              <a:buFontTx/>
              <a:buNone/>
            </a:pPr>
            <a:endParaRPr lang="en-GB" dirty="0" smtClean="0"/>
          </a:p>
        </p:txBody>
      </p:sp>
      <p:sp>
        <p:nvSpPr>
          <p:cNvPr id="38915"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10110C2-F34E-4664-995E-FD0C44CD2D6F}" type="slidenum">
              <a:rPr lang="en-GB" sz="1200">
                <a:solidFill>
                  <a:srgbClr val="898989"/>
                </a:solidFill>
                <a:latin typeface="Calibri" pitchFamily="34" charset="0"/>
                <a:ea typeface="MS PGothic"/>
                <a:cs typeface="MS PGothic"/>
              </a:rPr>
              <a:pPr algn="r"/>
              <a:t>46</a:t>
            </a:fld>
            <a:endParaRPr lang="en-GB" sz="1200">
              <a:solidFill>
                <a:srgbClr val="898989"/>
              </a:solidFill>
              <a:latin typeface="Calibri" pitchFamily="34" charset="0"/>
              <a:ea typeface="MS PGothic"/>
              <a:cs typeface="MS PGothic"/>
            </a:endParaRPr>
          </a:p>
        </p:txBody>
      </p:sp>
    </p:spTree>
    <p:extLst>
      <p:ext uri="{BB962C8B-B14F-4D97-AF65-F5344CB8AC3E}">
        <p14:creationId xmlns:p14="http://schemas.microsoft.com/office/powerpoint/2010/main" val="14062205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t>
            </a:r>
            <a:r>
              <a:rPr lang="en-US" b="1" dirty="0" smtClean="0"/>
              <a:t>…</a:t>
            </a:r>
            <a:r>
              <a:rPr lang="en-GB" b="1" dirty="0" smtClean="0"/>
              <a:t>the </a:t>
            </a:r>
            <a:r>
              <a:rPr lang="en-GB" b="1" dirty="0" smtClean="0"/>
              <a:t>future</a:t>
            </a:r>
            <a:endParaRPr lang="en-US" dirty="0"/>
          </a:p>
        </p:txBody>
      </p:sp>
      <p:sp>
        <p:nvSpPr>
          <p:cNvPr id="4" name="TextBox 3"/>
          <p:cNvSpPr txBox="1"/>
          <p:nvPr/>
        </p:nvSpPr>
        <p:spPr>
          <a:xfrm>
            <a:off x="-29830" y="4365104"/>
            <a:ext cx="9295534" cy="1846659"/>
          </a:xfrm>
          <a:prstGeom prst="rect">
            <a:avLst/>
          </a:prstGeom>
          <a:noFill/>
        </p:spPr>
        <p:txBody>
          <a:bodyPr wrap="none" rtlCol="0">
            <a:spAutoFit/>
          </a:bodyPr>
          <a:lstStyle/>
          <a:p>
            <a:pPr algn="ctr"/>
            <a:r>
              <a:rPr lang="en-US" sz="3200" b="1" dirty="0"/>
              <a:t>ACST trials have </a:t>
            </a:r>
            <a:r>
              <a:rPr lang="en-US" sz="3200" b="1" dirty="0" smtClean="0"/>
              <a:t>included </a:t>
            </a:r>
            <a:r>
              <a:rPr lang="en-US" sz="3200" b="1" dirty="0"/>
              <a:t>more than 5000 patients </a:t>
            </a:r>
            <a:r>
              <a:rPr lang="en-US" sz="3200" b="1" dirty="0" smtClean="0"/>
              <a:t>…</a:t>
            </a:r>
          </a:p>
          <a:p>
            <a:pPr algn="ctr"/>
            <a:r>
              <a:rPr lang="en-US" sz="3200" b="1" dirty="0" smtClean="0"/>
              <a:t>our </a:t>
            </a:r>
            <a:r>
              <a:rPr lang="en-US" sz="3200" b="1" dirty="0"/>
              <a:t>eventual plan is to recruit over 6700 by end 2019, </a:t>
            </a:r>
            <a:endParaRPr lang="en-US" sz="3200" b="1" dirty="0" smtClean="0"/>
          </a:p>
          <a:p>
            <a:pPr algn="ctr"/>
            <a:r>
              <a:rPr lang="en-US" sz="3200" b="1" dirty="0" smtClean="0"/>
              <a:t>with </a:t>
            </a:r>
            <a:r>
              <a:rPr lang="en-US" sz="3200" b="1" dirty="0"/>
              <a:t>final follow up to 2025</a:t>
            </a:r>
          </a:p>
          <a:p>
            <a:endParaRPr lang="en-US" dirty="0"/>
          </a:p>
        </p:txBody>
      </p:sp>
    </p:spTree>
    <p:extLst>
      <p:ext uri="{BB962C8B-B14F-4D97-AF65-F5344CB8AC3E}">
        <p14:creationId xmlns:p14="http://schemas.microsoft.com/office/powerpoint/2010/main" val="64054782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6132927" y="3422650"/>
            <a:ext cx="2832100" cy="2628900"/>
          </a:xfrm>
          <a:prstGeom prst="rect">
            <a:avLst/>
          </a:prstGeom>
        </p:spPr>
      </p:pic>
      <p:pic>
        <p:nvPicPr>
          <p:cNvPr id="2" name="Picture 1" descr="Screen Shot 2015-09-14 at 08.24.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21" y="221713"/>
            <a:ext cx="5120035" cy="6470002"/>
          </a:xfrm>
          <a:prstGeom prst="rect">
            <a:avLst/>
          </a:prstGeom>
        </p:spPr>
      </p:pic>
      <p:pic>
        <p:nvPicPr>
          <p:cNvPr id="6" name="Picture 5"/>
          <p:cNvPicPr>
            <a:picLocks noChangeAspect="1"/>
          </p:cNvPicPr>
          <p:nvPr/>
        </p:nvPicPr>
        <p:blipFill>
          <a:blip r:embed="rId4"/>
          <a:stretch>
            <a:fillRect/>
          </a:stretch>
        </p:blipFill>
        <p:spPr>
          <a:xfrm>
            <a:off x="128127" y="142769"/>
            <a:ext cx="9144000" cy="1824093"/>
          </a:xfrm>
          <a:prstGeom prst="rect">
            <a:avLst/>
          </a:prstGeom>
          <a:solidFill>
            <a:schemeClr val="bg1"/>
          </a:solidFill>
        </p:spPr>
      </p:pic>
      <p:sp>
        <p:nvSpPr>
          <p:cNvPr id="3" name="Rectangle 2"/>
          <p:cNvSpPr/>
          <p:nvPr/>
        </p:nvSpPr>
        <p:spPr>
          <a:xfrm>
            <a:off x="1144180" y="5784423"/>
            <a:ext cx="3872606" cy="907291"/>
          </a:xfrm>
          <a:prstGeom prst="rect">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1264320" y="5877272"/>
            <a:ext cx="3667720" cy="792088"/>
          </a:xfrm>
          <a:prstGeom prst="rect">
            <a:avLst/>
          </a:prstGeom>
        </p:spPr>
      </p:pic>
      <p:pic>
        <p:nvPicPr>
          <p:cNvPr id="7" name="Picture 6"/>
          <p:cNvPicPr>
            <a:picLocks noChangeAspect="1"/>
          </p:cNvPicPr>
          <p:nvPr/>
        </p:nvPicPr>
        <p:blipFill>
          <a:blip r:embed="rId6"/>
          <a:stretch>
            <a:fillRect/>
          </a:stretch>
        </p:blipFill>
        <p:spPr>
          <a:xfrm>
            <a:off x="179512" y="4987362"/>
            <a:ext cx="4464496" cy="745894"/>
          </a:xfrm>
          <a:prstGeom prst="rect">
            <a:avLst/>
          </a:prstGeom>
        </p:spPr>
      </p:pic>
    </p:spTree>
    <p:extLst>
      <p:ext uri="{BB962C8B-B14F-4D97-AF65-F5344CB8AC3E}">
        <p14:creationId xmlns:p14="http://schemas.microsoft.com/office/powerpoint/2010/main" val="372725257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endParaRPr lang="en-GB" altLang="en-US" smtClean="0"/>
          </a:p>
        </p:txBody>
      </p:sp>
      <p:sp>
        <p:nvSpPr>
          <p:cNvPr id="96259" name="Rectangle 3"/>
          <p:cNvSpPr>
            <a:spLocks noGrp="1" noChangeArrowheads="1"/>
          </p:cNvSpPr>
          <p:nvPr>
            <p:ph type="body" idx="1"/>
          </p:nvPr>
        </p:nvSpPr>
        <p:spPr/>
        <p:txBody>
          <a:bodyPr/>
          <a:lstStyle/>
          <a:p>
            <a:pPr eaLnBrk="1" hangingPunct="1"/>
            <a:endParaRPr lang="en-GB" altLang="en-US" smtClean="0"/>
          </a:p>
        </p:txBody>
      </p:sp>
      <p:pic>
        <p:nvPicPr>
          <p:cNvPr id="96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8352927" cy="489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5502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GB" altLang="en-US" smtClean="0"/>
          </a:p>
        </p:txBody>
      </p:sp>
      <p:sp>
        <p:nvSpPr>
          <p:cNvPr id="9219" name="Rectangle 3"/>
          <p:cNvSpPr>
            <a:spLocks noGrp="1" noChangeArrowheads="1"/>
          </p:cNvSpPr>
          <p:nvPr>
            <p:ph type="body" idx="1"/>
          </p:nvPr>
        </p:nvSpPr>
        <p:spPr/>
        <p:txBody>
          <a:bodyPr/>
          <a:lstStyle/>
          <a:p>
            <a:pPr eaLnBrk="1" hangingPunct="1"/>
            <a:endParaRPr lang="en-GB" altLang="en-US" smtClean="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5" y="47625"/>
            <a:ext cx="9020359"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1126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650455" y="1997075"/>
            <a:ext cx="78412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4400" b="1">
                <a:solidFill>
                  <a:srgbClr val="FF8000"/>
                </a:solidFill>
              </a:rPr>
              <a:t>The hazards of smoking</a:t>
            </a:r>
            <a:endParaRPr lang="en-US" altLang="en-US" sz="4400" b="1">
              <a:solidFill>
                <a:srgbClr val="FFFF00"/>
              </a:solidFill>
            </a:endParaRPr>
          </a:p>
        </p:txBody>
      </p:sp>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44" y="550864"/>
            <a:ext cx="18277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p:cNvSpPr txBox="1">
            <a:spLocks noChangeArrowheads="1"/>
          </p:cNvSpPr>
          <p:nvPr/>
        </p:nvSpPr>
        <p:spPr bwMode="auto">
          <a:xfrm>
            <a:off x="655831" y="2667001"/>
            <a:ext cx="78090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4400" b="1" dirty="0"/>
              <a:t>and the benefits of stopping</a:t>
            </a:r>
            <a:endParaRPr lang="en-US" altLang="en-US" sz="4400" b="1" dirty="0"/>
          </a:p>
        </p:txBody>
      </p:sp>
    </p:spTree>
    <p:extLst>
      <p:ext uri="{BB962C8B-B14F-4D97-AF65-F5344CB8AC3E}">
        <p14:creationId xmlns:p14="http://schemas.microsoft.com/office/powerpoint/2010/main" val="2884855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04622" y="914400"/>
            <a:ext cx="8382447" cy="914400"/>
          </a:xfrm>
        </p:spPr>
        <p:txBody>
          <a:bodyPr anchor="t"/>
          <a:lstStyle/>
          <a:p>
            <a:pPr algn="l" eaLnBrk="1" hangingPunct="1"/>
            <a:r>
              <a:rPr lang="en-GB" altLang="en-US" sz="3000" b="1" smtClean="0"/>
              <a:t>Long-term study of persistent smoking</a:t>
            </a:r>
            <a:endParaRPr lang="en-US" altLang="en-US" sz="3000" b="1" smtClean="0"/>
          </a:p>
        </p:txBody>
      </p:sp>
      <p:sp>
        <p:nvSpPr>
          <p:cNvPr id="186371" name="Rectangle 3"/>
          <p:cNvSpPr>
            <a:spLocks noGrp="1" noChangeArrowheads="1"/>
          </p:cNvSpPr>
          <p:nvPr>
            <p:ph type="body" idx="1"/>
          </p:nvPr>
        </p:nvSpPr>
        <p:spPr>
          <a:xfrm>
            <a:off x="304621" y="1844824"/>
            <a:ext cx="8307188" cy="4098776"/>
          </a:xfrm>
          <a:noFill/>
        </p:spPr>
        <p:txBody>
          <a:bodyPr>
            <a:normAutofit lnSpcReduction="10000"/>
          </a:bodyPr>
          <a:lstStyle/>
          <a:p>
            <a:pPr marL="381000" indent="-381000" eaLnBrk="1" hangingPunct="1">
              <a:lnSpc>
                <a:spcPct val="80000"/>
              </a:lnSpc>
              <a:buClr>
                <a:srgbClr val="FF8000"/>
              </a:buClr>
              <a:buFontTx/>
              <a:buNone/>
              <a:tabLst>
                <a:tab pos="381000" algn="l"/>
              </a:tabLst>
            </a:pPr>
            <a:endParaRPr lang="en-GB" altLang="en-US" sz="2600" dirty="0" smtClean="0">
              <a:solidFill>
                <a:schemeClr val="bg1"/>
              </a:solidFill>
              <a:latin typeface="Arial" pitchFamily="34" charset="0"/>
            </a:endParaRPr>
          </a:p>
          <a:p>
            <a:pPr marL="381000" indent="-381000" eaLnBrk="1" hangingPunct="1">
              <a:lnSpc>
                <a:spcPct val="30000"/>
              </a:lnSpc>
              <a:buClr>
                <a:srgbClr val="FF8000"/>
              </a:buClr>
              <a:tabLst>
                <a:tab pos="381000" algn="l"/>
              </a:tabLst>
            </a:pPr>
            <a:endParaRPr lang="en-GB" altLang="en-US" sz="2600" dirty="0" smtClean="0">
              <a:solidFill>
                <a:schemeClr val="bg1"/>
              </a:solidFill>
              <a:latin typeface="Arial" pitchFamily="34" charset="0"/>
            </a:endParaRPr>
          </a:p>
          <a:p>
            <a:pPr marL="381000" indent="-381000" eaLnBrk="1" hangingPunct="1">
              <a:lnSpc>
                <a:spcPct val="80000"/>
              </a:lnSpc>
              <a:buClr>
                <a:srgbClr val="FF8000"/>
              </a:buClr>
              <a:tabLst>
                <a:tab pos="381000" algn="l"/>
              </a:tabLst>
            </a:pPr>
            <a:endParaRPr lang="en-GB" altLang="en-US" sz="2600" dirty="0" smtClean="0">
              <a:solidFill>
                <a:schemeClr val="bg1"/>
              </a:solidFill>
              <a:latin typeface="Arial" pitchFamily="34" charset="0"/>
            </a:endParaRPr>
          </a:p>
          <a:p>
            <a:pPr marL="381000" indent="-381000" eaLnBrk="1" hangingPunct="1">
              <a:lnSpc>
                <a:spcPct val="80000"/>
              </a:lnSpc>
              <a:buClr>
                <a:srgbClr val="FF8000"/>
              </a:buClr>
              <a:tabLst>
                <a:tab pos="381000" algn="l"/>
              </a:tabLst>
            </a:pPr>
            <a:r>
              <a:rPr lang="en-GB" altLang="en-US" sz="2600" dirty="0">
                <a:latin typeface="Arial" pitchFamily="34" charset="0"/>
              </a:rPr>
              <a:t>F</a:t>
            </a:r>
            <a:r>
              <a:rPr lang="en-GB" altLang="en-US" sz="2600" dirty="0" smtClean="0">
                <a:latin typeface="Arial" pitchFamily="34" charset="0"/>
              </a:rPr>
              <a:t>or 50 years, British Doctors’ smoking habits were studied by Richard Doll</a:t>
            </a:r>
          </a:p>
          <a:p>
            <a:pPr marL="381000" indent="-381000" eaLnBrk="1" hangingPunct="1">
              <a:lnSpc>
                <a:spcPct val="80000"/>
              </a:lnSpc>
              <a:buClr>
                <a:srgbClr val="FF8000"/>
              </a:buClr>
              <a:tabLst>
                <a:tab pos="381000" algn="l"/>
              </a:tabLst>
            </a:pPr>
            <a:endParaRPr lang="en-GB" altLang="en-US" sz="2600" dirty="0">
              <a:latin typeface="Arial" pitchFamily="34" charset="0"/>
            </a:endParaRPr>
          </a:p>
          <a:p>
            <a:pPr marL="381000" indent="-381000" eaLnBrk="1" hangingPunct="1">
              <a:lnSpc>
                <a:spcPct val="80000"/>
              </a:lnSpc>
              <a:buClr>
                <a:srgbClr val="FF8000"/>
              </a:buClr>
              <a:tabLst>
                <a:tab pos="381000" algn="l"/>
              </a:tabLst>
            </a:pPr>
            <a:r>
              <a:rPr lang="en-GB" altLang="en-US" sz="2600" dirty="0" smtClean="0">
                <a:latin typeface="Arial" pitchFamily="34" charset="0"/>
              </a:rPr>
              <a:t>Their habits were typical of their generation – many were encouraged to smoke in the army, in the workplace, as part of ‘growing-up’; advertisements even suggested that smoking was good for their health </a:t>
            </a:r>
          </a:p>
          <a:p>
            <a:pPr marL="381000" indent="-381000" eaLnBrk="1" hangingPunct="1">
              <a:lnSpc>
                <a:spcPct val="20000"/>
              </a:lnSpc>
              <a:buClr>
                <a:srgbClr val="FF8000"/>
              </a:buClr>
              <a:tabLst>
                <a:tab pos="381000" algn="l"/>
              </a:tabLst>
            </a:pPr>
            <a:endParaRPr lang="en-GB" altLang="en-US" sz="2600" dirty="0" smtClean="0">
              <a:latin typeface="Arial" pitchFamily="34" charset="0"/>
            </a:endParaRPr>
          </a:p>
          <a:p>
            <a:pPr marL="0" indent="0" eaLnBrk="1" hangingPunct="1">
              <a:lnSpc>
                <a:spcPct val="80000"/>
              </a:lnSpc>
              <a:buClr>
                <a:srgbClr val="FF8000"/>
              </a:buClr>
              <a:buNone/>
              <a:tabLst>
                <a:tab pos="381000" algn="l"/>
              </a:tabLst>
            </a:pPr>
            <a:r>
              <a:rPr lang="en-GB" altLang="en-US" sz="2600" dirty="0" smtClean="0">
                <a:solidFill>
                  <a:schemeClr val="bg1"/>
                </a:solidFill>
                <a:latin typeface="Arial" pitchFamily="34" charset="0"/>
              </a:rPr>
              <a:t>8</a:t>
            </a:r>
          </a:p>
        </p:txBody>
      </p:sp>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72" y="187326"/>
            <a:ext cx="845771"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5"/>
          <p:cNvSpPr txBox="1">
            <a:spLocks noChangeArrowheads="1"/>
          </p:cNvSpPr>
          <p:nvPr/>
        </p:nvSpPr>
        <p:spPr bwMode="auto">
          <a:xfrm>
            <a:off x="369129" y="6259514"/>
            <a:ext cx="3748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000" b="1">
                <a:solidFill>
                  <a:srgbClr val="FF8000"/>
                </a:solidFill>
              </a:rPr>
              <a:t>www.death</a:t>
            </a:r>
            <a:r>
              <a:rPr lang="en-AU" altLang="en-US" sz="2000" b="1">
                <a:solidFill>
                  <a:srgbClr val="FF8000"/>
                </a:solidFill>
              </a:rPr>
              <a:t>s</a:t>
            </a:r>
            <a:r>
              <a:rPr lang="en-US" altLang="en-US" sz="2000" b="1">
                <a:solidFill>
                  <a:srgbClr val="FF8000"/>
                </a:solidFill>
              </a:rPr>
              <a:t>fromsmoking.net</a:t>
            </a:r>
          </a:p>
        </p:txBody>
      </p:sp>
    </p:spTree>
    <p:extLst>
      <p:ext uri="{BB962C8B-B14F-4D97-AF65-F5344CB8AC3E}">
        <p14:creationId xmlns:p14="http://schemas.microsoft.com/office/powerpoint/2010/main" val="3088964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3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371">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endParaRPr lang="en-GB" altLang="en-US" smtClean="0"/>
          </a:p>
        </p:txBody>
      </p:sp>
      <p:sp>
        <p:nvSpPr>
          <p:cNvPr id="95235" name="Rectangle 3"/>
          <p:cNvSpPr>
            <a:spLocks noGrp="1" noChangeArrowheads="1"/>
          </p:cNvSpPr>
          <p:nvPr>
            <p:ph type="body" idx="1"/>
          </p:nvPr>
        </p:nvSpPr>
        <p:spPr/>
        <p:txBody>
          <a:bodyPr/>
          <a:lstStyle/>
          <a:p>
            <a:pPr eaLnBrk="1" hangingPunct="1"/>
            <a:endParaRPr lang="en-GB" altLang="en-US" smtClean="0"/>
          </a:p>
        </p:txBody>
      </p:sp>
      <p:pic>
        <p:nvPicPr>
          <p:cNvPr id="952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27" y="47625"/>
            <a:ext cx="9439662"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40323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endParaRPr lang="en-GB" altLang="en-US" smtClean="0"/>
          </a:p>
        </p:txBody>
      </p:sp>
      <p:sp>
        <p:nvSpPr>
          <p:cNvPr id="102403" name="Rectangle 3"/>
          <p:cNvSpPr>
            <a:spLocks noGrp="1" noChangeArrowheads="1"/>
          </p:cNvSpPr>
          <p:nvPr>
            <p:ph type="body" idx="1"/>
          </p:nvPr>
        </p:nvSpPr>
        <p:spPr/>
        <p:txBody>
          <a:bodyPr/>
          <a:lstStyle/>
          <a:p>
            <a:pPr eaLnBrk="1" hangingPunct="1"/>
            <a:endParaRPr lang="en-GB" altLang="en-US" smtClean="0"/>
          </a:p>
        </p:txBody>
      </p:sp>
      <p:pic>
        <p:nvPicPr>
          <p:cNvPr id="1024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745" y="1"/>
            <a:ext cx="5837968"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12270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GB" altLang="en-US" smtClean="0"/>
          </a:p>
        </p:txBody>
      </p:sp>
      <p:sp>
        <p:nvSpPr>
          <p:cNvPr id="103427" name="Rectangle 3"/>
          <p:cNvSpPr>
            <a:spLocks noGrp="1" noChangeArrowheads="1"/>
          </p:cNvSpPr>
          <p:nvPr>
            <p:ph type="body" idx="1"/>
          </p:nvPr>
        </p:nvSpPr>
        <p:spPr/>
        <p:txBody>
          <a:bodyPr/>
          <a:lstStyle/>
          <a:p>
            <a:pPr eaLnBrk="1" hangingPunct="1"/>
            <a:endParaRPr lang="en-GB" altLang="en-US" smtClean="0"/>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504" y="47625"/>
            <a:ext cx="11923216"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7981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443" y="1494742"/>
            <a:ext cx="5637277" cy="503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403" name="Picture 91"/>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401" name="Picture 89"/>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2"/>
          <p:cNvSpPr>
            <a:spLocks noGrp="1" noChangeArrowheads="1"/>
          </p:cNvSpPr>
          <p:nvPr>
            <p:ph type="title"/>
          </p:nvPr>
        </p:nvSpPr>
        <p:spPr>
          <a:xfrm>
            <a:off x="1440677" y="168275"/>
            <a:ext cx="7771415" cy="1143000"/>
          </a:xfrm>
          <a:noFill/>
        </p:spPr>
        <p:txBody>
          <a:bodyPr anchor="t"/>
          <a:lstStyle/>
          <a:p>
            <a:pPr algn="l" eaLnBrk="1" hangingPunct="1"/>
            <a:r>
              <a:rPr lang="en-AU" altLang="en-US" sz="3000" b="1" smtClean="0"/>
              <a:t>Survival to age 70 and beyond:</a:t>
            </a:r>
            <a:br>
              <a:rPr lang="en-AU" altLang="en-US" sz="3000" b="1" smtClean="0"/>
            </a:br>
            <a:r>
              <a:rPr lang="en-AU" altLang="en-US" sz="3000" b="1" smtClean="0"/>
              <a:t>effect of smoking in male British doctors</a:t>
            </a:r>
            <a:endParaRPr lang="en-US" altLang="en-US" sz="3000" b="1" smtClean="0"/>
          </a:p>
        </p:txBody>
      </p:sp>
      <p:pic>
        <p:nvPicPr>
          <p:cNvPr id="10138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72" y="379414"/>
            <a:ext cx="845771"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3" name="Group 22"/>
          <p:cNvGrpSpPr>
            <a:grpSpLocks/>
          </p:cNvGrpSpPr>
          <p:nvPr/>
        </p:nvGrpSpPr>
        <p:grpSpPr bwMode="auto">
          <a:xfrm>
            <a:off x="1616283" y="1514476"/>
            <a:ext cx="506833" cy="4750030"/>
            <a:chOff x="539" y="1237"/>
            <a:chExt cx="323" cy="2790"/>
          </a:xfrm>
        </p:grpSpPr>
        <p:sp>
          <p:nvSpPr>
            <p:cNvPr id="101421" name="Text Box 15"/>
            <p:cNvSpPr txBox="1">
              <a:spLocks noChangeArrowheads="1"/>
            </p:cNvSpPr>
            <p:nvPr/>
          </p:nvSpPr>
          <p:spPr bwMode="auto">
            <a:xfrm>
              <a:off x="671" y="3837"/>
              <a:ext cx="18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0</a:t>
              </a:r>
              <a:endParaRPr lang="en-US" altLang="en-US" sz="1500">
                <a:solidFill>
                  <a:schemeClr val="bg1"/>
                </a:solidFill>
                <a:latin typeface="AGBookBQ-Medium" charset="0"/>
              </a:endParaRPr>
            </a:p>
          </p:txBody>
        </p:sp>
        <p:sp>
          <p:nvSpPr>
            <p:cNvPr id="101422" name="Text Box 16"/>
            <p:cNvSpPr txBox="1">
              <a:spLocks noChangeArrowheads="1"/>
            </p:cNvSpPr>
            <p:nvPr/>
          </p:nvSpPr>
          <p:spPr bwMode="auto">
            <a:xfrm>
              <a:off x="606" y="3309"/>
              <a:ext cx="25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20</a:t>
              </a:r>
              <a:endParaRPr lang="en-US" altLang="en-US" sz="1500">
                <a:solidFill>
                  <a:schemeClr val="bg1"/>
                </a:solidFill>
                <a:latin typeface="AGBookBQ-Medium" charset="0"/>
              </a:endParaRPr>
            </a:p>
          </p:txBody>
        </p:sp>
        <p:sp>
          <p:nvSpPr>
            <p:cNvPr id="101423" name="Text Box 17"/>
            <p:cNvSpPr txBox="1">
              <a:spLocks noChangeArrowheads="1"/>
            </p:cNvSpPr>
            <p:nvPr/>
          </p:nvSpPr>
          <p:spPr bwMode="auto">
            <a:xfrm>
              <a:off x="606" y="2791"/>
              <a:ext cx="25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40</a:t>
              </a:r>
              <a:endParaRPr lang="en-US" altLang="en-US" sz="1500">
                <a:solidFill>
                  <a:schemeClr val="bg1"/>
                </a:solidFill>
                <a:latin typeface="AGBookBQ-Medium" charset="0"/>
              </a:endParaRPr>
            </a:p>
          </p:txBody>
        </p:sp>
        <p:sp>
          <p:nvSpPr>
            <p:cNvPr id="101424" name="Text Box 18"/>
            <p:cNvSpPr txBox="1">
              <a:spLocks noChangeArrowheads="1"/>
            </p:cNvSpPr>
            <p:nvPr/>
          </p:nvSpPr>
          <p:spPr bwMode="auto">
            <a:xfrm>
              <a:off x="606" y="2263"/>
              <a:ext cx="25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60</a:t>
              </a:r>
              <a:endParaRPr lang="en-US" altLang="en-US" sz="1500">
                <a:solidFill>
                  <a:schemeClr val="bg1"/>
                </a:solidFill>
                <a:latin typeface="AGBookBQ-Medium" charset="0"/>
              </a:endParaRPr>
            </a:p>
          </p:txBody>
        </p:sp>
        <p:sp>
          <p:nvSpPr>
            <p:cNvPr id="101425" name="Text Box 19"/>
            <p:cNvSpPr txBox="1">
              <a:spLocks noChangeArrowheads="1"/>
            </p:cNvSpPr>
            <p:nvPr/>
          </p:nvSpPr>
          <p:spPr bwMode="auto">
            <a:xfrm>
              <a:off x="606" y="1753"/>
              <a:ext cx="25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80</a:t>
              </a:r>
              <a:endParaRPr lang="en-US" altLang="en-US" sz="1500">
                <a:solidFill>
                  <a:schemeClr val="bg1"/>
                </a:solidFill>
                <a:latin typeface="AGBookBQ-Medium" charset="0"/>
              </a:endParaRPr>
            </a:p>
          </p:txBody>
        </p:sp>
        <p:sp>
          <p:nvSpPr>
            <p:cNvPr id="101426" name="Text Box 20"/>
            <p:cNvSpPr txBox="1">
              <a:spLocks noChangeArrowheads="1"/>
            </p:cNvSpPr>
            <p:nvPr/>
          </p:nvSpPr>
          <p:spPr bwMode="auto">
            <a:xfrm>
              <a:off x="539" y="1237"/>
              <a:ext cx="32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100</a:t>
              </a:r>
              <a:endParaRPr lang="en-US" altLang="en-US" sz="1500">
                <a:solidFill>
                  <a:schemeClr val="bg1"/>
                </a:solidFill>
                <a:latin typeface="AGBookBQ-Medium" charset="0"/>
              </a:endParaRPr>
            </a:p>
          </p:txBody>
        </p:sp>
      </p:grpSp>
      <p:sp>
        <p:nvSpPr>
          <p:cNvPr id="101384" name="Text Box 31"/>
          <p:cNvSpPr txBox="1">
            <a:spLocks noChangeArrowheads="1"/>
          </p:cNvSpPr>
          <p:nvPr/>
        </p:nvSpPr>
        <p:spPr bwMode="auto">
          <a:xfrm>
            <a:off x="281327" y="3429001"/>
            <a:ext cx="12650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dirty="0"/>
              <a:t>% survival</a:t>
            </a:r>
            <a:br>
              <a:rPr lang="en-US" altLang="en-US" sz="1500" b="1" dirty="0"/>
            </a:br>
            <a:r>
              <a:rPr lang="en-US" altLang="en-US" sz="1500" b="1" dirty="0"/>
              <a:t>from age 35</a:t>
            </a:r>
            <a:endParaRPr lang="en-US" altLang="en-US" sz="1500" dirty="0">
              <a:latin typeface="AGBookBQ-Medium" charset="0"/>
            </a:endParaRPr>
          </a:p>
        </p:txBody>
      </p:sp>
      <p:grpSp>
        <p:nvGrpSpPr>
          <p:cNvPr id="101385" name="Group 86"/>
          <p:cNvGrpSpPr>
            <a:grpSpLocks/>
          </p:cNvGrpSpPr>
          <p:nvPr/>
        </p:nvGrpSpPr>
        <p:grpSpPr bwMode="auto">
          <a:xfrm>
            <a:off x="2411880" y="6207126"/>
            <a:ext cx="5200880" cy="514350"/>
            <a:chOff x="1646" y="3910"/>
            <a:chExt cx="3548" cy="324"/>
          </a:xfrm>
        </p:grpSpPr>
        <p:sp>
          <p:nvSpPr>
            <p:cNvPr id="101413" name="Text Box 23"/>
            <p:cNvSpPr txBox="1">
              <a:spLocks noChangeArrowheads="1"/>
            </p:cNvSpPr>
            <p:nvPr/>
          </p:nvSpPr>
          <p:spPr bwMode="auto">
            <a:xfrm>
              <a:off x="1646" y="3910"/>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40</a:t>
              </a:r>
              <a:endParaRPr lang="en-US" altLang="en-US" sz="1500">
                <a:solidFill>
                  <a:schemeClr val="bg1"/>
                </a:solidFill>
                <a:latin typeface="AGBookBQ-Medium" charset="0"/>
              </a:endParaRPr>
            </a:p>
          </p:txBody>
        </p:sp>
        <p:sp>
          <p:nvSpPr>
            <p:cNvPr id="101414" name="Text Box 24"/>
            <p:cNvSpPr txBox="1">
              <a:spLocks noChangeArrowheads="1"/>
            </p:cNvSpPr>
            <p:nvPr/>
          </p:nvSpPr>
          <p:spPr bwMode="auto">
            <a:xfrm>
              <a:off x="2189" y="3910"/>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50</a:t>
              </a:r>
              <a:endParaRPr lang="en-US" altLang="en-US" sz="1500">
                <a:solidFill>
                  <a:schemeClr val="bg1"/>
                </a:solidFill>
                <a:latin typeface="AGBookBQ-Medium" charset="0"/>
              </a:endParaRPr>
            </a:p>
          </p:txBody>
        </p:sp>
        <p:sp>
          <p:nvSpPr>
            <p:cNvPr id="101415" name="Text Box 25"/>
            <p:cNvSpPr txBox="1">
              <a:spLocks noChangeArrowheads="1"/>
            </p:cNvSpPr>
            <p:nvPr/>
          </p:nvSpPr>
          <p:spPr bwMode="auto">
            <a:xfrm>
              <a:off x="2735" y="3910"/>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60</a:t>
              </a:r>
              <a:endParaRPr lang="en-US" altLang="en-US" sz="1500">
                <a:solidFill>
                  <a:schemeClr val="bg1"/>
                </a:solidFill>
                <a:latin typeface="AGBookBQ-Medium" charset="0"/>
              </a:endParaRPr>
            </a:p>
          </p:txBody>
        </p:sp>
        <p:sp>
          <p:nvSpPr>
            <p:cNvPr id="101416" name="Text Box 26"/>
            <p:cNvSpPr txBox="1">
              <a:spLocks noChangeArrowheads="1"/>
            </p:cNvSpPr>
            <p:nvPr/>
          </p:nvSpPr>
          <p:spPr bwMode="auto">
            <a:xfrm>
              <a:off x="3278" y="3910"/>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70</a:t>
              </a:r>
              <a:endParaRPr lang="en-US" altLang="en-US" sz="1500">
                <a:solidFill>
                  <a:schemeClr val="bg1"/>
                </a:solidFill>
                <a:latin typeface="AGBookBQ-Medium" charset="0"/>
              </a:endParaRPr>
            </a:p>
          </p:txBody>
        </p:sp>
        <p:sp>
          <p:nvSpPr>
            <p:cNvPr id="101417" name="Text Box 27"/>
            <p:cNvSpPr txBox="1">
              <a:spLocks noChangeArrowheads="1"/>
            </p:cNvSpPr>
            <p:nvPr/>
          </p:nvSpPr>
          <p:spPr bwMode="auto">
            <a:xfrm>
              <a:off x="3819" y="3910"/>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80</a:t>
              </a:r>
              <a:endParaRPr lang="en-US" altLang="en-US" sz="1500">
                <a:solidFill>
                  <a:schemeClr val="bg1"/>
                </a:solidFill>
                <a:latin typeface="AGBookBQ-Medium" charset="0"/>
              </a:endParaRPr>
            </a:p>
          </p:txBody>
        </p:sp>
        <p:sp>
          <p:nvSpPr>
            <p:cNvPr id="101418" name="Text Box 28"/>
            <p:cNvSpPr txBox="1">
              <a:spLocks noChangeArrowheads="1"/>
            </p:cNvSpPr>
            <p:nvPr/>
          </p:nvSpPr>
          <p:spPr bwMode="auto">
            <a:xfrm>
              <a:off x="4360" y="3910"/>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90</a:t>
              </a:r>
              <a:endParaRPr lang="en-US" altLang="en-US" sz="1500">
                <a:solidFill>
                  <a:schemeClr val="bg1"/>
                </a:solidFill>
                <a:latin typeface="AGBookBQ-Medium" charset="0"/>
              </a:endParaRPr>
            </a:p>
          </p:txBody>
        </p:sp>
        <p:sp>
          <p:nvSpPr>
            <p:cNvPr id="101419" name="Text Box 29"/>
            <p:cNvSpPr txBox="1">
              <a:spLocks noChangeArrowheads="1"/>
            </p:cNvSpPr>
            <p:nvPr/>
          </p:nvSpPr>
          <p:spPr bwMode="auto">
            <a:xfrm>
              <a:off x="4848" y="3910"/>
              <a:ext cx="34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100</a:t>
              </a:r>
              <a:endParaRPr lang="en-US" altLang="en-US" sz="1500">
                <a:solidFill>
                  <a:schemeClr val="bg1"/>
                </a:solidFill>
                <a:latin typeface="AGBookBQ-Medium" charset="0"/>
              </a:endParaRPr>
            </a:p>
          </p:txBody>
        </p:sp>
        <p:sp>
          <p:nvSpPr>
            <p:cNvPr id="101420" name="Text Box 32"/>
            <p:cNvSpPr txBox="1">
              <a:spLocks noChangeArrowheads="1"/>
            </p:cNvSpPr>
            <p:nvPr/>
          </p:nvSpPr>
          <p:spPr bwMode="auto">
            <a:xfrm>
              <a:off x="3018" y="4030"/>
              <a:ext cx="37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Age</a:t>
              </a:r>
            </a:p>
          </p:txBody>
        </p:sp>
      </p:grpSp>
      <p:grpSp>
        <p:nvGrpSpPr>
          <p:cNvPr id="4" name="Group 93"/>
          <p:cNvGrpSpPr>
            <a:grpSpLocks/>
          </p:cNvGrpSpPr>
          <p:nvPr/>
        </p:nvGrpSpPr>
        <p:grpSpPr bwMode="auto">
          <a:xfrm>
            <a:off x="3191844" y="1487488"/>
            <a:ext cx="4393553" cy="4624388"/>
            <a:chOff x="2178" y="937"/>
            <a:chExt cx="2998" cy="2913"/>
          </a:xfrm>
        </p:grpSpPr>
        <p:grpSp>
          <p:nvGrpSpPr>
            <p:cNvPr id="101400" name="Group 50"/>
            <p:cNvGrpSpPr>
              <a:grpSpLocks/>
            </p:cNvGrpSpPr>
            <p:nvPr/>
          </p:nvGrpSpPr>
          <p:grpSpPr bwMode="auto">
            <a:xfrm>
              <a:off x="2178" y="937"/>
              <a:ext cx="250" cy="479"/>
              <a:chOff x="1996" y="1225"/>
              <a:chExt cx="233" cy="447"/>
            </a:xfrm>
          </p:grpSpPr>
          <p:sp>
            <p:nvSpPr>
              <p:cNvPr id="101411" name="Text Box 45"/>
              <p:cNvSpPr txBox="1">
                <a:spLocks noChangeArrowheads="1"/>
              </p:cNvSpPr>
              <p:nvPr/>
            </p:nvSpPr>
            <p:spPr bwMode="auto">
              <a:xfrm>
                <a:off x="2004" y="1225"/>
                <a:ext cx="22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chemeClr val="bg1"/>
                    </a:solidFill>
                  </a:rPr>
                  <a:t>97</a:t>
                </a:r>
                <a:endParaRPr lang="en-US" altLang="en-US" sz="1200" b="1">
                  <a:solidFill>
                    <a:schemeClr val="bg1"/>
                  </a:solidFill>
                </a:endParaRPr>
              </a:p>
            </p:txBody>
          </p:sp>
          <p:sp>
            <p:nvSpPr>
              <p:cNvPr id="101412" name="Text Box 46"/>
              <p:cNvSpPr txBox="1">
                <a:spLocks noChangeArrowheads="1"/>
              </p:cNvSpPr>
              <p:nvPr/>
            </p:nvSpPr>
            <p:spPr bwMode="auto">
              <a:xfrm>
                <a:off x="1996" y="1509"/>
                <a:ext cx="22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rgbClr val="FF8000"/>
                    </a:solidFill>
                  </a:rPr>
                  <a:t>94</a:t>
                </a:r>
                <a:endParaRPr lang="en-US" altLang="en-US" sz="1200" b="1">
                  <a:solidFill>
                    <a:srgbClr val="FF8000"/>
                  </a:solidFill>
                </a:endParaRPr>
              </a:p>
            </p:txBody>
          </p:sp>
        </p:grpSp>
        <p:grpSp>
          <p:nvGrpSpPr>
            <p:cNvPr id="101401" name="Group 79"/>
            <p:cNvGrpSpPr>
              <a:grpSpLocks/>
            </p:cNvGrpSpPr>
            <p:nvPr/>
          </p:nvGrpSpPr>
          <p:grpSpPr bwMode="auto">
            <a:xfrm>
              <a:off x="2739" y="1095"/>
              <a:ext cx="247" cy="692"/>
              <a:chOff x="2739" y="1095"/>
              <a:chExt cx="247" cy="692"/>
            </a:xfrm>
          </p:grpSpPr>
          <p:sp>
            <p:nvSpPr>
              <p:cNvPr id="101409" name="Text Box 47"/>
              <p:cNvSpPr txBox="1">
                <a:spLocks noChangeArrowheads="1"/>
              </p:cNvSpPr>
              <p:nvPr/>
            </p:nvSpPr>
            <p:spPr bwMode="auto">
              <a:xfrm>
                <a:off x="2744" y="1095"/>
                <a:ext cx="2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chemeClr val="bg1"/>
                    </a:solidFill>
                  </a:rPr>
                  <a:t>91</a:t>
                </a:r>
                <a:endParaRPr lang="en-US" altLang="en-US" sz="1200" b="1">
                  <a:solidFill>
                    <a:schemeClr val="bg1"/>
                  </a:solidFill>
                </a:endParaRPr>
              </a:p>
            </p:txBody>
          </p:sp>
          <p:sp>
            <p:nvSpPr>
              <p:cNvPr id="101410" name="Text Box 49"/>
              <p:cNvSpPr txBox="1">
                <a:spLocks noChangeArrowheads="1"/>
              </p:cNvSpPr>
              <p:nvPr/>
            </p:nvSpPr>
            <p:spPr bwMode="auto">
              <a:xfrm>
                <a:off x="2739" y="1613"/>
                <a:ext cx="2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rgbClr val="FF8000"/>
                    </a:solidFill>
                  </a:rPr>
                  <a:t>81</a:t>
                </a:r>
                <a:endParaRPr lang="en-US" altLang="en-US" sz="1200" b="1">
                  <a:solidFill>
                    <a:schemeClr val="bg1"/>
                  </a:solidFill>
                </a:endParaRPr>
              </a:p>
            </p:txBody>
          </p:sp>
        </p:grpSp>
        <p:grpSp>
          <p:nvGrpSpPr>
            <p:cNvPr id="101402" name="Group 80"/>
            <p:cNvGrpSpPr>
              <a:grpSpLocks/>
            </p:cNvGrpSpPr>
            <p:nvPr/>
          </p:nvGrpSpPr>
          <p:grpSpPr bwMode="auto">
            <a:xfrm>
              <a:off x="3764" y="1968"/>
              <a:ext cx="359" cy="1339"/>
              <a:chOff x="3764" y="1968"/>
              <a:chExt cx="359" cy="1339"/>
            </a:xfrm>
          </p:grpSpPr>
          <p:sp>
            <p:nvSpPr>
              <p:cNvPr id="101407" name="Text Box 56"/>
              <p:cNvSpPr txBox="1">
                <a:spLocks noChangeArrowheads="1"/>
              </p:cNvSpPr>
              <p:nvPr/>
            </p:nvSpPr>
            <p:spPr bwMode="auto">
              <a:xfrm>
                <a:off x="3881" y="1968"/>
                <a:ext cx="2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chemeClr val="bg1"/>
                    </a:solidFill>
                  </a:rPr>
                  <a:t>59</a:t>
                </a:r>
                <a:endParaRPr lang="en-US" altLang="en-US" sz="1200" b="1">
                  <a:solidFill>
                    <a:schemeClr val="bg1"/>
                  </a:solidFill>
                </a:endParaRPr>
              </a:p>
            </p:txBody>
          </p:sp>
          <p:sp>
            <p:nvSpPr>
              <p:cNvPr id="101408" name="Text Box 57"/>
              <p:cNvSpPr txBox="1">
                <a:spLocks noChangeArrowheads="1"/>
              </p:cNvSpPr>
              <p:nvPr/>
            </p:nvSpPr>
            <p:spPr bwMode="auto">
              <a:xfrm>
                <a:off x="3764" y="3133"/>
                <a:ext cx="2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rgbClr val="FF8000"/>
                    </a:solidFill>
                  </a:rPr>
                  <a:t>26</a:t>
                </a:r>
                <a:endParaRPr lang="en-US" altLang="en-US" sz="1200" b="1">
                  <a:solidFill>
                    <a:schemeClr val="bg1"/>
                  </a:solidFill>
                </a:endParaRPr>
              </a:p>
            </p:txBody>
          </p:sp>
        </p:grpSp>
        <p:grpSp>
          <p:nvGrpSpPr>
            <p:cNvPr id="101403" name="Group 92"/>
            <p:cNvGrpSpPr>
              <a:grpSpLocks/>
            </p:cNvGrpSpPr>
            <p:nvPr/>
          </p:nvGrpSpPr>
          <p:grpSpPr bwMode="auto">
            <a:xfrm>
              <a:off x="4320" y="2995"/>
              <a:ext cx="404" cy="855"/>
              <a:chOff x="4320" y="2995"/>
              <a:chExt cx="404" cy="855"/>
            </a:xfrm>
          </p:grpSpPr>
          <p:sp>
            <p:nvSpPr>
              <p:cNvPr id="101405" name="Text Box 60"/>
              <p:cNvSpPr txBox="1">
                <a:spLocks noChangeArrowheads="1"/>
              </p:cNvSpPr>
              <p:nvPr/>
            </p:nvSpPr>
            <p:spPr bwMode="auto">
              <a:xfrm>
                <a:off x="4482" y="2995"/>
                <a:ext cx="2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chemeClr val="bg1"/>
                    </a:solidFill>
                  </a:rPr>
                  <a:t>24</a:t>
                </a:r>
                <a:endParaRPr lang="en-US" altLang="en-US" sz="1200" b="1">
                  <a:solidFill>
                    <a:schemeClr val="bg1"/>
                  </a:solidFill>
                </a:endParaRPr>
              </a:p>
            </p:txBody>
          </p:sp>
          <p:sp>
            <p:nvSpPr>
              <p:cNvPr id="101406" name="Text Box 61"/>
              <p:cNvSpPr txBox="1">
                <a:spLocks noChangeArrowheads="1"/>
              </p:cNvSpPr>
              <p:nvPr/>
            </p:nvSpPr>
            <p:spPr bwMode="auto">
              <a:xfrm>
                <a:off x="4320" y="3676"/>
                <a:ext cx="18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rgbClr val="FF8000"/>
                    </a:solidFill>
                  </a:rPr>
                  <a:t>4</a:t>
                </a:r>
                <a:endParaRPr lang="en-US" altLang="en-US" sz="1200" b="1">
                  <a:solidFill>
                    <a:srgbClr val="FF8000"/>
                  </a:solidFill>
                </a:endParaRPr>
              </a:p>
            </p:txBody>
          </p:sp>
        </p:grpSp>
        <p:sp>
          <p:nvSpPr>
            <p:cNvPr id="101404" name="Text Box 62"/>
            <p:cNvSpPr txBox="1">
              <a:spLocks noChangeArrowheads="1"/>
            </p:cNvSpPr>
            <p:nvPr/>
          </p:nvSpPr>
          <p:spPr bwMode="auto">
            <a:xfrm>
              <a:off x="4992" y="3600"/>
              <a:ext cx="18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200" b="1">
                  <a:solidFill>
                    <a:schemeClr val="bg1"/>
                  </a:solidFill>
                </a:rPr>
                <a:t>2</a:t>
              </a:r>
              <a:endParaRPr lang="en-US" altLang="en-US" sz="1200" b="1">
                <a:solidFill>
                  <a:schemeClr val="bg1"/>
                </a:solidFill>
              </a:endParaRPr>
            </a:p>
          </p:txBody>
        </p:sp>
      </p:grpSp>
      <p:sp>
        <p:nvSpPr>
          <p:cNvPr id="101387" name="Text Box 100"/>
          <p:cNvSpPr txBox="1">
            <a:spLocks noChangeArrowheads="1"/>
          </p:cNvSpPr>
          <p:nvPr/>
        </p:nvSpPr>
        <p:spPr bwMode="auto">
          <a:xfrm>
            <a:off x="5330864" y="326072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GB" altLang="en-US" sz="2400">
              <a:latin typeface="Times" pitchFamily="18" charset="0"/>
            </a:endParaRPr>
          </a:p>
        </p:txBody>
      </p:sp>
      <p:pic>
        <p:nvPicPr>
          <p:cNvPr id="101388" name="Picture 105"/>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418" name="Picture 106"/>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95"/>
          <p:cNvGrpSpPr>
            <a:grpSpLocks/>
          </p:cNvGrpSpPr>
          <p:nvPr/>
        </p:nvGrpSpPr>
        <p:grpSpPr bwMode="auto">
          <a:xfrm>
            <a:off x="4338162" y="2438403"/>
            <a:ext cx="653724" cy="382588"/>
            <a:chOff x="2928" y="1520"/>
            <a:chExt cx="447" cy="241"/>
          </a:xfrm>
        </p:grpSpPr>
        <p:sp>
          <p:nvSpPr>
            <p:cNvPr id="101398" name="Text Box 64"/>
            <p:cNvSpPr txBox="1">
              <a:spLocks noChangeArrowheads="1"/>
            </p:cNvSpPr>
            <p:nvPr/>
          </p:nvSpPr>
          <p:spPr bwMode="auto">
            <a:xfrm>
              <a:off x="2976" y="1520"/>
              <a:ext cx="39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70000"/>
                </a:lnSpc>
              </a:pPr>
              <a:r>
                <a:rPr lang="en-AU" altLang="en-US" sz="1500" b="1">
                  <a:solidFill>
                    <a:srgbClr val="FF8000"/>
                  </a:solidFill>
                </a:rPr>
                <a:t> 10</a:t>
              </a:r>
              <a:r>
                <a:rPr lang="en-AU" altLang="en-US" sz="1200" b="1">
                  <a:solidFill>
                    <a:srgbClr val="FF8000"/>
                  </a:solidFill>
                </a:rPr>
                <a:t/>
              </a:r>
              <a:br>
                <a:rPr lang="en-AU" altLang="en-US" sz="1200" b="1">
                  <a:solidFill>
                    <a:srgbClr val="FF8000"/>
                  </a:solidFill>
                </a:rPr>
              </a:br>
              <a:r>
                <a:rPr lang="en-AU" altLang="en-US" sz="1200" b="1">
                  <a:solidFill>
                    <a:srgbClr val="FF8000"/>
                  </a:solidFill>
                </a:rPr>
                <a:t>years</a:t>
              </a:r>
              <a:endParaRPr lang="en-US" altLang="en-US" sz="1200" b="1">
                <a:solidFill>
                  <a:srgbClr val="FF8000"/>
                </a:solidFill>
              </a:endParaRPr>
            </a:p>
          </p:txBody>
        </p:sp>
        <p:pic>
          <p:nvPicPr>
            <p:cNvPr id="101399" name="Picture 94"/>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28" y="1536"/>
              <a:ext cx="43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2"/>
          <p:cNvGrpSpPr>
            <a:grpSpLocks/>
          </p:cNvGrpSpPr>
          <p:nvPr/>
        </p:nvGrpSpPr>
        <p:grpSpPr bwMode="auto">
          <a:xfrm>
            <a:off x="5081669" y="3403604"/>
            <a:ext cx="634447" cy="382588"/>
            <a:chOff x="3468" y="2144"/>
            <a:chExt cx="432" cy="241"/>
          </a:xfrm>
        </p:grpSpPr>
        <p:sp>
          <p:nvSpPr>
            <p:cNvPr id="101396" name="Text Box 97"/>
            <p:cNvSpPr txBox="1">
              <a:spLocks noChangeArrowheads="1"/>
            </p:cNvSpPr>
            <p:nvPr/>
          </p:nvSpPr>
          <p:spPr bwMode="auto">
            <a:xfrm>
              <a:off x="3475" y="2144"/>
              <a:ext cx="398"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70000"/>
                </a:lnSpc>
              </a:pPr>
              <a:r>
                <a:rPr lang="en-AU" altLang="en-US" sz="1500" b="1">
                  <a:solidFill>
                    <a:srgbClr val="FF8000"/>
                  </a:solidFill>
                </a:rPr>
                <a:t>10</a:t>
              </a:r>
              <a:r>
                <a:rPr lang="en-AU" altLang="en-US" sz="1200" b="1">
                  <a:solidFill>
                    <a:srgbClr val="FF8000"/>
                  </a:solidFill>
                </a:rPr>
                <a:t/>
              </a:r>
              <a:br>
                <a:rPr lang="en-AU" altLang="en-US" sz="1200" b="1">
                  <a:solidFill>
                    <a:srgbClr val="FF8000"/>
                  </a:solidFill>
                </a:rPr>
              </a:br>
              <a:r>
                <a:rPr lang="en-AU" altLang="en-US" sz="1200" b="1">
                  <a:solidFill>
                    <a:srgbClr val="FF8000"/>
                  </a:solidFill>
                </a:rPr>
                <a:t>years</a:t>
              </a:r>
              <a:endParaRPr lang="en-US" altLang="en-US" sz="1200" b="1">
                <a:solidFill>
                  <a:srgbClr val="FF8000"/>
                </a:solidFill>
              </a:endParaRPr>
            </a:p>
          </p:txBody>
        </p:sp>
        <p:pic>
          <p:nvPicPr>
            <p:cNvPr id="101397" name="Picture 98"/>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68" y="2160"/>
              <a:ext cx="432"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1355" name="Text Box 43"/>
          <p:cNvSpPr txBox="1">
            <a:spLocks noChangeArrowheads="1"/>
          </p:cNvSpPr>
          <p:nvPr/>
        </p:nvSpPr>
        <p:spPr bwMode="auto">
          <a:xfrm>
            <a:off x="4366830" y="3352801"/>
            <a:ext cx="570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500" b="1">
                <a:solidFill>
                  <a:srgbClr val="FF8000"/>
                </a:solidFill>
              </a:rPr>
              <a:t>58%</a:t>
            </a:r>
            <a:endParaRPr lang="en-US" altLang="en-US" sz="1500" b="1">
              <a:solidFill>
                <a:srgbClr val="FF8000"/>
              </a:solidFill>
            </a:endParaRPr>
          </a:p>
        </p:txBody>
      </p:sp>
      <p:sp>
        <p:nvSpPr>
          <p:cNvPr id="141349" name="Text Box 37"/>
          <p:cNvSpPr txBox="1">
            <a:spLocks noChangeArrowheads="1"/>
          </p:cNvSpPr>
          <p:nvPr/>
        </p:nvSpPr>
        <p:spPr bwMode="auto">
          <a:xfrm>
            <a:off x="3923987" y="3581401"/>
            <a:ext cx="10198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altLang="en-US" sz="1500" b="1">
                <a:solidFill>
                  <a:srgbClr val="FF8000"/>
                </a:solidFill>
              </a:rPr>
              <a:t>Cigarette</a:t>
            </a:r>
            <a:br>
              <a:rPr lang="en-US" altLang="en-US" sz="1500" b="1">
                <a:solidFill>
                  <a:srgbClr val="FF8000"/>
                </a:solidFill>
              </a:rPr>
            </a:br>
            <a:r>
              <a:rPr lang="en-US" altLang="en-US" sz="1500" b="1">
                <a:solidFill>
                  <a:srgbClr val="FF8000"/>
                </a:solidFill>
              </a:rPr>
              <a:t>smokers</a:t>
            </a:r>
            <a:endParaRPr lang="en-US" altLang="en-US" sz="1500">
              <a:solidFill>
                <a:schemeClr val="bg1"/>
              </a:solidFill>
              <a:latin typeface="AGBookBQ-Medium" charset="0"/>
            </a:endParaRPr>
          </a:p>
        </p:txBody>
      </p:sp>
      <p:sp>
        <p:nvSpPr>
          <p:cNvPr id="141346" name="Text Box 34"/>
          <p:cNvSpPr txBox="1">
            <a:spLocks noChangeArrowheads="1"/>
          </p:cNvSpPr>
          <p:nvPr/>
        </p:nvSpPr>
        <p:spPr bwMode="auto">
          <a:xfrm>
            <a:off x="5004741" y="2041526"/>
            <a:ext cx="14157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Non-smokers</a:t>
            </a:r>
          </a:p>
        </p:txBody>
      </p:sp>
      <p:sp>
        <p:nvSpPr>
          <p:cNvPr id="141348" name="Text Box 36"/>
          <p:cNvSpPr txBox="1">
            <a:spLocks noChangeArrowheads="1"/>
          </p:cNvSpPr>
          <p:nvPr/>
        </p:nvSpPr>
        <p:spPr bwMode="auto">
          <a:xfrm>
            <a:off x="4993990" y="2271714"/>
            <a:ext cx="5709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tLang="en-US" sz="1500" b="1">
                <a:solidFill>
                  <a:schemeClr val="bg1"/>
                </a:solidFill>
              </a:rPr>
              <a:t>81%</a:t>
            </a:r>
            <a:endParaRPr lang="en-US" altLang="en-US" sz="1500" b="1">
              <a:solidFill>
                <a:schemeClr val="bg1"/>
              </a:solidFill>
            </a:endParaRPr>
          </a:p>
        </p:txBody>
      </p:sp>
    </p:spTree>
    <p:extLst>
      <p:ext uri="{BB962C8B-B14F-4D97-AF65-F5344CB8AC3E}">
        <p14:creationId xmlns:p14="http://schemas.microsoft.com/office/powerpoint/2010/main" val="2760268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1346"/>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141401"/>
                                        </p:tgtEl>
                                        <p:attrNameLst>
                                          <p:attrName>style.visibility</p:attrName>
                                        </p:attrNameLst>
                                      </p:cBhvr>
                                      <p:to>
                                        <p:strVal val="visible"/>
                                      </p:to>
                                    </p:set>
                                    <p:animEffect transition="in" filter="wipe(left)">
                                      <p:cBhvr>
                                        <p:cTn id="10" dur="500"/>
                                        <p:tgtEl>
                                          <p:spTgt spid="141401"/>
                                        </p:tgtEl>
                                      </p:cBhvr>
                                    </p:animEffec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4134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1349"/>
                                        </p:tgtEl>
                                        <p:attrNameLst>
                                          <p:attrName>style.visibility</p:attrName>
                                        </p:attrNameLst>
                                      </p:cBhvr>
                                      <p:to>
                                        <p:strVal val="visible"/>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141418"/>
                                        </p:tgtEl>
                                        <p:attrNameLst>
                                          <p:attrName>style.visibility</p:attrName>
                                        </p:attrNameLst>
                                      </p:cBhvr>
                                      <p:to>
                                        <p:strVal val="visible"/>
                                      </p:to>
                                    </p:set>
                                    <p:animEffect transition="in" filter="wipe(left)">
                                      <p:cBhvr>
                                        <p:cTn id="21" dur="500"/>
                                        <p:tgtEl>
                                          <p:spTgt spid="141418"/>
                                        </p:tgtEl>
                                      </p:cBhvr>
                                    </p:animEffec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499"/>
                                          </p:stCondLst>
                                        </p:cTn>
                                        <p:tgtEl>
                                          <p:spTgt spid="141355"/>
                                        </p:tgtEl>
                                        <p:attrNameLst>
                                          <p:attrName>style.visibility</p:attrName>
                                        </p:attrNameLst>
                                      </p:cBhvr>
                                      <p:to>
                                        <p:strVal val="visible"/>
                                      </p:to>
                                    </p:set>
                                  </p:childTnLst>
                                </p:cTn>
                              </p:par>
                            </p:childTnLst>
                          </p:cTn>
                        </p:par>
                        <p:par>
                          <p:cTn id="25" fill="hold" nodeType="afterGroup">
                            <p:stCondLst>
                              <p:cond delay="1500"/>
                            </p:stCondLst>
                            <p:childTnLst>
                              <p:par>
                                <p:cTn id="26" presetID="1" presetClass="entr" presetSubtype="0" fill="hold" nodeType="afterEffect">
                                  <p:stCondLst>
                                    <p:cond delay="0"/>
                                  </p:stCondLst>
                                  <p:childTnLst>
                                    <p:set>
                                      <p:cBhvr>
                                        <p:cTn id="27" dur="1" fill="hold">
                                          <p:stCondLst>
                                            <p:cond delay="499"/>
                                          </p:stCondLst>
                                        </p:cTn>
                                        <p:tgtEl>
                                          <p:spTgt spid="14140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par>
                          <p:cTn id="33" fill="hold" nodeType="afterGroup">
                            <p:stCondLst>
                              <p:cond delay="500"/>
                            </p:stCondLst>
                            <p:childTnLst>
                              <p:par>
                                <p:cTn id="34" presetID="1" presetClass="entr" presetSubtype="0" fill="hold" nodeType="afterEffect">
                                  <p:stCondLst>
                                    <p:cond delay="0"/>
                                  </p:stCondLst>
                                  <p:childTnLst>
                                    <p:set>
                                      <p:cBhvr>
                                        <p:cTn id="35" dur="1" fill="hold">
                                          <p:stCondLst>
                                            <p:cond delay="499"/>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55" grpId="0" autoUpdateAnimBg="0"/>
      <p:bldP spid="141349" grpId="0" autoUpdateAnimBg="0"/>
      <p:bldP spid="141346" grpId="0" autoUpdateAnimBg="0"/>
      <p:bldP spid="14134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888" y="1506539"/>
            <a:ext cx="7202576"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2"/>
          <p:cNvSpPr>
            <a:spLocks noGrp="1" noChangeArrowheads="1"/>
          </p:cNvSpPr>
          <p:nvPr>
            <p:ph type="title"/>
          </p:nvPr>
        </p:nvSpPr>
        <p:spPr>
          <a:xfrm>
            <a:off x="1440678" y="401638"/>
            <a:ext cx="8076035" cy="1143000"/>
          </a:xfrm>
          <a:noFill/>
        </p:spPr>
        <p:txBody>
          <a:bodyPr anchor="t"/>
          <a:lstStyle/>
          <a:p>
            <a:pPr algn="l" eaLnBrk="1" hangingPunct="1"/>
            <a:r>
              <a:rPr lang="en-AU" altLang="en-US" sz="3000" b="1" smtClean="0"/>
              <a:t>Effect of stopping smoking at about age 40</a:t>
            </a:r>
            <a:endParaRPr lang="en-US" altLang="en-US" sz="3000" b="1" smtClean="0"/>
          </a:p>
        </p:txBody>
      </p:sp>
      <p:pic>
        <p:nvPicPr>
          <p:cNvPr id="1065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72" y="187326"/>
            <a:ext cx="845771"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501" name="Group 56"/>
          <p:cNvGrpSpPr>
            <a:grpSpLocks/>
          </p:cNvGrpSpPr>
          <p:nvPr/>
        </p:nvGrpSpPr>
        <p:grpSpPr bwMode="auto">
          <a:xfrm>
            <a:off x="281327" y="1503364"/>
            <a:ext cx="1773022" cy="4735512"/>
            <a:chOff x="192" y="947"/>
            <a:chExt cx="1210" cy="2983"/>
          </a:xfrm>
        </p:grpSpPr>
        <p:sp>
          <p:nvSpPr>
            <p:cNvPr id="106523" name="Text Box 12"/>
            <p:cNvSpPr txBox="1">
              <a:spLocks noChangeArrowheads="1"/>
            </p:cNvSpPr>
            <p:nvPr/>
          </p:nvSpPr>
          <p:spPr bwMode="auto">
            <a:xfrm>
              <a:off x="192" y="1968"/>
              <a:ext cx="863"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pPr>
              <a:r>
                <a:rPr lang="en-AU" altLang="en-US" sz="1500" b="1" dirty="0"/>
                <a:t>% survival</a:t>
              </a:r>
              <a:br>
                <a:rPr lang="en-AU" altLang="en-US" sz="1500" b="1" dirty="0"/>
              </a:br>
              <a:r>
                <a:rPr lang="en-AU" altLang="en-US" sz="1500" b="1" dirty="0"/>
                <a:t>from age 40</a:t>
              </a:r>
              <a:endParaRPr lang="en-US" altLang="en-US" sz="3000" b="1" dirty="0"/>
            </a:p>
          </p:txBody>
        </p:sp>
        <p:sp>
          <p:nvSpPr>
            <p:cNvPr id="106524" name="Text Box 17"/>
            <p:cNvSpPr txBox="1">
              <a:spLocks noChangeArrowheads="1"/>
            </p:cNvSpPr>
            <p:nvPr/>
          </p:nvSpPr>
          <p:spPr bwMode="auto">
            <a:xfrm>
              <a:off x="1202" y="3726"/>
              <a:ext cx="19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0</a:t>
              </a:r>
              <a:endParaRPr lang="en-US" altLang="en-US" sz="1500">
                <a:solidFill>
                  <a:schemeClr val="bg1"/>
                </a:solidFill>
              </a:endParaRPr>
            </a:p>
          </p:txBody>
        </p:sp>
        <p:sp>
          <p:nvSpPr>
            <p:cNvPr id="106525" name="Text Box 18"/>
            <p:cNvSpPr txBox="1">
              <a:spLocks noChangeArrowheads="1"/>
            </p:cNvSpPr>
            <p:nvPr/>
          </p:nvSpPr>
          <p:spPr bwMode="auto">
            <a:xfrm>
              <a:off x="1129" y="3206"/>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20</a:t>
              </a:r>
              <a:endParaRPr lang="en-US" altLang="en-US" sz="1500">
                <a:solidFill>
                  <a:schemeClr val="bg1"/>
                </a:solidFill>
                <a:latin typeface="AGBookBQ-Medium" charset="0"/>
              </a:endParaRPr>
            </a:p>
          </p:txBody>
        </p:sp>
        <p:sp>
          <p:nvSpPr>
            <p:cNvPr id="106526" name="Text Box 19"/>
            <p:cNvSpPr txBox="1">
              <a:spLocks noChangeArrowheads="1"/>
            </p:cNvSpPr>
            <p:nvPr/>
          </p:nvSpPr>
          <p:spPr bwMode="auto">
            <a:xfrm>
              <a:off x="1129" y="2649"/>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40</a:t>
              </a:r>
              <a:endParaRPr lang="en-US" altLang="en-US" sz="1500">
                <a:solidFill>
                  <a:schemeClr val="bg1"/>
                </a:solidFill>
                <a:latin typeface="AGBookBQ-Medium" charset="0"/>
              </a:endParaRPr>
            </a:p>
          </p:txBody>
        </p:sp>
        <p:sp>
          <p:nvSpPr>
            <p:cNvPr id="106527" name="Text Box 20"/>
            <p:cNvSpPr txBox="1">
              <a:spLocks noChangeArrowheads="1"/>
            </p:cNvSpPr>
            <p:nvPr/>
          </p:nvSpPr>
          <p:spPr bwMode="auto">
            <a:xfrm>
              <a:off x="1129" y="2091"/>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60</a:t>
              </a:r>
              <a:endParaRPr lang="en-US" altLang="en-US" sz="1500">
                <a:solidFill>
                  <a:schemeClr val="bg1"/>
                </a:solidFill>
                <a:latin typeface="AGBookBQ-Medium" charset="0"/>
              </a:endParaRPr>
            </a:p>
          </p:txBody>
        </p:sp>
        <p:sp>
          <p:nvSpPr>
            <p:cNvPr id="106528" name="Text Box 21"/>
            <p:cNvSpPr txBox="1">
              <a:spLocks noChangeArrowheads="1"/>
            </p:cNvSpPr>
            <p:nvPr/>
          </p:nvSpPr>
          <p:spPr bwMode="auto">
            <a:xfrm>
              <a:off x="1129" y="1537"/>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80</a:t>
              </a:r>
              <a:endParaRPr lang="en-US" altLang="en-US" sz="1500">
                <a:solidFill>
                  <a:schemeClr val="bg1"/>
                </a:solidFill>
                <a:latin typeface="AGBookBQ-Medium" charset="0"/>
              </a:endParaRPr>
            </a:p>
          </p:txBody>
        </p:sp>
        <p:sp>
          <p:nvSpPr>
            <p:cNvPr id="106529" name="Text Box 22"/>
            <p:cNvSpPr txBox="1">
              <a:spLocks noChangeArrowheads="1"/>
            </p:cNvSpPr>
            <p:nvPr/>
          </p:nvSpPr>
          <p:spPr bwMode="auto">
            <a:xfrm>
              <a:off x="1056" y="947"/>
              <a:ext cx="34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100</a:t>
              </a:r>
              <a:endParaRPr lang="en-US" altLang="en-US" sz="1500">
                <a:solidFill>
                  <a:schemeClr val="bg1"/>
                </a:solidFill>
                <a:latin typeface="AGBookBQ-Medium" charset="0"/>
              </a:endParaRPr>
            </a:p>
          </p:txBody>
        </p:sp>
      </p:grpSp>
      <p:grpSp>
        <p:nvGrpSpPr>
          <p:cNvPr id="106502" name="Group 54"/>
          <p:cNvGrpSpPr>
            <a:grpSpLocks/>
          </p:cNvGrpSpPr>
          <p:nvPr/>
        </p:nvGrpSpPr>
        <p:grpSpPr bwMode="auto">
          <a:xfrm>
            <a:off x="2404713" y="6232526"/>
            <a:ext cx="5237066" cy="552450"/>
            <a:chOff x="1641" y="3926"/>
            <a:chExt cx="3574" cy="348"/>
          </a:xfrm>
        </p:grpSpPr>
        <p:sp>
          <p:nvSpPr>
            <p:cNvPr id="106515" name="Text Box 24"/>
            <p:cNvSpPr txBox="1">
              <a:spLocks noChangeArrowheads="1"/>
            </p:cNvSpPr>
            <p:nvPr/>
          </p:nvSpPr>
          <p:spPr bwMode="auto">
            <a:xfrm>
              <a:off x="1641" y="3926"/>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40</a:t>
              </a:r>
              <a:endParaRPr lang="en-US" altLang="en-US" sz="1500">
                <a:solidFill>
                  <a:schemeClr val="bg1"/>
                </a:solidFill>
              </a:endParaRPr>
            </a:p>
          </p:txBody>
        </p:sp>
        <p:sp>
          <p:nvSpPr>
            <p:cNvPr id="106516" name="Text Box 25"/>
            <p:cNvSpPr txBox="1">
              <a:spLocks noChangeArrowheads="1"/>
            </p:cNvSpPr>
            <p:nvPr/>
          </p:nvSpPr>
          <p:spPr bwMode="auto">
            <a:xfrm>
              <a:off x="2183" y="3926"/>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50</a:t>
              </a:r>
              <a:endParaRPr lang="en-US" altLang="en-US" sz="1500">
                <a:solidFill>
                  <a:schemeClr val="bg1"/>
                </a:solidFill>
              </a:endParaRPr>
            </a:p>
          </p:txBody>
        </p:sp>
        <p:sp>
          <p:nvSpPr>
            <p:cNvPr id="106517" name="Text Box 26"/>
            <p:cNvSpPr txBox="1">
              <a:spLocks noChangeArrowheads="1"/>
            </p:cNvSpPr>
            <p:nvPr/>
          </p:nvSpPr>
          <p:spPr bwMode="auto">
            <a:xfrm>
              <a:off x="2733" y="3926"/>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60</a:t>
              </a:r>
              <a:endParaRPr lang="en-US" altLang="en-US" sz="1500">
                <a:solidFill>
                  <a:schemeClr val="bg1"/>
                </a:solidFill>
                <a:latin typeface="AGBookBQ-Medium" charset="0"/>
              </a:endParaRPr>
            </a:p>
          </p:txBody>
        </p:sp>
        <p:sp>
          <p:nvSpPr>
            <p:cNvPr id="106518" name="Text Box 27"/>
            <p:cNvSpPr txBox="1">
              <a:spLocks noChangeArrowheads="1"/>
            </p:cNvSpPr>
            <p:nvPr/>
          </p:nvSpPr>
          <p:spPr bwMode="auto">
            <a:xfrm>
              <a:off x="3277" y="3926"/>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70</a:t>
              </a:r>
              <a:endParaRPr lang="en-US" altLang="en-US" sz="1500">
                <a:solidFill>
                  <a:schemeClr val="bg1"/>
                </a:solidFill>
                <a:latin typeface="AGBookBQ-Medium" charset="0"/>
              </a:endParaRPr>
            </a:p>
          </p:txBody>
        </p:sp>
        <p:sp>
          <p:nvSpPr>
            <p:cNvPr id="106519" name="Text Box 28"/>
            <p:cNvSpPr txBox="1">
              <a:spLocks noChangeArrowheads="1"/>
            </p:cNvSpPr>
            <p:nvPr/>
          </p:nvSpPr>
          <p:spPr bwMode="auto">
            <a:xfrm>
              <a:off x="3819" y="3936"/>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80</a:t>
              </a:r>
              <a:endParaRPr lang="en-US" altLang="en-US" sz="1500">
                <a:solidFill>
                  <a:schemeClr val="bg1"/>
                </a:solidFill>
                <a:latin typeface="AGBookBQ-Medium" charset="0"/>
              </a:endParaRPr>
            </a:p>
          </p:txBody>
        </p:sp>
        <p:sp>
          <p:nvSpPr>
            <p:cNvPr id="106520" name="Text Box 29"/>
            <p:cNvSpPr txBox="1">
              <a:spLocks noChangeArrowheads="1"/>
            </p:cNvSpPr>
            <p:nvPr/>
          </p:nvSpPr>
          <p:spPr bwMode="auto">
            <a:xfrm>
              <a:off x="4362" y="3926"/>
              <a:ext cx="273"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90</a:t>
              </a:r>
              <a:endParaRPr lang="en-US" altLang="en-US" sz="1500">
                <a:solidFill>
                  <a:schemeClr val="bg1"/>
                </a:solidFill>
                <a:latin typeface="AGBookBQ-Medium" charset="0"/>
              </a:endParaRPr>
            </a:p>
          </p:txBody>
        </p:sp>
        <p:sp>
          <p:nvSpPr>
            <p:cNvPr id="106521" name="Text Box 30"/>
            <p:cNvSpPr txBox="1">
              <a:spLocks noChangeArrowheads="1"/>
            </p:cNvSpPr>
            <p:nvPr/>
          </p:nvSpPr>
          <p:spPr bwMode="auto">
            <a:xfrm>
              <a:off x="4869" y="3926"/>
              <a:ext cx="34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100</a:t>
              </a:r>
              <a:endParaRPr lang="en-US" altLang="en-US" sz="1500" b="1">
                <a:solidFill>
                  <a:schemeClr val="bg1"/>
                </a:solidFill>
                <a:latin typeface="AGBookBQ-Medium" charset="0"/>
              </a:endParaRPr>
            </a:p>
          </p:txBody>
        </p:sp>
        <p:sp>
          <p:nvSpPr>
            <p:cNvPr id="106522" name="Text Box 31"/>
            <p:cNvSpPr txBox="1">
              <a:spLocks noChangeArrowheads="1"/>
            </p:cNvSpPr>
            <p:nvPr/>
          </p:nvSpPr>
          <p:spPr bwMode="auto">
            <a:xfrm>
              <a:off x="2976" y="4070"/>
              <a:ext cx="37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500" b="1">
                  <a:solidFill>
                    <a:schemeClr val="bg1"/>
                  </a:solidFill>
                </a:rPr>
                <a:t>Age</a:t>
              </a:r>
            </a:p>
          </p:txBody>
        </p:sp>
      </p:grpSp>
      <p:sp>
        <p:nvSpPr>
          <p:cNvPr id="143393" name="Text Box 33"/>
          <p:cNvSpPr txBox="1">
            <a:spLocks noChangeArrowheads="1"/>
          </p:cNvSpPr>
          <p:nvPr/>
        </p:nvSpPr>
        <p:spPr bwMode="auto">
          <a:xfrm>
            <a:off x="6681947" y="4495800"/>
            <a:ext cx="14157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pPr>
            <a:r>
              <a:rPr lang="en-AU" altLang="en-US" sz="1500" b="1">
                <a:solidFill>
                  <a:schemeClr val="bg1"/>
                </a:solidFill>
              </a:rPr>
              <a:t>Non-smokers</a:t>
            </a:r>
            <a:endParaRPr lang="en-US" altLang="en-US" sz="3000" b="1">
              <a:solidFill>
                <a:schemeClr val="bg1"/>
              </a:solidFill>
            </a:endParaRPr>
          </a:p>
        </p:txBody>
      </p:sp>
      <p:pic>
        <p:nvPicPr>
          <p:cNvPr id="143421" name="Picture 61"/>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8" name="Picture 68"/>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3" name="Text Box 13"/>
          <p:cNvSpPr txBox="1">
            <a:spLocks noChangeArrowheads="1"/>
          </p:cNvSpPr>
          <p:nvPr/>
        </p:nvSpPr>
        <p:spPr bwMode="auto">
          <a:xfrm>
            <a:off x="2503268" y="2085976"/>
            <a:ext cx="10198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pPr>
            <a:r>
              <a:rPr lang="en-AU" altLang="en-US" sz="1500" b="1">
                <a:solidFill>
                  <a:srgbClr val="FF8000"/>
                </a:solidFill>
              </a:rPr>
              <a:t>Cigarette</a:t>
            </a:r>
            <a:br>
              <a:rPr lang="en-AU" altLang="en-US" sz="1500" b="1">
                <a:solidFill>
                  <a:srgbClr val="FF8000"/>
                </a:solidFill>
              </a:rPr>
            </a:br>
            <a:r>
              <a:rPr lang="en-AU" altLang="en-US" sz="1500" b="1">
                <a:solidFill>
                  <a:srgbClr val="FF8000"/>
                </a:solidFill>
              </a:rPr>
              <a:t>smokers</a:t>
            </a:r>
            <a:endParaRPr lang="en-US" altLang="en-US" sz="3000" b="1">
              <a:solidFill>
                <a:srgbClr val="FF8000"/>
              </a:solidFill>
            </a:endParaRPr>
          </a:p>
        </p:txBody>
      </p:sp>
      <p:sp>
        <p:nvSpPr>
          <p:cNvPr id="143400" name="Text Box 40"/>
          <p:cNvSpPr txBox="1">
            <a:spLocks noChangeArrowheads="1"/>
          </p:cNvSpPr>
          <p:nvPr/>
        </p:nvSpPr>
        <p:spPr bwMode="auto">
          <a:xfrm>
            <a:off x="5698201" y="2590800"/>
            <a:ext cx="24913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pPr>
            <a:r>
              <a:rPr lang="en-AU" altLang="en-US" sz="1500" b="1">
                <a:solidFill>
                  <a:schemeClr val="bg1"/>
                </a:solidFill>
              </a:rPr>
              <a:t>and gained about 9 years</a:t>
            </a:r>
            <a:endParaRPr lang="en-US" altLang="en-US" sz="3000" b="1">
              <a:solidFill>
                <a:schemeClr val="bg1"/>
              </a:solidFill>
            </a:endParaRPr>
          </a:p>
        </p:txBody>
      </p:sp>
      <p:grpSp>
        <p:nvGrpSpPr>
          <p:cNvPr id="4" name="Group 65"/>
          <p:cNvGrpSpPr>
            <a:grpSpLocks/>
          </p:cNvGrpSpPr>
          <p:nvPr/>
        </p:nvGrpSpPr>
        <p:grpSpPr bwMode="auto">
          <a:xfrm>
            <a:off x="5345200" y="2362204"/>
            <a:ext cx="3200310" cy="300038"/>
            <a:chOff x="3648" y="1488"/>
            <a:chExt cx="2185" cy="189"/>
          </a:xfrm>
        </p:grpSpPr>
        <p:sp>
          <p:nvSpPr>
            <p:cNvPr id="106513" name="Text Box 34"/>
            <p:cNvSpPr txBox="1">
              <a:spLocks noChangeArrowheads="1"/>
            </p:cNvSpPr>
            <p:nvPr/>
          </p:nvSpPr>
          <p:spPr bwMode="auto">
            <a:xfrm>
              <a:off x="3888" y="1488"/>
              <a:ext cx="1945"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pPr>
              <a:r>
                <a:rPr lang="en-AU" altLang="en-US" sz="1500" b="1">
                  <a:solidFill>
                    <a:schemeClr val="bg1"/>
                  </a:solidFill>
                </a:rPr>
                <a:t>Ex-smokers stopped at 35-44</a:t>
              </a:r>
              <a:endParaRPr lang="en-US" altLang="en-US" sz="3000" b="1">
                <a:solidFill>
                  <a:schemeClr val="bg1"/>
                </a:solidFill>
              </a:endParaRPr>
            </a:p>
          </p:txBody>
        </p:sp>
        <p:pic>
          <p:nvPicPr>
            <p:cNvPr id="106514" name="Picture 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 y="1536"/>
              <a:ext cx="251"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6509" name="Picture 69"/>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8" name="Picture 58"/>
          <p:cNvPicPr>
            <a:picLocks noChangeAspect="1" noChangeArrowheads="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9" name="Picture 59"/>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6" name="Picture 66"/>
          <p:cNvPicPr>
            <a:picLocks noChangeAspect="1" noChangeArrowheads="1"/>
          </p:cNvPicPr>
          <p:nvPr/>
        </p:nvPicPr>
        <p:blipFill>
          <a:blip r:embed="rId11">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56741" y="1506539"/>
            <a:ext cx="563727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484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3"/>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0"/>
                                  </p:stCondLst>
                                  <p:childTnLst>
                                    <p:set>
                                      <p:cBhvr>
                                        <p:cTn id="9" dur="1" fill="hold">
                                          <p:stCondLst>
                                            <p:cond delay="0"/>
                                          </p:stCondLst>
                                        </p:cTn>
                                        <p:tgtEl>
                                          <p:spTgt spid="143418"/>
                                        </p:tgtEl>
                                        <p:attrNameLst>
                                          <p:attrName>style.visibility</p:attrName>
                                        </p:attrNameLst>
                                      </p:cBhvr>
                                      <p:to>
                                        <p:strVal val="visible"/>
                                      </p:to>
                                    </p:set>
                                    <p:animEffect transition="in" filter="wipe(left)">
                                      <p:cBhvr>
                                        <p:cTn id="10" dur="500"/>
                                        <p:tgtEl>
                                          <p:spTgt spid="1434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373"/>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143419"/>
                                        </p:tgtEl>
                                        <p:attrNameLst>
                                          <p:attrName>style.visibility</p:attrName>
                                        </p:attrNameLst>
                                      </p:cBhvr>
                                      <p:to>
                                        <p:strVal val="visible"/>
                                      </p:to>
                                    </p:set>
                                    <p:animEffect transition="in" filter="wipe(left)">
                                      <p:cBhvr>
                                        <p:cTn id="18" dur="500"/>
                                        <p:tgtEl>
                                          <p:spTgt spid="143419"/>
                                        </p:tgtEl>
                                      </p:cBhvr>
                                    </p:animEffect>
                                  </p:childTnLst>
                                </p:cTn>
                              </p:par>
                            </p:childTnLst>
                          </p:cTn>
                        </p:par>
                        <p:par>
                          <p:cTn id="19" fill="hold" nodeType="afterGroup">
                            <p:stCondLst>
                              <p:cond delay="1000"/>
                            </p:stCondLst>
                            <p:childTnLst>
                              <p:par>
                                <p:cTn id="20" presetID="1" presetClass="entr" presetSubtype="0" fill="hold" nodeType="afterEffect">
                                  <p:stCondLst>
                                    <p:cond delay="0"/>
                                  </p:stCondLst>
                                  <p:childTnLst>
                                    <p:set>
                                      <p:cBhvr>
                                        <p:cTn id="21" dur="1" fill="hold">
                                          <p:stCondLst>
                                            <p:cond delay="499"/>
                                          </p:stCondLst>
                                        </p:cTn>
                                        <p:tgtEl>
                                          <p:spTgt spid="14342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4"/>
                                        </p:tgtEl>
                                        <p:attrNameLst>
                                          <p:attrName>style.visibility</p:attrName>
                                        </p:attrNameLst>
                                      </p:cBhvr>
                                      <p:to>
                                        <p:strVal val="visible"/>
                                      </p:to>
                                    </p:se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43426"/>
                                        </p:tgtEl>
                                        <p:attrNameLst>
                                          <p:attrName>style.visibility</p:attrName>
                                        </p:attrNameLst>
                                      </p:cBhvr>
                                      <p:to>
                                        <p:strVal val="visible"/>
                                      </p:to>
                                    </p:set>
                                    <p:animEffect transition="in" filter="wipe(left)">
                                      <p:cBhvr>
                                        <p:cTn id="29" dur="500"/>
                                        <p:tgtEl>
                                          <p:spTgt spid="143426"/>
                                        </p:tgtEl>
                                      </p:cBhvr>
                                    </p:animEffect>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499"/>
                                          </p:stCondLst>
                                        </p:cTn>
                                        <p:tgtEl>
                                          <p:spTgt spid="1434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43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3" grpId="0" autoUpdateAnimBg="0"/>
      <p:bldP spid="143373" grpId="0" autoUpdateAnimBg="0"/>
      <p:bldP spid="14340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endParaRPr lang="en-GB" altLang="en-US" smtClean="0"/>
          </a:p>
        </p:txBody>
      </p:sp>
      <p:sp>
        <p:nvSpPr>
          <p:cNvPr id="107523" name="Rectangle 3"/>
          <p:cNvSpPr>
            <a:spLocks noGrp="1" noChangeArrowheads="1"/>
          </p:cNvSpPr>
          <p:nvPr>
            <p:ph type="body" idx="1"/>
          </p:nvPr>
        </p:nvSpPr>
        <p:spPr/>
        <p:txBody>
          <a:bodyPr/>
          <a:lstStyle/>
          <a:p>
            <a:pPr eaLnBrk="1" hangingPunct="1"/>
            <a:endParaRPr lang="en-GB" altLang="en-US" smtClean="0"/>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708" y="52389"/>
            <a:ext cx="4420586"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6102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endParaRPr lang="en-GB" altLang="en-US" smtClean="0"/>
          </a:p>
        </p:txBody>
      </p:sp>
      <p:sp>
        <p:nvSpPr>
          <p:cNvPr id="108547" name="Rectangle 3"/>
          <p:cNvSpPr>
            <a:spLocks noGrp="1" noChangeArrowheads="1"/>
          </p:cNvSpPr>
          <p:nvPr>
            <p:ph type="body" idx="1"/>
          </p:nvPr>
        </p:nvSpPr>
        <p:spPr/>
        <p:txBody>
          <a:bodyPr/>
          <a:lstStyle/>
          <a:p>
            <a:pPr eaLnBrk="1" hangingPunct="1"/>
            <a:endParaRPr lang="en-GB" altLang="en-US" smtClean="0"/>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975" y="47625"/>
            <a:ext cx="11450158"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32374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endParaRPr lang="en-GB" altLang="en-US" smtClean="0"/>
          </a:p>
        </p:txBody>
      </p:sp>
      <p:sp>
        <p:nvSpPr>
          <p:cNvPr id="115715" name="Rectangle 3"/>
          <p:cNvSpPr>
            <a:spLocks noGrp="1" noChangeArrowheads="1"/>
          </p:cNvSpPr>
          <p:nvPr>
            <p:ph type="body" idx="1"/>
          </p:nvPr>
        </p:nvSpPr>
        <p:spPr/>
        <p:txBody>
          <a:bodyPr/>
          <a:lstStyle/>
          <a:p>
            <a:pPr eaLnBrk="1" hangingPunct="1"/>
            <a:endParaRPr lang="en-GB" altLang="en-US" smtClean="0"/>
          </a:p>
        </p:txBody>
      </p:sp>
      <p:pic>
        <p:nvPicPr>
          <p:cNvPr id="115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824" y="47625"/>
            <a:ext cx="659056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1057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GB" altLang="en-US" smtClean="0"/>
          </a:p>
        </p:txBody>
      </p:sp>
      <p:sp>
        <p:nvSpPr>
          <p:cNvPr id="13315" name="Rectangle 3"/>
          <p:cNvSpPr>
            <a:spLocks noGrp="1" noChangeArrowheads="1"/>
          </p:cNvSpPr>
          <p:nvPr>
            <p:ph type="body" idx="1"/>
          </p:nvPr>
        </p:nvSpPr>
        <p:spPr/>
        <p:txBody>
          <a:bodyPr/>
          <a:lstStyle/>
          <a:p>
            <a:pPr eaLnBrk="1" hangingPunct="1"/>
            <a:endParaRPr lang="en-GB" altLang="en-US" smtClean="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623" y="47625"/>
            <a:ext cx="5794963"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47392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GB" altLang="en-US" smtClean="0"/>
          </a:p>
        </p:txBody>
      </p:sp>
      <p:sp>
        <p:nvSpPr>
          <p:cNvPr id="35843" name="Rectangle 3"/>
          <p:cNvSpPr>
            <a:spLocks noGrp="1" noChangeArrowheads="1"/>
          </p:cNvSpPr>
          <p:nvPr>
            <p:ph type="body" idx="1"/>
          </p:nvPr>
        </p:nvSpPr>
        <p:spPr/>
        <p:txBody>
          <a:bodyPr/>
          <a:lstStyle/>
          <a:p>
            <a:pPr eaLnBrk="1" hangingPunct="1"/>
            <a:endParaRPr lang="en-GB" altLang="en-US" smtClean="0"/>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72" y="52389"/>
            <a:ext cx="10170752"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4624" y="6165304"/>
            <a:ext cx="10873208" cy="584776"/>
          </a:xfrm>
          <a:prstGeom prst="rect">
            <a:avLst/>
          </a:prstGeom>
          <a:solidFill>
            <a:schemeClr val="bg1"/>
          </a:solidFill>
        </p:spPr>
        <p:txBody>
          <a:bodyPr wrap="square" rtlCol="0">
            <a:spAutoFit/>
          </a:bodyPr>
          <a:lstStyle/>
          <a:p>
            <a:pPr algn="ctr"/>
            <a:r>
              <a:rPr lang="en-US" sz="3200" dirty="0" smtClean="0"/>
              <a:t>Vascular Surgery and Trials – definitely a pleasure!</a:t>
            </a:r>
            <a:endParaRPr lang="en-US" sz="3200" dirty="0"/>
          </a:p>
        </p:txBody>
      </p:sp>
    </p:spTree>
    <p:extLst>
      <p:ext uri="{BB962C8B-B14F-4D97-AF65-F5344CB8AC3E}">
        <p14:creationId xmlns:p14="http://schemas.microsoft.com/office/powerpoint/2010/main" val="17474799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DCIM\100MSDCF\DSC000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2635" cy="104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2821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GB" altLang="en-US" smtClean="0"/>
          </a:p>
        </p:txBody>
      </p:sp>
      <p:sp>
        <p:nvSpPr>
          <p:cNvPr id="10243" name="Rectangle 3"/>
          <p:cNvSpPr>
            <a:spLocks noGrp="1" noChangeArrowheads="1"/>
          </p:cNvSpPr>
          <p:nvPr>
            <p:ph type="body" idx="1"/>
          </p:nvPr>
        </p:nvSpPr>
        <p:spPr/>
        <p:txBody>
          <a:bodyPr/>
          <a:lstStyle/>
          <a:p>
            <a:pPr eaLnBrk="1" hangingPunct="1"/>
            <a:endParaRPr lang="en-GB" altLang="en-US" smtClean="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67" y="52389"/>
            <a:ext cx="8730074"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1008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GB" altLang="en-US" smtClean="0"/>
          </a:p>
        </p:txBody>
      </p:sp>
      <p:sp>
        <p:nvSpPr>
          <p:cNvPr id="28675" name="Rectangle 3"/>
          <p:cNvSpPr>
            <a:spLocks noGrp="1" noChangeArrowheads="1"/>
          </p:cNvSpPr>
          <p:nvPr>
            <p:ph type="body" idx="1"/>
          </p:nvPr>
        </p:nvSpPr>
        <p:spPr/>
        <p:txBody>
          <a:bodyPr/>
          <a:lstStyle/>
          <a:p>
            <a:pPr eaLnBrk="1" hangingPunct="1"/>
            <a:endParaRPr lang="en-GB" altLang="en-US" smtClean="0"/>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272" y="52389"/>
            <a:ext cx="10170752"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47389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1195</TotalTime>
  <Words>1507</Words>
  <Application>Microsoft Macintosh PowerPoint</Application>
  <PresentationFormat>On-screen Show (4:3)</PresentationFormat>
  <Paragraphs>368</Paragraphs>
  <Slides>60</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Photo Editor Photo</vt:lpstr>
      <vt:lpstr> Alison Halliday Professor of Vascular Surgery, University of Oxford SCVS, Las Vegas, 15th March 2016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 Houston, Texas – Early Training in Surgery</vt:lpstr>
      <vt:lpstr>St Mary’s – birthplace of European Carotid Trials  (and of Penicillin.. Alexander Fleming)</vt:lpstr>
      <vt:lpstr>PowerPoint Presentation</vt:lpstr>
      <vt:lpstr>PowerPoint Presentation</vt:lpstr>
      <vt:lpstr>The European Carotid Surgery Trial (like NASCET, studied patients with recent stroke symptoms and carotid artery narrowing – randomly allocated to operation or not)</vt:lpstr>
      <vt:lpstr>PowerPoint Presentation</vt:lpstr>
      <vt:lpstr>PowerPoint Presentation</vt:lpstr>
      <vt:lpstr>PowerPoint Presentation</vt:lpstr>
      <vt:lpstr>PowerPoint Presentation</vt:lpstr>
      <vt:lpstr>PowerPoint Presentation</vt:lpstr>
      <vt:lpstr>PowerPoint Presentation</vt:lpstr>
      <vt:lpstr> ACST-1: CEA reduces 10-year stroke risk by 6-7%  </vt:lpstr>
      <vt:lpstr>  Statins – lower overall stroke risk, but CEA confers an additional 6% absolute risk reduction</vt:lpstr>
      <vt:lpstr>PowerPoint Presentation</vt:lpstr>
      <vt:lpstr>ACST-1 trial findings</vt:lpstr>
      <vt:lpstr>PowerPoint Presentation</vt:lpstr>
      <vt:lpstr>PowerPoint Presentation</vt:lpstr>
      <vt:lpstr>PowerPoint Presentation</vt:lpstr>
      <vt:lpstr>Surgery or Stent? Uncertainty is OK…</vt:lpstr>
      <vt:lpstr>Since ACST-1: Falling risks from CEA and CAS</vt:lpstr>
      <vt:lpstr>Falling risks from CEA and CAS</vt:lpstr>
      <vt:lpstr>Recent guidelines clearly show Uncertainty –     and so there is a need for ACST-2 </vt:lpstr>
      <vt:lpstr>PowerPoint Presentation</vt:lpstr>
      <vt:lpstr>Open and closed-cell stents</vt:lpstr>
      <vt:lpstr>Cristallo Ideale (Hybrid)</vt:lpstr>
      <vt:lpstr>PowerPoint Presentation</vt:lpstr>
      <vt:lpstr>PowerPoint Presentation</vt:lpstr>
      <vt:lpstr>PowerPoint Presentation</vt:lpstr>
      <vt:lpstr>Roadsaver/Silk Road ‘surgical’ approach – avoids aortic arch, controlled flow reversal</vt:lpstr>
      <vt:lpstr>PowerPoint Presentation</vt:lpstr>
      <vt:lpstr>PowerPoint Presentation</vt:lpstr>
      <vt:lpstr>ACST-2</vt:lpstr>
      <vt:lpstr>ACST-2</vt:lpstr>
      <vt:lpstr> Drug therapy at   Annual follow up (2015)</vt:lpstr>
      <vt:lpstr>PowerPoint Presentation</vt:lpstr>
      <vt:lpstr>PowerPoint Presentation</vt:lpstr>
      <vt:lpstr>ACST-2: Blinded Procedural hazards   1500 patients (≤ 30 days)    Disabling/fatal stroke or fatal MI  much lower than in symptomatic trials (and lower than ACST-1)</vt:lpstr>
      <vt:lpstr>……the future</vt:lpstr>
      <vt:lpstr>PowerPoint Presentation</vt:lpstr>
      <vt:lpstr>PowerPoint Presentation</vt:lpstr>
      <vt:lpstr>PowerPoint Presentation</vt:lpstr>
      <vt:lpstr>Long-term study of persistent smoking</vt:lpstr>
      <vt:lpstr>PowerPoint Presentation</vt:lpstr>
      <vt:lpstr>PowerPoint Presentation</vt:lpstr>
      <vt:lpstr>PowerPoint Presentation</vt:lpstr>
      <vt:lpstr>Survival to age 70 and beyond: effect of smoking in male British doctors</vt:lpstr>
      <vt:lpstr>Effect of stopping smoking at about age 40</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ahalliday</dc:creator>
  <cp:lastModifiedBy>Alison Halliday</cp:lastModifiedBy>
  <cp:revision>67</cp:revision>
  <dcterms:created xsi:type="dcterms:W3CDTF">2013-11-04T16:15:46Z</dcterms:created>
  <dcterms:modified xsi:type="dcterms:W3CDTF">2016-03-14T17:57:14Z</dcterms:modified>
</cp:coreProperties>
</file>