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55"/>
  </p:notesMasterIdLst>
  <p:sldIdLst>
    <p:sldId id="257" r:id="rId5"/>
    <p:sldId id="425" r:id="rId6"/>
    <p:sldId id="426" r:id="rId7"/>
    <p:sldId id="286" r:id="rId8"/>
    <p:sldId id="287" r:id="rId9"/>
    <p:sldId id="288" r:id="rId10"/>
    <p:sldId id="289" r:id="rId11"/>
    <p:sldId id="370" r:id="rId12"/>
    <p:sldId id="408" r:id="rId13"/>
    <p:sldId id="371" r:id="rId14"/>
    <p:sldId id="409" r:id="rId15"/>
    <p:sldId id="410" r:id="rId16"/>
    <p:sldId id="411" r:id="rId17"/>
    <p:sldId id="430" r:id="rId18"/>
    <p:sldId id="429" r:id="rId19"/>
    <p:sldId id="297" r:id="rId20"/>
    <p:sldId id="256" r:id="rId21"/>
    <p:sldId id="413" r:id="rId22"/>
    <p:sldId id="415" r:id="rId23"/>
    <p:sldId id="416" r:id="rId24"/>
    <p:sldId id="417" r:id="rId25"/>
    <p:sldId id="419" r:id="rId26"/>
    <p:sldId id="420" r:id="rId27"/>
    <p:sldId id="348" r:id="rId28"/>
    <p:sldId id="314" r:id="rId29"/>
    <p:sldId id="427" r:id="rId30"/>
    <p:sldId id="428" r:id="rId31"/>
    <p:sldId id="319" r:id="rId32"/>
    <p:sldId id="320" r:id="rId33"/>
    <p:sldId id="321" r:id="rId34"/>
    <p:sldId id="322" r:id="rId35"/>
    <p:sldId id="345" r:id="rId36"/>
    <p:sldId id="378" r:id="rId37"/>
    <p:sldId id="283" r:id="rId38"/>
    <p:sldId id="318" r:id="rId39"/>
    <p:sldId id="331" r:id="rId40"/>
    <p:sldId id="381" r:id="rId41"/>
    <p:sldId id="382" r:id="rId42"/>
    <p:sldId id="350" r:id="rId43"/>
    <p:sldId id="352" r:id="rId44"/>
    <p:sldId id="356" r:id="rId45"/>
    <p:sldId id="383" r:id="rId46"/>
    <p:sldId id="362" r:id="rId47"/>
    <p:sldId id="372" r:id="rId48"/>
    <p:sldId id="375" r:id="rId49"/>
    <p:sldId id="401" r:id="rId50"/>
    <p:sldId id="403" r:id="rId51"/>
    <p:sldId id="405" r:id="rId52"/>
    <p:sldId id="406" r:id="rId53"/>
    <p:sldId id="43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77603" autoAdjust="0"/>
  </p:normalViewPr>
  <p:slideViewPr>
    <p:cSldViewPr snapToGrid="0" snapToObjects="1">
      <p:cViewPr varScale="1">
        <p:scale>
          <a:sx n="86" d="100"/>
          <a:sy n="86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Cumulative </a:t>
            </a:r>
            <a:r>
              <a:rPr lang="en-US" sz="2400" dirty="0" smtClean="0"/>
              <a:t>Recruitment</a:t>
            </a:r>
            <a:endParaRPr lang="en-US" sz="24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755887353703429"/>
          <c:y val="0.0869835170603674"/>
          <c:w val="0.901350467983955"/>
          <c:h val="0.737673945758438"/>
        </c:manualLayout>
      </c:layout>
      <c:lineChart>
        <c:grouping val="standard"/>
        <c:varyColors val="0"/>
        <c:ser>
          <c:idx val="0"/>
          <c:order val="0"/>
          <c:tx>
            <c:strRef>
              <c:f>Cumulative!$B$1</c:f>
              <c:strCache>
                <c:ptCount val="1"/>
                <c:pt idx="0">
                  <c:v>total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Cumulative!$A$4:$A$94</c:f>
              <c:strCache>
                <c:ptCount val="91"/>
                <c:pt idx="0">
                  <c:v>Apr</c:v>
                </c:pt>
                <c:pt idx="1">
                  <c:v>May </c:v>
                </c:pt>
                <c:pt idx="2">
                  <c:v>Jun </c:v>
                </c:pt>
                <c:pt idx="3">
                  <c:v>Jul</c:v>
                </c:pt>
                <c:pt idx="4">
                  <c:v>2008 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2009 Jan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  <c:pt idx="13">
                  <c:v>May</c:v>
                </c:pt>
                <c:pt idx="14">
                  <c:v>Jun</c:v>
                </c:pt>
                <c:pt idx="15">
                  <c:v>Jul</c:v>
                </c:pt>
                <c:pt idx="16">
                  <c:v>2009 Aug</c:v>
                </c:pt>
                <c:pt idx="17">
                  <c:v>Sep</c:v>
                </c:pt>
                <c:pt idx="18">
                  <c:v>Oct</c:v>
                </c:pt>
                <c:pt idx="19">
                  <c:v>Nov</c:v>
                </c:pt>
                <c:pt idx="20">
                  <c:v>Dec</c:v>
                </c:pt>
                <c:pt idx="21">
                  <c:v>2010 Jan</c:v>
                </c:pt>
                <c:pt idx="22">
                  <c:v>Feb</c:v>
                </c:pt>
                <c:pt idx="23">
                  <c:v>Mar</c:v>
                </c:pt>
                <c:pt idx="24">
                  <c:v>Apr</c:v>
                </c:pt>
                <c:pt idx="25">
                  <c:v>May</c:v>
                </c:pt>
                <c:pt idx="26">
                  <c:v>Jun</c:v>
                </c:pt>
                <c:pt idx="27">
                  <c:v>Jul</c:v>
                </c:pt>
                <c:pt idx="28">
                  <c:v>2010 Aug</c:v>
                </c:pt>
                <c:pt idx="29">
                  <c:v>Sep</c:v>
                </c:pt>
                <c:pt idx="30">
                  <c:v>Oct</c:v>
                </c:pt>
                <c:pt idx="31">
                  <c:v>Nov</c:v>
                </c:pt>
                <c:pt idx="32">
                  <c:v>Dec</c:v>
                </c:pt>
                <c:pt idx="33">
                  <c:v>2011 Jan</c:v>
                </c:pt>
                <c:pt idx="34">
                  <c:v>Feb</c:v>
                </c:pt>
                <c:pt idx="35">
                  <c:v>Mar</c:v>
                </c:pt>
                <c:pt idx="36">
                  <c:v>Apr</c:v>
                </c:pt>
                <c:pt idx="37">
                  <c:v>May</c:v>
                </c:pt>
                <c:pt idx="38">
                  <c:v>Jun</c:v>
                </c:pt>
                <c:pt idx="39">
                  <c:v>Jul</c:v>
                </c:pt>
                <c:pt idx="40">
                  <c:v>2011 Aug</c:v>
                </c:pt>
                <c:pt idx="41">
                  <c:v>Sept</c:v>
                </c:pt>
                <c:pt idx="42">
                  <c:v>Oct</c:v>
                </c:pt>
                <c:pt idx="43">
                  <c:v>Nov</c:v>
                </c:pt>
                <c:pt idx="44">
                  <c:v>Dec</c:v>
                </c:pt>
                <c:pt idx="45">
                  <c:v>2012 Jan</c:v>
                </c:pt>
                <c:pt idx="46">
                  <c:v>Feb</c:v>
                </c:pt>
                <c:pt idx="47">
                  <c:v>Mar</c:v>
                </c:pt>
                <c:pt idx="48">
                  <c:v>Apr</c:v>
                </c:pt>
                <c:pt idx="49">
                  <c:v>May</c:v>
                </c:pt>
                <c:pt idx="50">
                  <c:v>Jun</c:v>
                </c:pt>
                <c:pt idx="51">
                  <c:v>Jul</c:v>
                </c:pt>
                <c:pt idx="52">
                  <c:v>2012 Aug</c:v>
                </c:pt>
                <c:pt idx="53">
                  <c:v>Sep</c:v>
                </c:pt>
                <c:pt idx="54">
                  <c:v>Oct</c:v>
                </c:pt>
                <c:pt idx="55">
                  <c:v>Nov</c:v>
                </c:pt>
                <c:pt idx="56">
                  <c:v>Dec</c:v>
                </c:pt>
                <c:pt idx="57">
                  <c:v>2013 Jan</c:v>
                </c:pt>
                <c:pt idx="58">
                  <c:v>Feb</c:v>
                </c:pt>
                <c:pt idx="59">
                  <c:v>Mar</c:v>
                </c:pt>
                <c:pt idx="60">
                  <c:v>Apr</c:v>
                </c:pt>
                <c:pt idx="61">
                  <c:v>May</c:v>
                </c:pt>
                <c:pt idx="62">
                  <c:v>Jun</c:v>
                </c:pt>
                <c:pt idx="63">
                  <c:v>Jul </c:v>
                </c:pt>
                <c:pt idx="64">
                  <c:v>2013 Aug</c:v>
                </c:pt>
                <c:pt idx="65">
                  <c:v>Sep</c:v>
                </c:pt>
                <c:pt idx="66">
                  <c:v>Oct</c:v>
                </c:pt>
                <c:pt idx="67">
                  <c:v>Nov</c:v>
                </c:pt>
                <c:pt idx="68">
                  <c:v>Dec</c:v>
                </c:pt>
                <c:pt idx="69">
                  <c:v>2014 Jan</c:v>
                </c:pt>
                <c:pt idx="70">
                  <c:v>Feb</c:v>
                </c:pt>
                <c:pt idx="71">
                  <c:v>Mar</c:v>
                </c:pt>
                <c:pt idx="72">
                  <c:v>Apr</c:v>
                </c:pt>
                <c:pt idx="73">
                  <c:v>May</c:v>
                </c:pt>
                <c:pt idx="74">
                  <c:v>Jun</c:v>
                </c:pt>
                <c:pt idx="75">
                  <c:v>Jul</c:v>
                </c:pt>
                <c:pt idx="76">
                  <c:v>2014 Aug</c:v>
                </c:pt>
                <c:pt idx="77">
                  <c:v>Sept</c:v>
                </c:pt>
                <c:pt idx="78">
                  <c:v>Oct</c:v>
                </c:pt>
                <c:pt idx="79">
                  <c:v>Nov</c:v>
                </c:pt>
                <c:pt idx="80">
                  <c:v>Dec</c:v>
                </c:pt>
                <c:pt idx="81">
                  <c:v>2015 Jan</c:v>
                </c:pt>
                <c:pt idx="82">
                  <c:v>Feb</c:v>
                </c:pt>
                <c:pt idx="83">
                  <c:v>Mar</c:v>
                </c:pt>
                <c:pt idx="84">
                  <c:v>Apr</c:v>
                </c:pt>
                <c:pt idx="85">
                  <c:v>May</c:v>
                </c:pt>
                <c:pt idx="86">
                  <c:v>Jun</c:v>
                </c:pt>
                <c:pt idx="87">
                  <c:v>Jul</c:v>
                </c:pt>
                <c:pt idx="88">
                  <c:v>2015 Aug</c:v>
                </c:pt>
                <c:pt idx="89">
                  <c:v>Sept</c:v>
                </c:pt>
                <c:pt idx="90">
                  <c:v>Oct</c:v>
                </c:pt>
              </c:strCache>
            </c:strRef>
          </c:cat>
          <c:val>
            <c:numRef>
              <c:f>Cumulative!$B$4:$B$94</c:f>
              <c:numCache>
                <c:formatCode>General</c:formatCode>
                <c:ptCount val="91"/>
                <c:pt idx="0">
                  <c:v>17.0</c:v>
                </c:pt>
                <c:pt idx="1">
                  <c:v>24.0</c:v>
                </c:pt>
                <c:pt idx="2">
                  <c:v>25.0</c:v>
                </c:pt>
                <c:pt idx="3">
                  <c:v>30.0</c:v>
                </c:pt>
                <c:pt idx="4">
                  <c:v>33.0</c:v>
                </c:pt>
                <c:pt idx="5">
                  <c:v>40.0</c:v>
                </c:pt>
                <c:pt idx="6">
                  <c:v>46.0</c:v>
                </c:pt>
                <c:pt idx="7">
                  <c:v>53.0</c:v>
                </c:pt>
                <c:pt idx="8">
                  <c:v>61.0</c:v>
                </c:pt>
                <c:pt idx="9">
                  <c:v>69.0</c:v>
                </c:pt>
                <c:pt idx="10">
                  <c:v>83.0</c:v>
                </c:pt>
                <c:pt idx="11">
                  <c:v>101.0</c:v>
                </c:pt>
                <c:pt idx="12">
                  <c:v>110.0</c:v>
                </c:pt>
                <c:pt idx="13">
                  <c:v>120.0</c:v>
                </c:pt>
                <c:pt idx="14">
                  <c:v>131.0</c:v>
                </c:pt>
                <c:pt idx="15">
                  <c:v>140.0</c:v>
                </c:pt>
                <c:pt idx="16">
                  <c:v>155.0</c:v>
                </c:pt>
                <c:pt idx="17">
                  <c:v>161.0</c:v>
                </c:pt>
                <c:pt idx="18">
                  <c:v>174.0</c:v>
                </c:pt>
                <c:pt idx="19">
                  <c:v>185.0</c:v>
                </c:pt>
                <c:pt idx="20">
                  <c:v>192.0</c:v>
                </c:pt>
                <c:pt idx="21">
                  <c:v>215.0</c:v>
                </c:pt>
                <c:pt idx="22">
                  <c:v>240.0</c:v>
                </c:pt>
                <c:pt idx="23">
                  <c:v>276.0</c:v>
                </c:pt>
                <c:pt idx="24">
                  <c:v>310.0</c:v>
                </c:pt>
                <c:pt idx="25">
                  <c:v>333.0</c:v>
                </c:pt>
                <c:pt idx="26">
                  <c:v>359.0</c:v>
                </c:pt>
                <c:pt idx="27">
                  <c:v>388.0</c:v>
                </c:pt>
                <c:pt idx="28">
                  <c:v>406.0</c:v>
                </c:pt>
                <c:pt idx="29">
                  <c:v>423.0</c:v>
                </c:pt>
                <c:pt idx="30">
                  <c:v>450.0</c:v>
                </c:pt>
                <c:pt idx="31">
                  <c:v>468.0</c:v>
                </c:pt>
                <c:pt idx="32">
                  <c:v>480.0</c:v>
                </c:pt>
                <c:pt idx="33">
                  <c:v>504.0</c:v>
                </c:pt>
                <c:pt idx="34">
                  <c:v>533.0</c:v>
                </c:pt>
                <c:pt idx="35">
                  <c:v>553.0</c:v>
                </c:pt>
                <c:pt idx="36">
                  <c:v>580.0</c:v>
                </c:pt>
                <c:pt idx="37">
                  <c:v>610.0</c:v>
                </c:pt>
                <c:pt idx="38">
                  <c:v>641.0</c:v>
                </c:pt>
                <c:pt idx="39">
                  <c:v>668.0</c:v>
                </c:pt>
                <c:pt idx="40">
                  <c:v>682.0</c:v>
                </c:pt>
                <c:pt idx="41">
                  <c:v>707.0</c:v>
                </c:pt>
                <c:pt idx="42">
                  <c:v>738.0</c:v>
                </c:pt>
                <c:pt idx="43">
                  <c:v>763.0</c:v>
                </c:pt>
                <c:pt idx="44">
                  <c:v>795.0</c:v>
                </c:pt>
                <c:pt idx="45">
                  <c:v>830.0</c:v>
                </c:pt>
                <c:pt idx="46">
                  <c:v>852.0</c:v>
                </c:pt>
                <c:pt idx="47">
                  <c:v>882.0</c:v>
                </c:pt>
                <c:pt idx="48">
                  <c:v>907.0</c:v>
                </c:pt>
                <c:pt idx="49">
                  <c:v>925.0</c:v>
                </c:pt>
                <c:pt idx="50">
                  <c:v>942.0</c:v>
                </c:pt>
                <c:pt idx="51">
                  <c:v>957.0</c:v>
                </c:pt>
                <c:pt idx="52">
                  <c:v>974.0</c:v>
                </c:pt>
                <c:pt idx="53">
                  <c:v>995.0</c:v>
                </c:pt>
                <c:pt idx="54">
                  <c:v>1021.0</c:v>
                </c:pt>
                <c:pt idx="55">
                  <c:v>1055.0</c:v>
                </c:pt>
                <c:pt idx="56">
                  <c:v>1076.0</c:v>
                </c:pt>
                <c:pt idx="57">
                  <c:v>1105.0</c:v>
                </c:pt>
                <c:pt idx="58">
                  <c:v>1140.0</c:v>
                </c:pt>
                <c:pt idx="59">
                  <c:v>1168.0</c:v>
                </c:pt>
                <c:pt idx="60">
                  <c:v>1181.0</c:v>
                </c:pt>
                <c:pt idx="61">
                  <c:v>1198.0</c:v>
                </c:pt>
                <c:pt idx="62">
                  <c:v>1221.0</c:v>
                </c:pt>
                <c:pt idx="63">
                  <c:v>1232.0</c:v>
                </c:pt>
                <c:pt idx="64">
                  <c:v>1247.0</c:v>
                </c:pt>
                <c:pt idx="65">
                  <c:v>1264.0</c:v>
                </c:pt>
                <c:pt idx="66">
                  <c:v>1286.0</c:v>
                </c:pt>
                <c:pt idx="67">
                  <c:v>1311.0</c:v>
                </c:pt>
                <c:pt idx="68">
                  <c:v>1328.0</c:v>
                </c:pt>
                <c:pt idx="69">
                  <c:v>1346.0</c:v>
                </c:pt>
                <c:pt idx="70">
                  <c:v>1369.0</c:v>
                </c:pt>
                <c:pt idx="71">
                  <c:v>1412.0</c:v>
                </c:pt>
                <c:pt idx="72">
                  <c:v>1447.0</c:v>
                </c:pt>
                <c:pt idx="73">
                  <c:v>1476.0</c:v>
                </c:pt>
                <c:pt idx="74">
                  <c:v>1501.0</c:v>
                </c:pt>
                <c:pt idx="75">
                  <c:v>1531.0</c:v>
                </c:pt>
                <c:pt idx="76">
                  <c:v>1555.0</c:v>
                </c:pt>
                <c:pt idx="77">
                  <c:v>1592.0</c:v>
                </c:pt>
                <c:pt idx="78">
                  <c:v>1631.0</c:v>
                </c:pt>
                <c:pt idx="79">
                  <c:v>1658.0</c:v>
                </c:pt>
                <c:pt idx="80">
                  <c:v>1675.0</c:v>
                </c:pt>
                <c:pt idx="81">
                  <c:v>1700.0</c:v>
                </c:pt>
                <c:pt idx="82">
                  <c:v>1730.0</c:v>
                </c:pt>
                <c:pt idx="83">
                  <c:v>1771.0</c:v>
                </c:pt>
                <c:pt idx="84">
                  <c:v>1808.0</c:v>
                </c:pt>
                <c:pt idx="85">
                  <c:v>1842.0</c:v>
                </c:pt>
                <c:pt idx="86">
                  <c:v>1868.0</c:v>
                </c:pt>
                <c:pt idx="87">
                  <c:v>1889.0</c:v>
                </c:pt>
                <c:pt idx="88">
                  <c:v>1912.0</c:v>
                </c:pt>
                <c:pt idx="89">
                  <c:v>1940.0</c:v>
                </c:pt>
                <c:pt idx="90">
                  <c:v>1990.0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5008856"/>
        <c:axId val="-2125027016"/>
      </c:lineChart>
      <c:catAx>
        <c:axId val="-2125008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5027016"/>
        <c:crosses val="autoZero"/>
        <c:auto val="1"/>
        <c:lblAlgn val="ctr"/>
        <c:lblOffset val="100"/>
        <c:noMultiLvlLbl val="0"/>
      </c:catAx>
      <c:valAx>
        <c:axId val="-2125027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25008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F752-FA2C-D448-BCFA-4FE6827AC8D1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679F7-F060-0A42-B2AC-6A429EE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4713"/>
            <a:ext cx="2971800" cy="4577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2734EE-7EF9-4676-A39D-739917C8565D}" type="slidenum">
              <a:rPr lang="en-GB" sz="1200">
                <a:latin typeface="+mn-lt"/>
                <a:cs typeface="+mn-cs"/>
              </a:rPr>
              <a:pPr algn="r">
                <a:defRPr/>
              </a:pPr>
              <a:t>8</a:t>
            </a:fld>
            <a:endParaRPr lang="en-GB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19A3E-8AA0-4E83-861E-3E972302F5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3972-5C0B-499C-9A07-5AFA648CCB5E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6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85AAC05-A1DF-4ABB-9826-E9AA96A0F66B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47</a:t>
            </a:fld>
            <a:endParaRPr lang="en-GB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5346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13/04/16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"/>
            <a:ext cx="9148763" cy="5492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1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5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on Carotid Disease: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CEA  –  Surgery and  ‘Best’ medical treatment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27564"/>
          </a:xfrm>
        </p:spPr>
        <p:txBody>
          <a:bodyPr>
            <a:normAutofit fontScale="70000" lnSpcReduction="20000"/>
          </a:bodyPr>
          <a:lstStyle/>
          <a:p>
            <a:endParaRPr lang="en-US" sz="4000" dirty="0"/>
          </a:p>
          <a:p>
            <a:r>
              <a:rPr lang="en-US" dirty="0">
                <a:solidFill>
                  <a:srgbClr val="000000"/>
                </a:solidFill>
              </a:rPr>
              <a:t>European Stroke Congress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April </a:t>
            </a:r>
            <a:r>
              <a:rPr lang="en-US" dirty="0" smtClean="0">
                <a:solidFill>
                  <a:srgbClr val="000000"/>
                </a:solidFill>
              </a:rPr>
              <a:t>2016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Alison </a:t>
            </a:r>
            <a:r>
              <a:rPr lang="en-US" dirty="0" smtClean="0"/>
              <a:t>Halliday</a:t>
            </a:r>
          </a:p>
          <a:p>
            <a:r>
              <a:rPr lang="en-US" dirty="0" smtClean="0"/>
              <a:t>Professor of Vascular Surgery </a:t>
            </a:r>
          </a:p>
          <a:p>
            <a:r>
              <a:rPr lang="en-US" dirty="0" smtClean="0"/>
              <a:t>University of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3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21" y="1839157"/>
            <a:ext cx="87133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Large randomized trials demonstrated the efficacy of carotid </a:t>
            </a:r>
            <a:r>
              <a:rPr lang="en-US" sz="3200" dirty="0" err="1"/>
              <a:t>endarterectomy</a:t>
            </a:r>
            <a:r>
              <a:rPr lang="en-US" sz="3200" dirty="0"/>
              <a:t> in preventing strokes in </a:t>
            </a:r>
            <a:r>
              <a:rPr lang="en-US" sz="3200" i="1" dirty="0"/>
              <a:t>symptomatic </a:t>
            </a:r>
            <a:r>
              <a:rPr lang="en-US" sz="3200" dirty="0"/>
              <a:t>patients with high-grade carotid stenosis.</a:t>
            </a:r>
          </a:p>
          <a:p>
            <a:r>
              <a:rPr lang="en-US" sz="3200" dirty="0"/>
              <a:t>In </a:t>
            </a:r>
            <a:r>
              <a:rPr lang="en-US" sz="3200" b="1" dirty="0"/>
              <a:t>NASCET </a:t>
            </a:r>
            <a:r>
              <a:rPr lang="en-US" sz="3200" dirty="0"/>
              <a:t>(North America) the long-term stroke rate for surgical patients was 9% versus 26% for medical patients.</a:t>
            </a:r>
            <a:endParaRPr lang="en-US" sz="3200" baseline="30000" dirty="0"/>
          </a:p>
          <a:p>
            <a:r>
              <a:rPr lang="en-US" sz="3200" dirty="0" smtClean="0"/>
              <a:t>In</a:t>
            </a:r>
            <a:r>
              <a:rPr lang="en-US" sz="3200" b="1" dirty="0"/>
              <a:t> </a:t>
            </a:r>
            <a:r>
              <a:rPr lang="en-US" sz="3200" b="1" dirty="0" smtClean="0"/>
              <a:t>ECST </a:t>
            </a:r>
            <a:r>
              <a:rPr lang="en-US" sz="3200" dirty="0"/>
              <a:t>(Europe</a:t>
            </a:r>
            <a:r>
              <a:rPr lang="en-US" sz="3200" dirty="0" smtClean="0"/>
              <a:t>) a similarly positive  result was obtained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321" y="88375"/>
            <a:ext cx="857505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Trials of carotid interventions for stroke prevention (1980-95)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930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7497" t="56664" r="16519" b="19307"/>
          <a:stretch/>
        </p:blipFill>
        <p:spPr bwMode="auto">
          <a:xfrm>
            <a:off x="949104" y="1844826"/>
            <a:ext cx="6976819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1980s: ECST (European carotid surgery trial)</a:t>
            </a:r>
            <a:br>
              <a:rPr lang="en-GB" sz="3200" b="1" dirty="0" smtClean="0"/>
            </a:br>
            <a:r>
              <a:rPr lang="en-GB" sz="3200" b="1" dirty="0" smtClean="0"/>
              <a:t>CEA </a:t>
            </a:r>
            <a:r>
              <a:rPr lang="en-GB" sz="3200" b="1" dirty="0"/>
              <a:t>vs not in stroke or </a:t>
            </a:r>
            <a:r>
              <a:rPr lang="en-GB" sz="3200" b="1" dirty="0" smtClean="0"/>
              <a:t>TIA survivors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8694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Symptomatic (ECST and NASCET),</a:t>
            </a:r>
            <a:br>
              <a:rPr lang="en-GB" b="1" dirty="0" smtClean="0"/>
            </a:br>
            <a:r>
              <a:rPr lang="en-GB" b="1" dirty="0" smtClean="0"/>
              <a:t>CEA by </a:t>
            </a:r>
            <a:r>
              <a:rPr lang="en-GB" b="1" u="sng" dirty="0" smtClean="0"/>
              <a:t>time</a:t>
            </a:r>
            <a:r>
              <a:rPr lang="en-GB" b="1" dirty="0" smtClean="0"/>
              <a:t> since symptoms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Lancet 2004; 363: 915-24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556793"/>
            <a:ext cx="80648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404664"/>
            <a:ext cx="8136904" cy="5832648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cs typeface="Arial" pitchFamily="34" charset="0"/>
              </a:rPr>
              <a:t>40 years of carotid surgery trials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 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Carotid </a:t>
            </a:r>
            <a:r>
              <a:rPr lang="en-GB" sz="3200" b="1" dirty="0">
                <a:cs typeface="Arial" pitchFamily="34" charset="0"/>
              </a:rPr>
              <a:t>endarterectomy [CEA] vs </a:t>
            </a:r>
            <a:r>
              <a:rPr lang="en-GB" sz="3200" b="1" dirty="0" smtClean="0">
                <a:cs typeface="Arial" pitchFamily="34" charset="0"/>
              </a:rPr>
              <a:t>not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- 1980s: “symptomatic” patients</a:t>
            </a:r>
            <a:r>
              <a:rPr lang="en-GB" sz="3200" b="1" dirty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en-GB" sz="3200" b="1" dirty="0">
                <a:solidFill>
                  <a:srgbClr val="FF0000"/>
                </a:solidFill>
                <a:cs typeface="Arial" pitchFamily="34" charset="0"/>
              </a:rPr>
            </a:b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- 1990s: asymptomatic patients</a:t>
            </a:r>
            <a:r>
              <a:rPr lang="en-GB" sz="3200" b="1" dirty="0" smtClean="0">
                <a:cs typeface="Arial" pitchFamily="34" charset="0"/>
              </a:rPr>
              <a:t/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 </a:t>
            </a:r>
            <a:r>
              <a:rPr lang="en-GB" sz="3200" b="1" dirty="0">
                <a:cs typeface="Arial" pitchFamily="34" charset="0"/>
              </a:rPr>
              <a:t/>
            </a:r>
            <a:br>
              <a:rPr lang="en-GB" sz="3200" b="1" dirty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</a:t>
            </a:r>
            <a:r>
              <a:rPr lang="en-GB" sz="3200" b="1" dirty="0" smtClean="0">
                <a:cs typeface="Arial" pitchFamily="34" charset="0"/>
              </a:rPr>
              <a:t/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CEA </a:t>
            </a:r>
            <a:r>
              <a:rPr lang="en-GB" sz="3200" b="1" dirty="0">
                <a:cs typeface="Arial" pitchFamily="34" charset="0"/>
              </a:rPr>
              <a:t>vs carotid </a:t>
            </a:r>
            <a:r>
              <a:rPr lang="en-GB" sz="3200" b="1" dirty="0" smtClean="0">
                <a:cs typeface="Arial" pitchFamily="34" charset="0"/>
              </a:rPr>
              <a:t>stenting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- 2000s: symptomatic patients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-2010s: asymptomatic patients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0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3" y="507589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†"/>
            </a:pPr>
            <a:r>
              <a:rPr lang="en-GB" dirty="0" smtClean="0"/>
              <a:t>Median year of </a:t>
            </a:r>
            <a:r>
              <a:rPr lang="en-GB" dirty="0"/>
              <a:t>follow-up, </a:t>
            </a:r>
            <a:r>
              <a:rPr lang="en-GB" dirty="0" smtClean="0"/>
              <a:t>as </a:t>
            </a:r>
            <a:r>
              <a:rPr lang="en-GB" dirty="0"/>
              <a:t>measured from </a:t>
            </a:r>
            <a:r>
              <a:rPr lang="en-GB" dirty="0" smtClean="0"/>
              <a:t>the time </a:t>
            </a:r>
            <a:r>
              <a:rPr lang="en-GB" dirty="0"/>
              <a:t>of entry to that of the first </a:t>
            </a:r>
            <a:r>
              <a:rPr lang="en-GB" dirty="0" smtClean="0"/>
              <a:t>stroke, death</a:t>
            </a:r>
            <a:r>
              <a:rPr lang="en-GB" dirty="0"/>
              <a:t>, loss to follow-up, or most recent examination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35008"/>
              </p:ext>
            </p:extLst>
          </p:nvPr>
        </p:nvGraphicFramePr>
        <p:xfrm>
          <a:off x="179512" y="2267580"/>
          <a:ext cx="871296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/>
                <a:gridCol w="1872208"/>
                <a:gridCol w="1872208"/>
                <a:gridCol w="1728191"/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VACS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ACAS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ACST-1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Nos. of patients</a:t>
                      </a:r>
                    </a:p>
                    <a:p>
                      <a:r>
                        <a:rPr lang="en-GB" sz="2000" dirty="0" smtClean="0"/>
                        <a:t>(Immediate vs</a:t>
                      </a:r>
                      <a:r>
                        <a:rPr lang="en-GB" sz="2000" baseline="0" dirty="0" smtClean="0"/>
                        <a:t> Deferred</a:t>
                      </a:r>
                      <a:r>
                        <a:rPr lang="en-GB" sz="2000" dirty="0" smtClean="0"/>
                        <a:t>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444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(211 vs 233)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1662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(828</a:t>
                      </a:r>
                      <a:r>
                        <a:rPr lang="en-GB" sz="2000" baseline="0" dirty="0" smtClean="0"/>
                        <a:t> vs 834)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3120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(1560 vs 1560)</a:t>
                      </a:r>
                      <a:endParaRPr lang="en-GB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Period of randomisation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mtClean="0"/>
                        <a:t>Apr 83 – Oct</a:t>
                      </a:r>
                      <a:r>
                        <a:rPr lang="en-GB" sz="2000" baseline="0" smtClean="0"/>
                        <a:t> </a:t>
                      </a:r>
                      <a:r>
                        <a:rPr lang="en-GB" sz="2000" smtClean="0"/>
                        <a:t>87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Dec 87 – Dec 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Apr 93 – Jul 03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Date of last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May 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Feb 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May 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Median (IQR) follow-up year†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4.5 (2.5-6.0)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4.2 (2.9-5.0)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6.1 (3.9-9.1)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91695" y="1124746"/>
            <a:ext cx="49606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479">
              <a:spcBef>
                <a:spcPts val="0"/>
              </a:spcBef>
            </a:pPr>
            <a:r>
              <a:rPr lang="en-GB" sz="2800" b="1" dirty="0" smtClean="0">
                <a:solidFill>
                  <a:srgbClr val="000000"/>
                </a:solidFill>
              </a:rPr>
              <a:t>5,226 </a:t>
            </a:r>
            <a:r>
              <a:rPr lang="en-GB" sz="2800" b="1" dirty="0">
                <a:solidFill>
                  <a:srgbClr val="000000"/>
                </a:solidFill>
              </a:rPr>
              <a:t>individual patients </a:t>
            </a:r>
            <a:endParaRPr lang="en-GB" sz="2800" b="1" dirty="0" smtClean="0">
              <a:solidFill>
                <a:srgbClr val="000000"/>
              </a:solidFill>
            </a:endParaRPr>
          </a:p>
          <a:p>
            <a:pPr algn="ctr" defTabSz="800479">
              <a:spcBef>
                <a:spcPts val="0"/>
              </a:spcBef>
            </a:pPr>
            <a:r>
              <a:rPr lang="en-GB" sz="2800" b="1" dirty="0" smtClean="0">
                <a:solidFill>
                  <a:srgbClr val="000000"/>
                </a:solidFill>
              </a:rPr>
              <a:t>in </a:t>
            </a:r>
            <a:r>
              <a:rPr lang="en-GB" sz="2800" b="1" dirty="0">
                <a:solidFill>
                  <a:srgbClr val="000000"/>
                </a:solidFill>
              </a:rPr>
              <a:t>ACST-1, ACAS and VACS Trials </a:t>
            </a:r>
          </a:p>
        </p:txBody>
      </p:sp>
    </p:spTree>
    <p:extLst>
      <p:ext uri="{BB962C8B-B14F-4D97-AF65-F5344CB8AC3E}">
        <p14:creationId xmlns:p14="http://schemas.microsoft.com/office/powerpoint/2010/main" val="293468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Immediate Carotid Endarterectomy</a:t>
            </a:r>
            <a:br>
              <a:rPr lang="en-GB" smtClean="0"/>
            </a:br>
            <a:r>
              <a:rPr lang="en-GB" smtClean="0"/>
              <a:t>Versus Medical Therapy Alone</a:t>
            </a:r>
            <a:br>
              <a:rPr lang="en-GB" smtClean="0"/>
            </a:br>
            <a:r>
              <a:rPr lang="en-GB" smtClean="0"/>
              <a:t> </a:t>
            </a:r>
            <a:br>
              <a:rPr lang="en-GB" smtClean="0"/>
            </a:br>
            <a:r>
              <a:rPr lang="en-GB" smtClean="0"/>
              <a:t>IPD (individual patient data) Analysis of ACST-1, ACAS and VACS Trials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35697" y="4941170"/>
            <a:ext cx="5544616" cy="130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Hongchao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Alison HALLIDAY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for the ACST, ACAS and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VACS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trial collaborators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Carotid Stenosis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Trialists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’ Collaboration (CSTC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  <a:defRPr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be presented in Belgrade next week…..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6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57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1990s: ACST-1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>
                <a:solidFill>
                  <a:srgbClr val="FF6600"/>
                </a:solidFill>
              </a:rPr>
              <a:t>A</a:t>
            </a:r>
            <a:r>
              <a:rPr lang="en-GB" b="1" dirty="0">
                <a:solidFill>
                  <a:srgbClr val="000000"/>
                </a:solidFill>
              </a:rPr>
              <a:t>symptomatic </a:t>
            </a:r>
            <a:r>
              <a:rPr lang="en-GB" b="1" dirty="0">
                <a:solidFill>
                  <a:srgbClr val="FF6600"/>
                </a:solidFill>
              </a:rPr>
              <a:t>C</a:t>
            </a:r>
            <a:r>
              <a:rPr lang="en-GB" b="1" dirty="0">
                <a:solidFill>
                  <a:srgbClr val="000000"/>
                </a:solidFill>
              </a:rPr>
              <a:t>arotid </a:t>
            </a:r>
            <a:r>
              <a:rPr lang="en-GB" b="1" dirty="0">
                <a:solidFill>
                  <a:srgbClr val="FF6600"/>
                </a:solidFill>
              </a:rPr>
              <a:t>S</a:t>
            </a:r>
            <a:r>
              <a:rPr lang="en-GB" b="1" dirty="0">
                <a:solidFill>
                  <a:srgbClr val="000000"/>
                </a:solidFill>
              </a:rPr>
              <a:t>urgery </a:t>
            </a:r>
            <a:r>
              <a:rPr lang="en-GB" b="1" dirty="0" smtClean="0">
                <a:solidFill>
                  <a:srgbClr val="FF6600"/>
                </a:solidFill>
              </a:rPr>
              <a:t>T</a:t>
            </a:r>
            <a:r>
              <a:rPr lang="en-GB" b="1" dirty="0" smtClean="0">
                <a:solidFill>
                  <a:srgbClr val="000000"/>
                </a:solidFill>
              </a:rPr>
              <a:t>rial</a:t>
            </a:r>
            <a:br>
              <a:rPr lang="en-GB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/>
            </a:r>
            <a:br>
              <a:rPr lang="en-GB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Immediate </a:t>
            </a:r>
            <a:r>
              <a:rPr lang="en-GB" b="1" dirty="0" err="1">
                <a:solidFill>
                  <a:srgbClr val="000000"/>
                </a:solidFill>
              </a:rPr>
              <a:t>vs</a:t>
            </a:r>
            <a:r>
              <a:rPr lang="en-GB" b="1" dirty="0">
                <a:solidFill>
                  <a:srgbClr val="000000"/>
                </a:solidFill>
              </a:rPr>
              <a:t> Deferred CEA</a:t>
            </a:r>
            <a:br>
              <a:rPr lang="en-GB" b="1" dirty="0">
                <a:solidFill>
                  <a:srgbClr val="000000"/>
                </a:solidFill>
              </a:rPr>
            </a:br>
            <a:r>
              <a:rPr lang="en-GB" b="1" dirty="0">
                <a:solidFill>
                  <a:srgbClr val="000000"/>
                </a:solidFill>
              </a:rPr>
              <a:t/>
            </a:r>
            <a:br>
              <a:rPr lang="en-GB" b="1" dirty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Eligibility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" y="4054640"/>
            <a:ext cx="9108504" cy="2908920"/>
          </a:xfrm>
        </p:spPr>
        <p:txBody>
          <a:bodyPr/>
          <a:lstStyle/>
          <a:p>
            <a:pPr marL="0" indent="0" algn="ctr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GB" sz="4000" b="1" dirty="0">
                <a:solidFill>
                  <a:srgbClr val="000000"/>
                </a:solidFill>
              </a:rPr>
              <a:t>“Tight” </a:t>
            </a:r>
            <a:r>
              <a:rPr lang="en-GB" sz="4000" b="1" dirty="0" smtClean="0">
                <a:solidFill>
                  <a:srgbClr val="000000"/>
                </a:solidFill>
              </a:rPr>
              <a:t>stenosis, but still asymptomatic</a:t>
            </a:r>
          </a:p>
          <a:p>
            <a:pPr marL="0" indent="0" algn="ctr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buNone/>
            </a:pPr>
            <a:r>
              <a:rPr lang="en-GB" sz="1200" b="1" dirty="0" smtClean="0">
                <a:solidFill>
                  <a:srgbClr val="000000"/>
                </a:solidFill>
              </a:rPr>
              <a:t>  </a:t>
            </a:r>
            <a:endParaRPr lang="en-GB" sz="1200" b="1" dirty="0">
              <a:solidFill>
                <a:srgbClr val="000000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en-GB" b="1" dirty="0" smtClean="0">
                <a:solidFill>
                  <a:srgbClr val="000000"/>
                </a:solidFill>
              </a:rPr>
              <a:t>(ie, no </a:t>
            </a:r>
            <a:r>
              <a:rPr lang="en-GB" b="1" dirty="0">
                <a:solidFill>
                  <a:srgbClr val="000000"/>
                </a:solidFill>
              </a:rPr>
              <a:t>ipsilateral carotid territory stroke or </a:t>
            </a:r>
            <a:endParaRPr lang="en-GB" b="1" dirty="0" smtClean="0">
              <a:solidFill>
                <a:srgbClr val="000000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en-GB" b="1" dirty="0" smtClean="0">
                <a:solidFill>
                  <a:srgbClr val="000000"/>
                </a:solidFill>
              </a:rPr>
              <a:t>transient </a:t>
            </a:r>
            <a:r>
              <a:rPr lang="en-GB" b="1" dirty="0">
                <a:solidFill>
                  <a:srgbClr val="000000"/>
                </a:solidFill>
              </a:rPr>
              <a:t>cerebral </a:t>
            </a:r>
            <a:r>
              <a:rPr lang="en-GB" b="1" dirty="0" err="1" smtClean="0">
                <a:solidFill>
                  <a:srgbClr val="000000"/>
                </a:solidFill>
              </a:rPr>
              <a:t>ischaemia</a:t>
            </a:r>
            <a:r>
              <a:rPr lang="en-GB" b="1" dirty="0" smtClean="0">
                <a:solidFill>
                  <a:srgbClr val="000000"/>
                </a:solidFill>
              </a:rPr>
              <a:t> in past 6 months)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7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0"/>
            <a:ext cx="525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8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9052"/>
            <a:ext cx="9144000" cy="1439863"/>
          </a:xfrm>
          <a:prstGeom prst="rect">
            <a:avLst/>
          </a:prstGeom>
          <a:solidFill>
            <a:srgbClr val="1736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bg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847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  <a:t/>
            </a:r>
            <a:b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</a:br>
            <a:r>
              <a:rPr lang="en-GB" sz="3600" b="1" dirty="0" smtClean="0"/>
              <a:t>ACST-1: for men &amp; women age &lt;75 years 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/>
              <a:t>CEA reduces </a:t>
            </a:r>
            <a:r>
              <a:rPr lang="en-GB" sz="3600" b="1" dirty="0" smtClean="0"/>
              <a:t>10-year stroke risk by 6%</a:t>
            </a:r>
            <a:r>
              <a:rPr lang="en-GB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/>
            </a:r>
            <a:b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</a:br>
            <a:endParaRPr lang="en-GB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pic>
        <p:nvPicPr>
          <p:cNvPr id="37892" name="Picture 2" descr="Fig4c_SC_L75_StrokeF_SCurv.emf"/>
          <p:cNvPicPr>
            <a:picLocks noGrp="1" noChangeAspect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6481"/>
            <a:ext cx="4672080" cy="5294160"/>
          </a:xfrm>
        </p:spPr>
      </p:pic>
      <p:pic>
        <p:nvPicPr>
          <p:cNvPr id="37893" name="Picture 2" descr="Fig4a_SC_L75_StrokeM_SCurv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68" y="1585398"/>
            <a:ext cx="4672080" cy="52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87313" y="13493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sz="1800"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-828675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485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71438"/>
            <a:ext cx="9144000" cy="143986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ctr" eaLnBrk="0" hangingPunct="0">
              <a:defRPr/>
            </a:pPr>
            <a:endParaRPr lang="en-US" sz="2800" b="1" kern="0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971550" y="260350"/>
            <a:ext cx="7056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2032001" y="639763"/>
            <a:ext cx="498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78694" y="334397"/>
            <a:ext cx="8713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/>
              <a:t>Anti-thrombotic </a:t>
            </a:r>
            <a:r>
              <a:rPr lang="en-GB" sz="4000" b="1" dirty="0" smtClean="0"/>
              <a:t>therapy in ACST-1</a:t>
            </a:r>
            <a:endParaRPr lang="en-US" sz="4000" b="1" dirty="0"/>
          </a:p>
        </p:txBody>
      </p:sp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3588" y="1604963"/>
            <a:ext cx="10069513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6" y="1604963"/>
            <a:ext cx="1007427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659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Eastcott</a:t>
            </a:r>
            <a:r>
              <a:rPr lang="en-US" dirty="0" smtClean="0"/>
              <a:t>, Pickering and Rob (1954)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198354"/>
            <a:ext cx="6819900" cy="311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029" y="4584818"/>
            <a:ext cx="88390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66-year-old housewife</a:t>
            </a:r>
            <a:r>
              <a:rPr lang="en-US" sz="2800" dirty="0" smtClean="0"/>
              <a:t>, </a:t>
            </a:r>
            <a:r>
              <a:rPr lang="en-US" sz="2800" dirty="0" smtClean="0"/>
              <a:t>over a 5</a:t>
            </a:r>
            <a:r>
              <a:rPr lang="en-US" sz="2800" dirty="0"/>
              <a:t>-</a:t>
            </a:r>
            <a:r>
              <a:rPr lang="en-US" sz="2800" dirty="0" smtClean="0"/>
              <a:t>month period </a:t>
            </a:r>
            <a:r>
              <a:rPr lang="en-US" sz="2800" dirty="0"/>
              <a:t>c/</a:t>
            </a:r>
            <a:r>
              <a:rPr lang="en-US" sz="2800" dirty="0" smtClean="0"/>
              <a:t>o 33 </a:t>
            </a:r>
            <a:r>
              <a:rPr lang="en-US" sz="2800" dirty="0"/>
              <a:t>episodes </a:t>
            </a:r>
            <a:r>
              <a:rPr lang="en-US" sz="2800" dirty="0" smtClean="0"/>
              <a:t>of </a:t>
            </a:r>
            <a:r>
              <a:rPr lang="en-US" sz="2800" dirty="0"/>
              <a:t>transient right </a:t>
            </a:r>
            <a:r>
              <a:rPr lang="en-US" sz="2800" dirty="0"/>
              <a:t>hemiparesis, </a:t>
            </a:r>
            <a:r>
              <a:rPr lang="en-US" sz="2800" dirty="0" smtClean="0"/>
              <a:t>aphasia </a:t>
            </a:r>
            <a:r>
              <a:rPr lang="en-US" sz="2800" dirty="0"/>
              <a:t>and left </a:t>
            </a:r>
            <a:r>
              <a:rPr lang="en-US" sz="2800" dirty="0" err="1" smtClean="0"/>
              <a:t>amaurosis</a:t>
            </a:r>
            <a:r>
              <a:rPr lang="en-US" sz="2800" dirty="0"/>
              <a:t>;</a:t>
            </a:r>
            <a:r>
              <a:rPr lang="en-US" sz="2800" dirty="0" smtClean="0"/>
              <a:t> </a:t>
            </a:r>
            <a:r>
              <a:rPr lang="en-US" sz="2800" dirty="0" smtClean="0"/>
              <a:t>after </a:t>
            </a:r>
            <a:r>
              <a:rPr lang="en-US" sz="2800" dirty="0"/>
              <a:t>percutaneous left carotid </a:t>
            </a:r>
            <a:r>
              <a:rPr lang="en-US" sz="2800" dirty="0" smtClean="0"/>
              <a:t>arteriogram, found to </a:t>
            </a:r>
            <a:r>
              <a:rPr lang="en-US" sz="2800" dirty="0"/>
              <a:t>have </a:t>
            </a:r>
            <a:r>
              <a:rPr lang="en-US" sz="2800" dirty="0" smtClean="0"/>
              <a:t>severe </a:t>
            </a:r>
            <a:r>
              <a:rPr lang="en-US" sz="2800" dirty="0"/>
              <a:t>stenosis of the left carotid </a:t>
            </a:r>
            <a:r>
              <a:rPr lang="en-US" sz="2800" dirty="0" smtClean="0"/>
              <a:t>bifurcation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00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t="1898" r="13361"/>
          <a:stretch>
            <a:fillRect/>
          </a:stretch>
        </p:blipFill>
        <p:spPr>
          <a:xfrm>
            <a:off x="-1189038" y="1125540"/>
            <a:ext cx="8713788" cy="6264275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71438"/>
            <a:ext cx="9144000" cy="143986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ctr" eaLnBrk="0" hangingPunct="0">
              <a:defRPr/>
            </a:pPr>
            <a:endParaRPr lang="en-US" sz="2800" b="1" kern="0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971550" y="260350"/>
            <a:ext cx="7056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032001" y="639763"/>
            <a:ext cx="498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36514" y="78135"/>
            <a:ext cx="9107487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/>
              <a:t>  </a:t>
            </a:r>
            <a:r>
              <a:rPr lang="en-GB" sz="4000" b="1" dirty="0" smtClean="0"/>
              <a:t>Anti-</a:t>
            </a:r>
            <a:r>
              <a:rPr lang="en-GB" sz="4000" b="1" dirty="0" err="1" smtClean="0"/>
              <a:t>hypertensives</a:t>
            </a:r>
            <a:r>
              <a:rPr lang="en-GB" sz="3600" b="1" dirty="0" smtClean="0"/>
              <a:t> &amp; </a:t>
            </a:r>
            <a:r>
              <a:rPr lang="en-GB" sz="3600" b="1" dirty="0"/>
              <a:t>mean </a:t>
            </a:r>
            <a:r>
              <a:rPr lang="en-GB" sz="3600" b="1" dirty="0" smtClean="0"/>
              <a:t>DBP in ACST-1</a:t>
            </a:r>
            <a:endParaRPr lang="en-US" sz="3600" b="1" dirty="0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0" y="1341438"/>
            <a:ext cx="939641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71438"/>
            <a:ext cx="9144000" cy="14398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bg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971550" y="260350"/>
            <a:ext cx="7056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sz="1800">
              <a:solidFill>
                <a:schemeClr val="bg2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2032001" y="639763"/>
            <a:ext cx="498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sz="1800">
              <a:latin typeface="Calibri" pitchFamily="34" charset="0"/>
              <a:ea typeface="宋体" charset="-122"/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42876" y="222032"/>
            <a:ext cx="8713787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 dirty="0">
                <a:latin typeface="+mj-lt"/>
                <a:ea typeface="宋体" charset="-122"/>
              </a:rPr>
              <a:t>Lipid-lowering </a:t>
            </a:r>
            <a:r>
              <a:rPr lang="en-GB" sz="4000" b="1" dirty="0" smtClean="0">
                <a:latin typeface="+mj-lt"/>
                <a:ea typeface="宋体" charset="-122"/>
              </a:rPr>
              <a:t>in ACST-1</a:t>
            </a:r>
            <a:endParaRPr lang="en-US" sz="4000" b="1" dirty="0">
              <a:latin typeface="+mj-lt"/>
              <a:ea typeface="宋体" charset="-122"/>
            </a:endParaRPr>
          </a:p>
        </p:txBody>
      </p:sp>
      <p:pic>
        <p:nvPicPr>
          <p:cNvPr id="38919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8" r="20205"/>
          <a:stretch/>
        </p:blipFill>
        <p:spPr bwMode="auto">
          <a:xfrm>
            <a:off x="2088000" y="1368425"/>
            <a:ext cx="44640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45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8688"/>
            <a:ext cx="9144000" cy="5813425"/>
          </a:xfrm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1484313"/>
          </a:xfr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  </a:t>
            </a:r>
            <a:r>
              <a:rPr lang="en-GB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  <a:t>Same</a:t>
            </a:r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  <a:t> absolute benefit from surgery </a:t>
            </a:r>
            <a:b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</a:br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  <a:t>(6%   in stroke risk) for patients on statins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1545842" y="785813"/>
            <a:ext cx="0" cy="519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556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3924301" y="3213100"/>
            <a:ext cx="85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1800" b="1">
                <a:latin typeface="Calibri" pitchFamily="34" charset="0"/>
                <a:ea typeface="宋体" charset="-122"/>
              </a:rPr>
              <a:t>ACST-1</a:t>
            </a:r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5"/>
            <a:ext cx="67325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jpeg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33377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" r="23300" b="3166"/>
          <a:stretch/>
        </p:blipFill>
        <p:spPr bwMode="auto">
          <a:xfrm>
            <a:off x="5076000" y="1341438"/>
            <a:ext cx="417600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-468560" y="0"/>
            <a:ext cx="9721080" cy="1341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n-GB" sz="3600" b="1" dirty="0">
                <a:solidFill>
                  <a:schemeClr val="bg2"/>
                </a:solidFill>
                <a:latin typeface="Calibri" pitchFamily="34" charset="0"/>
                <a:ea typeface="宋体" charset="-122"/>
              </a:rPr>
              <a:t> </a:t>
            </a:r>
            <a:r>
              <a:rPr lang="en-GB" sz="3600" b="1" dirty="0">
                <a:latin typeface="Calibri" pitchFamily="34" charset="0"/>
                <a:ea typeface="宋体" charset="-122"/>
              </a:rPr>
              <a:t>      </a:t>
            </a:r>
            <a:r>
              <a:rPr lang="en-GB" sz="4000" b="1" dirty="0">
                <a:ea typeface="宋体" charset="-122"/>
              </a:rPr>
              <a:t>ACST-1 – </a:t>
            </a:r>
            <a:r>
              <a:rPr lang="en-GB" sz="4000" b="1" u="sng" dirty="0">
                <a:ea typeface="宋体" charset="-122"/>
              </a:rPr>
              <a:t>peri-operative</a:t>
            </a:r>
            <a:r>
              <a:rPr lang="en-GB" sz="4000" b="1" dirty="0">
                <a:ea typeface="宋体" charset="-122"/>
              </a:rPr>
              <a:t> risk </a:t>
            </a:r>
            <a:r>
              <a:rPr lang="en-GB" sz="4000" b="1" u="sng" dirty="0">
                <a:ea typeface="宋体" charset="-122"/>
              </a:rPr>
              <a:t>may </a:t>
            </a:r>
            <a:endParaRPr lang="en-GB" sz="4000" b="1" u="sng" dirty="0" smtClean="0">
              <a:ea typeface="宋体" charset="-122"/>
            </a:endParaRPr>
          </a:p>
          <a:p>
            <a:pPr algn="ctr" eaLnBrk="0" hangingPunct="0"/>
            <a:r>
              <a:rPr lang="en-GB" sz="4000" b="1" dirty="0">
                <a:ea typeface="宋体" charset="-122"/>
              </a:rPr>
              <a:t> </a:t>
            </a:r>
            <a:r>
              <a:rPr lang="en-GB" sz="4000" b="1" dirty="0" smtClean="0">
                <a:ea typeface="宋体" charset="-122"/>
              </a:rPr>
              <a:t>      be </a:t>
            </a:r>
            <a:r>
              <a:rPr lang="en-GB" sz="4000" b="1" dirty="0">
                <a:ea typeface="宋体" charset="-122"/>
              </a:rPr>
              <a:t>reduced by statin therapy</a:t>
            </a:r>
          </a:p>
        </p:txBody>
      </p:sp>
      <p:sp>
        <p:nvSpPr>
          <p:cNvPr id="43016" name="Oval 16"/>
          <p:cNvSpPr>
            <a:spLocks noChangeArrowheads="1"/>
          </p:cNvSpPr>
          <p:nvPr/>
        </p:nvSpPr>
        <p:spPr bwMode="auto">
          <a:xfrm>
            <a:off x="1209675" y="436562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Calibri" pitchFamily="34" charset="0"/>
              <a:ea typeface="宋体" charset="-122"/>
            </a:endParaRPr>
          </a:p>
        </p:txBody>
      </p:sp>
      <p:sp>
        <p:nvSpPr>
          <p:cNvPr id="43017" name="Text Box 17"/>
          <p:cNvSpPr txBox="1">
            <a:spLocks noChangeArrowheads="1"/>
          </p:cNvSpPr>
          <p:nvPr/>
        </p:nvSpPr>
        <p:spPr bwMode="auto">
          <a:xfrm>
            <a:off x="163514" y="4556127"/>
            <a:ext cx="803225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4.3%</a:t>
            </a:r>
          </a:p>
        </p:txBody>
      </p:sp>
      <p:sp>
        <p:nvSpPr>
          <p:cNvPr id="43018" name="Oval 18"/>
          <p:cNvSpPr>
            <a:spLocks noChangeArrowheads="1"/>
          </p:cNvSpPr>
          <p:nvPr/>
        </p:nvSpPr>
        <p:spPr bwMode="auto">
          <a:xfrm>
            <a:off x="5651500" y="4437063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Calibri" pitchFamily="34" charset="0"/>
              <a:ea typeface="宋体" charset="-122"/>
            </a:endParaRPr>
          </a:p>
        </p:txBody>
      </p:sp>
      <p:sp>
        <p:nvSpPr>
          <p:cNvPr id="43019" name="Text Box 19"/>
          <p:cNvSpPr txBox="1">
            <a:spLocks noChangeArrowheads="1"/>
          </p:cNvSpPr>
          <p:nvPr/>
        </p:nvSpPr>
        <p:spPr bwMode="auto">
          <a:xfrm>
            <a:off x="4643439" y="4600577"/>
            <a:ext cx="803225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2.2%</a:t>
            </a:r>
          </a:p>
        </p:txBody>
      </p:sp>
    </p:spTree>
    <p:extLst>
      <p:ext uri="{BB962C8B-B14F-4D97-AF65-F5344CB8AC3E}">
        <p14:creationId xmlns:p14="http://schemas.microsoft.com/office/powerpoint/2010/main" val="2534377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703"/>
            <a:ext cx="7620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6591" y="4819407"/>
            <a:ext cx="9117409" cy="2062103"/>
          </a:xfrm>
          <a:prstGeom prst="rect">
            <a:avLst/>
          </a:prstGeom>
          <a:solidFill>
            <a:srgbClr val="5EACAE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GB" sz="3200" dirty="0" smtClean="0"/>
              <a:t>Truly asymptomatic or </a:t>
            </a:r>
            <a:r>
              <a:rPr lang="en-GB" sz="3200" b="1" dirty="0" smtClean="0">
                <a:solidFill>
                  <a:srgbClr val="800000"/>
                </a:solidFill>
              </a:rPr>
              <a:t>higher risk</a:t>
            </a:r>
            <a:r>
              <a:rPr lang="en-GB" sz="3200" dirty="0" smtClean="0"/>
              <a:t>? </a:t>
            </a:r>
            <a:endParaRPr lang="en-GB" sz="3200" dirty="0"/>
          </a:p>
          <a:p>
            <a:pPr algn="ctr" defTabSz="914400"/>
            <a:r>
              <a:rPr lang="en-GB" sz="3200" dirty="0"/>
              <a:t>t</a:t>
            </a:r>
            <a:r>
              <a:rPr lang="en-GB" sz="3200" dirty="0" smtClean="0"/>
              <a:t>his patient had </a:t>
            </a:r>
          </a:p>
          <a:p>
            <a:pPr algn="ctr" defTabSz="914400"/>
            <a:r>
              <a:rPr lang="en-GB" sz="3200" b="1" dirty="0" smtClean="0">
                <a:solidFill>
                  <a:srgbClr val="800000"/>
                </a:solidFill>
              </a:rPr>
              <a:t>S</a:t>
            </a:r>
            <a:r>
              <a:rPr lang="en-GB" sz="3200" dirty="0" smtClean="0"/>
              <a:t>ymptoms </a:t>
            </a:r>
            <a:r>
              <a:rPr lang="en-GB" sz="3200" b="1" i="1" dirty="0" smtClean="0">
                <a:solidFill>
                  <a:srgbClr val="800000"/>
                </a:solidFill>
              </a:rPr>
              <a:t>a</a:t>
            </a:r>
            <a:r>
              <a:rPr lang="en-GB" sz="3200" b="1" i="1" dirty="0" smtClean="0"/>
              <a:t>nd</a:t>
            </a:r>
            <a:r>
              <a:rPr lang="en-GB" sz="3200" dirty="0" smtClean="0"/>
              <a:t> </a:t>
            </a:r>
            <a:r>
              <a:rPr lang="en-GB" sz="3200" b="1" dirty="0" smtClean="0">
                <a:solidFill>
                  <a:srgbClr val="800000"/>
                </a:solidFill>
              </a:rPr>
              <a:t>S</a:t>
            </a:r>
            <a:r>
              <a:rPr lang="en-GB" sz="3200" dirty="0" smtClean="0"/>
              <a:t>igns of </a:t>
            </a:r>
            <a:r>
              <a:rPr lang="en-GB" sz="3200" b="1" dirty="0" smtClean="0">
                <a:solidFill>
                  <a:srgbClr val="800000"/>
                </a:solidFill>
              </a:rPr>
              <a:t>P</a:t>
            </a:r>
            <a:r>
              <a:rPr lang="en-GB" sz="3200" dirty="0" smtClean="0"/>
              <a:t>revious </a:t>
            </a:r>
            <a:r>
              <a:rPr lang="en-GB" sz="3200" b="1" dirty="0" smtClean="0">
                <a:solidFill>
                  <a:srgbClr val="800000"/>
                </a:solidFill>
              </a:rPr>
              <a:t>E</a:t>
            </a:r>
            <a:r>
              <a:rPr lang="en-GB" sz="3200" dirty="0" smtClean="0"/>
              <a:t>vents in </a:t>
            </a:r>
            <a:r>
              <a:rPr lang="en-GB" sz="3200" b="1" dirty="0" smtClean="0">
                <a:solidFill>
                  <a:srgbClr val="800000"/>
                </a:solidFill>
              </a:rPr>
              <a:t>C</a:t>
            </a:r>
            <a:r>
              <a:rPr lang="en-GB" sz="3200" dirty="0" smtClean="0"/>
              <a:t>erebrovascular </a:t>
            </a:r>
            <a:r>
              <a:rPr lang="en-GB" sz="3200" b="1" dirty="0" smtClean="0">
                <a:solidFill>
                  <a:srgbClr val="800000"/>
                </a:solidFill>
              </a:rPr>
              <a:t>T</a:t>
            </a:r>
            <a:r>
              <a:rPr lang="en-GB" sz="3200" dirty="0" smtClean="0"/>
              <a:t>erritory (CT infarcts</a:t>
            </a:r>
            <a:r>
              <a:rPr lang="en-GB" sz="3200" dirty="0"/>
              <a:t>) 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745695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35143" r="-35143"/>
          <a:stretch>
            <a:fillRect/>
          </a:stretch>
        </p:blipFill>
        <p:spPr>
          <a:xfrm>
            <a:off x="-906757" y="0"/>
            <a:ext cx="12069257" cy="6858000"/>
          </a:xfrm>
        </p:spPr>
      </p:pic>
      <p:sp>
        <p:nvSpPr>
          <p:cNvPr id="7" name="TextBox 6"/>
          <p:cNvSpPr txBox="1"/>
          <p:nvPr/>
        </p:nvSpPr>
        <p:spPr>
          <a:xfrm>
            <a:off x="5110921" y="1417638"/>
            <a:ext cx="952116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P=0.001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670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72000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sz="4000" b="1" dirty="0" smtClean="0"/>
              <a:t>Back to the question…</a:t>
            </a:r>
            <a:endParaRPr lang="en-GB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65791" y="2165945"/>
            <a:ext cx="86973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For tight ‘asymptomatic’ </a:t>
            </a:r>
            <a:r>
              <a:rPr lang="en-GB" sz="2800" dirty="0"/>
              <a:t>carotid </a:t>
            </a:r>
            <a:r>
              <a:rPr lang="en-GB" sz="2800" dirty="0" smtClean="0"/>
              <a:t>stenosis, </a:t>
            </a:r>
            <a:r>
              <a:rPr lang="en-GB" sz="2800" dirty="0" smtClean="0"/>
              <a:t>successful </a:t>
            </a:r>
            <a:r>
              <a:rPr lang="en-GB" sz="2800" dirty="0" smtClean="0"/>
              <a:t>CEA </a:t>
            </a:r>
            <a:r>
              <a:rPr lang="en-GB" sz="2800" dirty="0" smtClean="0"/>
              <a:t>and </a:t>
            </a:r>
            <a:r>
              <a:rPr lang="en-GB" sz="2800" dirty="0"/>
              <a:t>medical therapy (mainly lipid-lowering therapy and tighter BP control</a:t>
            </a:r>
            <a:r>
              <a:rPr lang="en-GB" sz="2800" dirty="0" smtClean="0"/>
              <a:t>) can both </a:t>
            </a:r>
            <a:r>
              <a:rPr lang="en-GB" sz="2800" dirty="0" smtClean="0"/>
              <a:t>help reduce stroke risk.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>
                <a:solidFill>
                  <a:srgbClr val="000000"/>
                </a:solidFill>
              </a:rPr>
              <a:t>Have </a:t>
            </a:r>
            <a:r>
              <a:rPr lang="en-GB" sz="2800" dirty="0" smtClean="0">
                <a:solidFill>
                  <a:srgbClr val="000000"/>
                </a:solidFill>
              </a:rPr>
              <a:t>today’s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medical therapies reduced </a:t>
            </a:r>
            <a:r>
              <a:rPr lang="en-GB" sz="2800" dirty="0">
                <a:solidFill>
                  <a:srgbClr val="000000"/>
                </a:solidFill>
              </a:rPr>
              <a:t>risk </a:t>
            </a:r>
            <a:r>
              <a:rPr lang="en-GB" sz="2800" dirty="0" smtClean="0">
                <a:solidFill>
                  <a:srgbClr val="000000"/>
                </a:solidFill>
              </a:rPr>
              <a:t>to </a:t>
            </a:r>
            <a:r>
              <a:rPr lang="en-GB" sz="2800" dirty="0">
                <a:solidFill>
                  <a:srgbClr val="000000"/>
                </a:solidFill>
              </a:rPr>
              <a:t>such an extent that CEA is no longer </a:t>
            </a:r>
            <a:r>
              <a:rPr lang="en-GB" sz="2800" dirty="0" smtClean="0">
                <a:solidFill>
                  <a:srgbClr val="000000"/>
                </a:solidFill>
              </a:rPr>
              <a:t>justified?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0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304800"/>
            <a:ext cx="8785225" cy="1143000"/>
          </a:xfrm>
          <a:solidFill>
            <a:schemeClr val="bg1"/>
          </a:solidFill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b="1" dirty="0" smtClean="0"/>
              <a:t>Medical treatment for </a:t>
            </a:r>
            <a:r>
              <a:rPr lang="en-US" b="1" dirty="0" err="1" smtClean="0"/>
              <a:t>asymptomatics</a:t>
            </a: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7950"/>
            <a:ext cx="8229600" cy="5003378"/>
          </a:xfrm>
          <a:solidFill>
            <a:schemeClr val="bg2"/>
          </a:solidFill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6372226" y="6289379"/>
            <a:ext cx="23021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 b="1" dirty="0">
                <a:latin typeface="Garamond" pitchFamily="18" charset="0"/>
              </a:rPr>
              <a:t>Marquardt et al. Stroke 2010</a:t>
            </a:r>
          </a:p>
        </p:txBody>
      </p:sp>
      <p:sp>
        <p:nvSpPr>
          <p:cNvPr id="2" name="Rectangle 1"/>
          <p:cNvSpPr/>
          <p:nvPr/>
        </p:nvSpPr>
        <p:spPr>
          <a:xfrm>
            <a:off x="5436096" y="3645024"/>
            <a:ext cx="3024336" cy="18002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60232" y="3861048"/>
            <a:ext cx="432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6393904" y="373873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05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404664"/>
            <a:ext cx="8136904" cy="5832648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cs typeface="Arial" pitchFamily="34" charset="0"/>
              </a:rPr>
              <a:t>40 years of carotid surgery trials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 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Carotid </a:t>
            </a:r>
            <a:r>
              <a:rPr lang="en-GB" sz="3200" b="1" dirty="0">
                <a:cs typeface="Arial" pitchFamily="34" charset="0"/>
              </a:rPr>
              <a:t>endarterectomy [CEA] vs </a:t>
            </a:r>
            <a:r>
              <a:rPr lang="en-GB" sz="3200" b="1" dirty="0" smtClean="0">
                <a:cs typeface="Arial" pitchFamily="34" charset="0"/>
              </a:rPr>
              <a:t>not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- 1980s: “symptomatic” patients</a:t>
            </a:r>
            <a:r>
              <a:rPr lang="en-GB" sz="3200" b="1" dirty="0">
                <a:cs typeface="Arial" pitchFamily="34" charset="0"/>
              </a:rPr>
              <a:t/>
            </a:r>
            <a:br>
              <a:rPr lang="en-GB" sz="3200" b="1" dirty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- 1990s: asymptomatic patients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 </a:t>
            </a:r>
            <a:r>
              <a:rPr lang="en-GB" sz="3200" b="1" dirty="0">
                <a:cs typeface="Arial" pitchFamily="34" charset="0"/>
              </a:rPr>
              <a:t/>
            </a:r>
            <a:br>
              <a:rPr lang="en-GB" sz="3200" b="1" dirty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</a:t>
            </a:r>
            <a:r>
              <a:rPr lang="en-GB" sz="3200" b="1" dirty="0" smtClean="0">
                <a:cs typeface="Arial" pitchFamily="34" charset="0"/>
              </a:rPr>
              <a:t/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CEA </a:t>
            </a:r>
            <a:r>
              <a:rPr lang="en-GB" sz="3200" b="1" dirty="0">
                <a:solidFill>
                  <a:srgbClr val="FF0000"/>
                </a:solidFill>
                <a:cs typeface="Arial" pitchFamily="34" charset="0"/>
              </a:rPr>
              <a:t>vs carotid </a:t>
            </a: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stenting</a:t>
            </a:r>
            <a:b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- 2000s: symptomatic patients</a:t>
            </a:r>
            <a:b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-2010s: asymptomatic patients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1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06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295400"/>
            <a:ext cx="2687638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007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9" y="1295400"/>
            <a:ext cx="268922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003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687638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0040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295400"/>
            <a:ext cx="268763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24505" y="115888"/>
            <a:ext cx="86417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Stenting (CAS) was less invasive, </a:t>
            </a:r>
            <a:r>
              <a:rPr lang="en-US" sz="3200" b="1" dirty="0"/>
              <a:t> </a:t>
            </a:r>
            <a:r>
              <a:rPr lang="en-US" sz="3200" b="1" dirty="0" smtClean="0"/>
              <a:t>and appealed to</a:t>
            </a:r>
            <a:endParaRPr lang="en-US" sz="3200" b="1" dirty="0"/>
          </a:p>
          <a:p>
            <a:pPr algn="ctr"/>
            <a:r>
              <a:rPr lang="en-US" sz="3200" b="1" dirty="0"/>
              <a:t>r</a:t>
            </a:r>
            <a:r>
              <a:rPr lang="en-US" sz="3200" b="1" dirty="0" smtClean="0"/>
              <a:t>adiologists and cardiologists as well as surgeons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2417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7" y="313294"/>
            <a:ext cx="8901962" cy="3953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Under </a:t>
            </a:r>
            <a:r>
              <a:rPr lang="en-US" sz="2800" dirty="0"/>
              <a:t>general </a:t>
            </a:r>
            <a:r>
              <a:rPr lang="en-US" sz="2800" dirty="0" smtClean="0"/>
              <a:t>anesthesia, </a:t>
            </a:r>
            <a:r>
              <a:rPr lang="en-US" sz="2800" dirty="0"/>
              <a:t>the patient </a:t>
            </a:r>
            <a:r>
              <a:rPr lang="en-US" sz="2800" dirty="0" smtClean="0"/>
              <a:t>was cooled </a:t>
            </a:r>
            <a:r>
              <a:rPr lang="en-US" sz="2800" dirty="0" smtClean="0"/>
              <a:t>to </a:t>
            </a:r>
            <a:r>
              <a:rPr lang="en-US" sz="2800" dirty="0"/>
              <a:t>28°C (82.4°F) by means of ice bags for </a:t>
            </a:r>
            <a:r>
              <a:rPr lang="en-US" sz="2800" dirty="0" smtClean="0"/>
              <a:t>hypothermic cerebral </a:t>
            </a:r>
            <a:r>
              <a:rPr lang="en-US" sz="2800" dirty="0"/>
              <a:t>protection, the bifurcation was resected and blood flow restored </a:t>
            </a:r>
            <a:r>
              <a:rPr lang="en-US" sz="2800" dirty="0" smtClean="0"/>
              <a:t>using</a:t>
            </a:r>
            <a:r>
              <a:rPr lang="en-US" sz="2800" dirty="0" smtClean="0"/>
              <a:t> </a:t>
            </a:r>
            <a:r>
              <a:rPr lang="en-US" sz="2800" dirty="0"/>
              <a:t>end-to-end anastomosis between the common carotid and distal internal carotid arteries. The carotid was occluded for 28 minutes.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" y="2997952"/>
            <a:ext cx="9043413" cy="38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1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8614" y="2676976"/>
            <a:ext cx="793693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3600" b="1" dirty="0" smtClean="0">
              <a:solidFill>
                <a:srgbClr val="000000"/>
              </a:solidFill>
            </a:endParaRPr>
          </a:p>
          <a:p>
            <a:r>
              <a:rPr lang="en-GB" sz="3600" b="1" dirty="0" smtClean="0">
                <a:solidFill>
                  <a:srgbClr val="000000"/>
                </a:solidFill>
              </a:rPr>
              <a:t>EVA </a:t>
            </a:r>
            <a:r>
              <a:rPr lang="en-GB" sz="3600" b="1" dirty="0">
                <a:solidFill>
                  <a:srgbClr val="000000"/>
                </a:solidFill>
              </a:rPr>
              <a:t>3-S </a:t>
            </a:r>
            <a:r>
              <a:rPr lang="en-GB" sz="3600" dirty="0">
                <a:solidFill>
                  <a:srgbClr val="000000"/>
                </a:solidFill>
              </a:rPr>
              <a:t>(</a:t>
            </a:r>
            <a:r>
              <a:rPr lang="en-GB" sz="3600" dirty="0" smtClean="0">
                <a:solidFill>
                  <a:srgbClr val="000000"/>
                </a:solidFill>
              </a:rPr>
              <a:t>FR) 				n</a:t>
            </a:r>
            <a:r>
              <a:rPr lang="en-GB" sz="3600" dirty="0">
                <a:solidFill>
                  <a:srgbClr val="000000"/>
                </a:solidFill>
              </a:rPr>
              <a:t>=560</a:t>
            </a:r>
          </a:p>
          <a:p>
            <a:r>
              <a:rPr lang="en-GB" sz="3600" b="1" dirty="0">
                <a:solidFill>
                  <a:srgbClr val="000000"/>
                </a:solidFill>
              </a:rPr>
              <a:t>SPACE </a:t>
            </a:r>
            <a:r>
              <a:rPr lang="en-GB" sz="3600" dirty="0" smtClean="0">
                <a:solidFill>
                  <a:srgbClr val="000000"/>
                </a:solidFill>
              </a:rPr>
              <a:t>(DE</a:t>
            </a:r>
            <a:r>
              <a:rPr lang="en-GB" sz="3600" dirty="0" smtClean="0">
                <a:solidFill>
                  <a:srgbClr val="000000"/>
                </a:solidFill>
              </a:rPr>
              <a:t>, A, SCH) 		n</a:t>
            </a:r>
            <a:r>
              <a:rPr lang="en-GB" sz="3600" dirty="0">
                <a:solidFill>
                  <a:srgbClr val="000000"/>
                </a:solidFill>
              </a:rPr>
              <a:t>=1200</a:t>
            </a:r>
          </a:p>
          <a:p>
            <a:endParaRPr lang="en-GB" sz="3600" dirty="0">
              <a:solidFill>
                <a:srgbClr val="000000"/>
              </a:solidFill>
            </a:endParaRPr>
          </a:p>
          <a:p>
            <a:r>
              <a:rPr lang="en-GB" sz="3600" b="1" dirty="0" smtClean="0">
                <a:solidFill>
                  <a:srgbClr val="000000"/>
                </a:solidFill>
              </a:rPr>
              <a:t>ICSS </a:t>
            </a:r>
            <a:r>
              <a:rPr lang="en-GB" sz="3600" dirty="0" smtClean="0">
                <a:solidFill>
                  <a:srgbClr val="000000"/>
                </a:solidFill>
              </a:rPr>
              <a:t> (European</a:t>
            </a:r>
            <a:r>
              <a:rPr lang="en-GB" sz="3600" dirty="0" smtClean="0">
                <a:solidFill>
                  <a:srgbClr val="000000"/>
                </a:solidFill>
              </a:rPr>
              <a:t>) </a:t>
            </a:r>
            <a:r>
              <a:rPr lang="en-GB" sz="3600" dirty="0" smtClean="0">
                <a:solidFill>
                  <a:srgbClr val="000000"/>
                </a:solidFill>
              </a:rPr>
              <a:t>			n</a:t>
            </a:r>
            <a:r>
              <a:rPr lang="en-GB" sz="3600" dirty="0" smtClean="0">
                <a:solidFill>
                  <a:srgbClr val="000000"/>
                </a:solidFill>
              </a:rPr>
              <a:t>=1710 patients</a:t>
            </a:r>
          </a:p>
          <a:p>
            <a:r>
              <a:rPr lang="en-GB" sz="3600" b="1" dirty="0" smtClean="0">
                <a:solidFill>
                  <a:srgbClr val="000000"/>
                </a:solidFill>
              </a:rPr>
              <a:t>CREST </a:t>
            </a:r>
            <a:r>
              <a:rPr lang="en-GB" sz="3600" dirty="0" smtClean="0">
                <a:solidFill>
                  <a:srgbClr val="000000"/>
                </a:solidFill>
              </a:rPr>
              <a:t>(</a:t>
            </a:r>
            <a:r>
              <a:rPr lang="en-GB" sz="3600" dirty="0" smtClean="0">
                <a:solidFill>
                  <a:srgbClr val="000000"/>
                </a:solidFill>
              </a:rPr>
              <a:t>NA) 					n</a:t>
            </a:r>
            <a:r>
              <a:rPr lang="en-GB" sz="3600" dirty="0" smtClean="0">
                <a:solidFill>
                  <a:srgbClr val="000000"/>
                </a:solidFill>
              </a:rPr>
              <a:t>=</a:t>
            </a:r>
            <a:r>
              <a:rPr lang="en-GB" sz="3600" dirty="0" smtClean="0">
                <a:solidFill>
                  <a:srgbClr val="000000"/>
                </a:solidFill>
              </a:rPr>
              <a:t>2502 </a:t>
            </a:r>
            <a:r>
              <a:rPr lang="en-GB" sz="3600" dirty="0" err="1" smtClean="0">
                <a:solidFill>
                  <a:srgbClr val="000000"/>
                </a:solidFill>
              </a:rPr>
              <a:t>asy</a:t>
            </a:r>
            <a:r>
              <a:rPr lang="en-GB" sz="3600" dirty="0" smtClean="0">
                <a:solidFill>
                  <a:srgbClr val="000000"/>
                </a:solidFill>
              </a:rPr>
              <a:t>/</a:t>
            </a:r>
            <a:r>
              <a:rPr lang="en-GB" sz="3600" dirty="0" err="1" smtClean="0">
                <a:solidFill>
                  <a:srgbClr val="000000"/>
                </a:solidFill>
              </a:rPr>
              <a:t>sympt</a:t>
            </a:r>
            <a:r>
              <a:rPr lang="en-GB" sz="3600" dirty="0" smtClean="0">
                <a:solidFill>
                  <a:srgbClr val="000000"/>
                </a:solidFill>
              </a:rPr>
              <a:t>)</a:t>
            </a:r>
            <a:endParaRPr lang="en-GB" sz="36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4116" y="260650"/>
            <a:ext cx="9326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</a:rPr>
              <a:t>2000s</a:t>
            </a:r>
          </a:p>
          <a:p>
            <a:pPr algn="ctr"/>
            <a:r>
              <a:rPr lang="en-GB" sz="3600" b="1" dirty="0">
                <a:solidFill>
                  <a:srgbClr val="000000"/>
                </a:solidFill>
              </a:rPr>
              <a:t>CEA </a:t>
            </a:r>
            <a:r>
              <a:rPr lang="en-GB" sz="3600" b="1" dirty="0" err="1">
                <a:solidFill>
                  <a:srgbClr val="000000"/>
                </a:solidFill>
              </a:rPr>
              <a:t>vs</a:t>
            </a:r>
            <a:r>
              <a:rPr lang="en-GB" sz="3600" b="1" dirty="0">
                <a:solidFill>
                  <a:srgbClr val="000000"/>
                </a:solidFill>
              </a:rPr>
              <a:t> CAS trials </a:t>
            </a:r>
            <a:br>
              <a:rPr lang="en-GB" sz="3600" b="1" dirty="0">
                <a:solidFill>
                  <a:srgbClr val="000000"/>
                </a:solidFill>
              </a:rPr>
            </a:br>
            <a:r>
              <a:rPr lang="en-GB" sz="3600" b="1" dirty="0">
                <a:solidFill>
                  <a:srgbClr val="000000"/>
                </a:solidFill>
              </a:rPr>
              <a:t>Interventions for Symptomatic Carotid Stenosis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2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Outcomes of Symptomatic                 CEA </a:t>
            </a:r>
            <a:r>
              <a:rPr lang="en-US" b="1" dirty="0" err="1" smtClean="0"/>
              <a:t>vs</a:t>
            </a:r>
            <a:r>
              <a:rPr lang="en-US" b="1" dirty="0" smtClean="0"/>
              <a:t> CAS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27375"/>
            <a:ext cx="90364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Surgery either </a:t>
            </a:r>
            <a:r>
              <a:rPr lang="en-US" dirty="0" smtClean="0"/>
              <a:t>safer </a:t>
            </a:r>
            <a:r>
              <a:rPr lang="en-US" dirty="0" smtClean="0"/>
              <a:t>or as safe as </a:t>
            </a:r>
            <a:r>
              <a:rPr lang="en-US" dirty="0" smtClean="0"/>
              <a:t>CAS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MI following </a:t>
            </a:r>
            <a:r>
              <a:rPr lang="en-US" dirty="0" smtClean="0"/>
              <a:t>CEA</a:t>
            </a:r>
          </a:p>
          <a:p>
            <a:r>
              <a:rPr lang="en-US" dirty="0" smtClean="0"/>
              <a:t>But, more ‘minor strokes’ </a:t>
            </a:r>
            <a:r>
              <a:rPr lang="en-US" dirty="0" err="1" smtClean="0"/>
              <a:t>peri</a:t>
            </a:r>
            <a:r>
              <a:rPr lang="en-US" dirty="0" smtClean="0"/>
              <a:t>-procedurally with CAS (minor being Rankin 0,1,2)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Long-term results needed…</a:t>
            </a:r>
            <a:r>
              <a:rPr lang="en-US" dirty="0" smtClean="0"/>
              <a:t>.since both </a:t>
            </a:r>
            <a:r>
              <a:rPr lang="en-US" dirty="0" smtClean="0"/>
              <a:t>procedures, if successful, </a:t>
            </a:r>
            <a:r>
              <a:rPr lang="en-US" dirty="0" smtClean="0"/>
              <a:t>might offer </a:t>
            </a:r>
            <a:r>
              <a:rPr lang="en-US" dirty="0" smtClean="0"/>
              <a:t>good stroke protection during </a:t>
            </a:r>
            <a:r>
              <a:rPr lang="en-US" dirty="0"/>
              <a:t>the first few years </a:t>
            </a:r>
            <a:r>
              <a:rPr lang="en-US" dirty="0" smtClean="0"/>
              <a:t>of follow </a:t>
            </a:r>
            <a:r>
              <a:rPr lang="en-US" dirty="0" smtClean="0"/>
              <a:t>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alibri" charset="0"/>
              </a:rPr>
              <a:t>…the </a:t>
            </a:r>
            <a:r>
              <a:rPr lang="en-GB" sz="4000" b="1" dirty="0">
                <a:solidFill>
                  <a:srgbClr val="000000"/>
                </a:solidFill>
                <a:latin typeface="Calibri" charset="0"/>
              </a:rPr>
              <a:t>longer term results from </a:t>
            </a:r>
            <a:r>
              <a:rPr lang="en-GB" sz="4000" b="1" dirty="0" smtClean="0">
                <a:solidFill>
                  <a:srgbClr val="000000"/>
                </a:solidFill>
                <a:latin typeface="Calibri" charset="0"/>
              </a:rPr>
              <a:t>ICSS, the largest symptomatic trial:</a:t>
            </a:r>
            <a:r>
              <a:rPr lang="en-GB" sz="4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000" b="1" dirty="0" smtClean="0">
                <a:solidFill>
                  <a:srgbClr val="000000"/>
                </a:solidFill>
                <a:latin typeface="Calibri" charset="0"/>
              </a:rPr>
              <a:t>Lancet</a:t>
            </a:r>
            <a:endParaRPr lang="en-US" sz="4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34" y="1821722"/>
            <a:ext cx="8974667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3200" dirty="0" smtClean="0">
                <a:latin typeface="Calibri" charset="0"/>
              </a:rPr>
              <a:t>4-5 </a:t>
            </a:r>
            <a:r>
              <a:rPr lang="en-GB" sz="3200" dirty="0" smtClean="0">
                <a:latin typeface="Calibri" charset="0"/>
              </a:rPr>
              <a:t>year follow up… </a:t>
            </a:r>
            <a:endParaRPr lang="en-GB" sz="3200" dirty="0">
              <a:latin typeface="Calibri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GB" sz="32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GB" sz="3200" dirty="0" smtClean="0">
                <a:latin typeface="Calibri" charset="0"/>
              </a:rPr>
              <a:t>‘</a:t>
            </a:r>
            <a:r>
              <a:rPr lang="en-GB" sz="3200" dirty="0">
                <a:latin typeface="Calibri" charset="0"/>
              </a:rPr>
              <a:t>equivalent long-term </a:t>
            </a:r>
            <a:r>
              <a:rPr lang="en-GB" sz="3200" dirty="0" smtClean="0">
                <a:latin typeface="Calibri" charset="0"/>
              </a:rPr>
              <a:t>disability’</a:t>
            </a:r>
            <a:endParaRPr lang="en-GB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GB" sz="3200" dirty="0" smtClean="0">
                <a:latin typeface="Calibri" charset="0"/>
              </a:rPr>
              <a:t>‘risk </a:t>
            </a:r>
            <a:r>
              <a:rPr lang="en-GB" sz="3200" dirty="0">
                <a:latin typeface="Calibri" charset="0"/>
              </a:rPr>
              <a:t>of recurrent stroke </a:t>
            </a:r>
            <a:r>
              <a:rPr lang="en-GB" sz="3200" dirty="0" smtClean="0">
                <a:latin typeface="Calibri" charset="0"/>
              </a:rPr>
              <a:t>not increased by CAS’</a:t>
            </a:r>
            <a:endParaRPr lang="en-GB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GB" sz="3200" dirty="0">
                <a:latin typeface="Calibri" charset="0"/>
              </a:rPr>
              <a:t>‘quality of </a:t>
            </a:r>
            <a:r>
              <a:rPr lang="en-GB" sz="3200" dirty="0" smtClean="0">
                <a:latin typeface="Calibri" charset="0"/>
              </a:rPr>
              <a:t>life after CAS similar to </a:t>
            </a:r>
            <a:r>
              <a:rPr lang="en-GB" sz="3200" dirty="0" err="1" smtClean="0">
                <a:latin typeface="Calibri" charset="0"/>
              </a:rPr>
              <a:t>endarterectomy</a:t>
            </a:r>
            <a:r>
              <a:rPr lang="en-GB" sz="3200" dirty="0" smtClean="0">
                <a:latin typeface="Calibri" charset="0"/>
              </a:rPr>
              <a:t>’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3200" dirty="0">
                <a:latin typeface="Calibri" charset="0"/>
              </a:rPr>
              <a:t> </a:t>
            </a:r>
            <a:r>
              <a:rPr lang="en-GB" sz="3200" dirty="0" smtClean="0">
                <a:latin typeface="Calibri" charset="0"/>
              </a:rPr>
              <a:t> 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7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594" y="274638"/>
            <a:ext cx="82550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alibri" charset="0"/>
              </a:rPr>
              <a:t>long </a:t>
            </a:r>
            <a:r>
              <a:rPr lang="en-GB" sz="4000" b="1" dirty="0">
                <a:solidFill>
                  <a:srgbClr val="000000"/>
                </a:solidFill>
                <a:latin typeface="Calibri" charset="0"/>
              </a:rPr>
              <a:t>term </a:t>
            </a:r>
            <a:r>
              <a:rPr lang="en-GB" sz="4000" b="1" dirty="0" smtClean="0">
                <a:solidFill>
                  <a:srgbClr val="000000"/>
                </a:solidFill>
                <a:latin typeface="Calibri" charset="0"/>
              </a:rPr>
              <a:t>results are important </a:t>
            </a:r>
            <a:r>
              <a:rPr lang="en-GB" sz="40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GB" sz="4000" b="1" dirty="0" smtClean="0">
                <a:solidFill>
                  <a:srgbClr val="000000"/>
                </a:solidFill>
                <a:latin typeface="Calibri" charset="0"/>
              </a:rPr>
              <a:t>Lancet</a:t>
            </a:r>
            <a:endParaRPr lang="en-US" sz="4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377952"/>
            <a:ext cx="6172200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GB" sz="32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73792"/>
            <a:ext cx="6858000" cy="45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404664"/>
            <a:ext cx="8136904" cy="5832648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cs typeface="Arial" pitchFamily="34" charset="0"/>
              </a:rPr>
              <a:t>40 years of carotid surgery trials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 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Carotid </a:t>
            </a:r>
            <a:r>
              <a:rPr lang="en-GB" sz="3200" b="1" dirty="0">
                <a:cs typeface="Arial" pitchFamily="34" charset="0"/>
              </a:rPr>
              <a:t>endarterectomy [CEA] vs </a:t>
            </a:r>
            <a:r>
              <a:rPr lang="en-GB" sz="3200" b="1" dirty="0" smtClean="0">
                <a:cs typeface="Arial" pitchFamily="34" charset="0"/>
              </a:rPr>
              <a:t>not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- 1980s: “symptomatic” patients</a:t>
            </a:r>
            <a:r>
              <a:rPr lang="en-GB" sz="3200" b="1" dirty="0">
                <a:cs typeface="Arial" pitchFamily="34" charset="0"/>
              </a:rPr>
              <a:t/>
            </a:r>
            <a:br>
              <a:rPr lang="en-GB" sz="3200" b="1" dirty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- 1990s: asymptomatic patients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 </a:t>
            </a:r>
            <a:r>
              <a:rPr lang="en-GB" sz="3200" b="1" dirty="0">
                <a:cs typeface="Arial" pitchFamily="34" charset="0"/>
              </a:rPr>
              <a:t/>
            </a:r>
            <a:br>
              <a:rPr lang="en-GB" sz="3200" b="1" dirty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</a:t>
            </a:r>
            <a:r>
              <a:rPr lang="en-GB" sz="3200" b="1" dirty="0" smtClean="0">
                <a:cs typeface="Arial" pitchFamily="34" charset="0"/>
              </a:rPr>
              <a:t/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CEA </a:t>
            </a:r>
            <a:r>
              <a:rPr lang="en-GB" sz="3200" b="1" dirty="0">
                <a:cs typeface="Arial" pitchFamily="34" charset="0"/>
              </a:rPr>
              <a:t>vs carotid </a:t>
            </a:r>
            <a:r>
              <a:rPr lang="en-GB" sz="3200" b="1" dirty="0" smtClean="0">
                <a:cs typeface="Arial" pitchFamily="34" charset="0"/>
              </a:rPr>
              <a:t>stenting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- 2000s: symptomatic patients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-2010s: asymptomatic patients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5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cs typeface="Arial" pitchFamily="34" charset="0"/>
              </a:rPr>
              <a:t>Future CEA </a:t>
            </a:r>
            <a:r>
              <a:rPr lang="en-GB" b="1" dirty="0" err="1" smtClean="0">
                <a:cs typeface="Arial" pitchFamily="34" charset="0"/>
              </a:rPr>
              <a:t>vs</a:t>
            </a:r>
            <a:r>
              <a:rPr lang="en-GB" b="1" dirty="0" smtClean="0">
                <a:cs typeface="Arial" pitchFamily="34" charset="0"/>
              </a:rPr>
              <a:t> CAS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5" y="1772818"/>
            <a:ext cx="6984776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 Improving medical treatments</a:t>
            </a:r>
          </a:p>
          <a:p>
            <a:pPr marL="0" indent="0">
              <a:buNone/>
            </a:pPr>
            <a:r>
              <a:rPr lang="en-US" sz="1200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- Reducing procedural hazards </a:t>
            </a:r>
          </a:p>
          <a:p>
            <a:pPr marL="0" indent="0">
              <a:buNone/>
            </a:pPr>
            <a:r>
              <a:rPr lang="en-US" dirty="0" smtClean="0"/>
              <a:t>(stent design, insertion, drug elution)</a:t>
            </a:r>
          </a:p>
          <a:p>
            <a:pPr marL="0" indent="0">
              <a:buNone/>
            </a:pPr>
            <a:r>
              <a:rPr lang="en-US" sz="1200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- Different spectrum of patients </a:t>
            </a:r>
          </a:p>
          <a:p>
            <a:pPr marL="0" indent="0">
              <a:buNone/>
            </a:pPr>
            <a:r>
              <a:rPr lang="en-US" dirty="0" smtClean="0"/>
              <a:t>(older, chronically ill, screen-detected)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592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1" y="2972863"/>
            <a:ext cx="10022851" cy="5712723"/>
            <a:chOff x="0" y="553"/>
            <a:chExt cx="2509" cy="165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2"/>
              <a:ext cx="2290" cy="16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softEdge rad="635000"/>
            </a:effec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19" y="553"/>
              <a:ext cx="2290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it-IT" kern="1200"/>
            </a:p>
          </p:txBody>
        </p:sp>
      </p:grpSp>
      <p:pic>
        <p:nvPicPr>
          <p:cNvPr id="5" name="Picture 2" descr="F:\casali_arrigo\casali_1.JPG"/>
          <p:cNvPicPr>
            <a:picLocks noChangeAspect="1" noChangeArrowheads="1"/>
          </p:cNvPicPr>
          <p:nvPr/>
        </p:nvPicPr>
        <p:blipFill>
          <a:blip r:embed="rId3"/>
          <a:srcRect l="23632" t="8252" r="22168" b="4590"/>
          <a:stretch>
            <a:fillRect/>
          </a:stretch>
        </p:blipFill>
        <p:spPr bwMode="auto">
          <a:xfrm>
            <a:off x="1231145" y="1781116"/>
            <a:ext cx="4449220" cy="5680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6" name="Rettangolo 5"/>
          <p:cNvSpPr/>
          <p:nvPr/>
        </p:nvSpPr>
        <p:spPr>
          <a:xfrm>
            <a:off x="381001" y="184950"/>
            <a:ext cx="8624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FLOW-reversal </a:t>
            </a:r>
            <a:r>
              <a:rPr lang="en-GB" sz="3200" b="1" dirty="0" smtClean="0"/>
              <a:t>systems(</a:t>
            </a:r>
            <a:r>
              <a:rPr lang="en-GB" sz="3200" b="1" dirty="0"/>
              <a:t>and direct puncture</a:t>
            </a:r>
            <a:r>
              <a:rPr lang="en-GB" sz="3200" b="1" dirty="0" smtClean="0"/>
              <a:t>) developed to reduce emboli from the carotid stenosis and the aortic arch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344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684836" y="260351"/>
            <a:ext cx="569574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sz="3200" b="1" dirty="0">
                <a:latin typeface="+mn-lt"/>
              </a:rPr>
              <a:t>Treatment for asymptomatic carotid artery stenosis: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zh-CN" sz="3200" b="1" dirty="0" smtClean="0">
                <a:latin typeface="+mn-lt"/>
              </a:rPr>
              <a:t>ACST-2 surgery </a:t>
            </a:r>
            <a:r>
              <a:rPr lang="en-GB" altLang="zh-CN" sz="3200" b="1" dirty="0" err="1" smtClean="0">
                <a:latin typeface="+mn-lt"/>
              </a:rPr>
              <a:t>vs</a:t>
            </a:r>
            <a:r>
              <a:rPr lang="en-GB" altLang="zh-CN" sz="3200" b="1" dirty="0" smtClean="0">
                <a:latin typeface="+mn-lt"/>
              </a:rPr>
              <a:t> </a:t>
            </a:r>
            <a:r>
              <a:rPr lang="en-GB" altLang="zh-CN" sz="3200" b="1" dirty="0">
                <a:latin typeface="+mn-lt"/>
              </a:rPr>
              <a:t>stenting</a:t>
            </a:r>
            <a:r>
              <a:rPr lang="en-GB" altLang="zh-CN" sz="3200" b="1" dirty="0" smtClean="0">
                <a:latin typeface="+mn-lt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CN" sz="3200" b="1" dirty="0">
              <a:latin typeface="+mj-lt"/>
            </a:endParaRPr>
          </a:p>
        </p:txBody>
      </p:sp>
      <p:pic>
        <p:nvPicPr>
          <p:cNvPr id="276484" name="Picture 4" descr="ste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55" y="2479675"/>
            <a:ext cx="2591990" cy="4046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3" descr="ACST_2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47" y="-26988"/>
            <a:ext cx="7572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acst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"/>
            <a:ext cx="7286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bup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4" y="6165852"/>
            <a:ext cx="107989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HTAsponsoredlogow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9474" r="3969" b="14105"/>
          <a:stretch>
            <a:fillRect/>
          </a:stretch>
        </p:blipFill>
        <p:spPr bwMode="auto">
          <a:xfrm>
            <a:off x="1277541" y="6165852"/>
            <a:ext cx="107989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39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9" y="215900"/>
            <a:ext cx="7870944" cy="642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513" y="450370"/>
            <a:ext cx="33851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ACST-2 </a:t>
            </a:r>
            <a:endParaRPr lang="en-US" sz="2800" b="1" dirty="0" smtClean="0"/>
          </a:p>
          <a:p>
            <a:r>
              <a:rPr lang="en-US" sz="2800" b="1" dirty="0" smtClean="0"/>
              <a:t>A </a:t>
            </a:r>
            <a:r>
              <a:rPr lang="en-US" sz="2800" b="1" dirty="0"/>
              <a:t>very European Trial</a:t>
            </a:r>
          </a:p>
          <a:p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53320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9"/>
          <p:cNvSpPr>
            <a:spLocks noChangeArrowheads="1"/>
          </p:cNvSpPr>
          <p:nvPr/>
        </p:nvSpPr>
        <p:spPr bwMode="auto">
          <a:xfrm>
            <a:off x="1292226" y="1669577"/>
            <a:ext cx="8280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  <a:ea typeface="宋体"/>
                <a:cs typeface="宋体"/>
              </a:rPr>
              <a:t>85</a:t>
            </a:r>
            <a:r>
              <a:rPr lang="en-GB" sz="3200" dirty="0">
                <a:solidFill>
                  <a:srgbClr val="FF0000"/>
                </a:solidFill>
                <a:latin typeface="Calibri" pitchFamily="34" charset="0"/>
                <a:ea typeface="宋体"/>
                <a:cs typeface="宋体"/>
              </a:rPr>
              <a:t>% </a:t>
            </a: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  <a:ea typeface="宋体"/>
                <a:cs typeface="宋体"/>
              </a:rPr>
              <a:t> </a:t>
            </a:r>
            <a:r>
              <a:rPr lang="en-GB" sz="3200" dirty="0" smtClean="0">
                <a:latin typeface="Calibri" pitchFamily="34" charset="0"/>
                <a:ea typeface="宋体"/>
                <a:cs typeface="宋体"/>
              </a:rPr>
              <a:t>lipid</a:t>
            </a:r>
            <a:r>
              <a:rPr lang="en-GB" sz="3200" dirty="0">
                <a:latin typeface="Calibri" pitchFamily="34" charset="0"/>
                <a:ea typeface="宋体"/>
                <a:cs typeface="宋体"/>
              </a:rPr>
              <a:t>-lowering</a:t>
            </a:r>
          </a:p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  <a:ea typeface="宋体"/>
                <a:cs typeface="宋体"/>
              </a:rPr>
              <a:t>88%  </a:t>
            </a:r>
            <a:r>
              <a:rPr lang="en-GB" sz="3200" dirty="0" smtClean="0">
                <a:latin typeface="Calibri" pitchFamily="34" charset="0"/>
                <a:ea typeface="宋体"/>
                <a:cs typeface="宋体"/>
              </a:rPr>
              <a:t>anti</a:t>
            </a:r>
            <a:r>
              <a:rPr lang="en-GB" sz="3200" dirty="0">
                <a:latin typeface="Calibri" pitchFamily="34" charset="0"/>
                <a:ea typeface="宋体"/>
                <a:cs typeface="宋体"/>
              </a:rPr>
              <a:t>-hypertensive </a:t>
            </a:r>
            <a:endParaRPr lang="en-GB" sz="3200" dirty="0" smtClean="0">
              <a:latin typeface="Calibri" pitchFamily="34" charset="0"/>
              <a:ea typeface="宋体"/>
              <a:cs typeface="宋体"/>
            </a:endParaRPr>
          </a:p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rgbClr val="FF0000"/>
                </a:solidFill>
                <a:latin typeface="Calibri" pitchFamily="34" charset="0"/>
                <a:ea typeface="宋体"/>
                <a:cs typeface="宋体"/>
              </a:rPr>
              <a:t>98%  </a:t>
            </a:r>
            <a:r>
              <a:rPr lang="en-GB" sz="3200" dirty="0" smtClean="0">
                <a:latin typeface="Calibri" pitchFamily="34" charset="0"/>
                <a:ea typeface="宋体"/>
                <a:cs typeface="宋体"/>
              </a:rPr>
              <a:t>anti-thrombotic ( anti-platelet + 						anti-coagulant)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latin typeface="Calibri" pitchFamily="34" charset="0"/>
                <a:ea typeface="宋体"/>
                <a:cs typeface="宋体"/>
              </a:rPr>
              <a:t>	</a:t>
            </a:r>
            <a:r>
              <a:rPr lang="en-GB" sz="3200" dirty="0" smtClean="0">
                <a:latin typeface="Calibri" pitchFamily="34" charset="0"/>
                <a:ea typeface="宋体"/>
                <a:cs typeface="宋体"/>
              </a:rPr>
              <a:t>									</a:t>
            </a:r>
            <a:endParaRPr lang="en-GB" sz="3200" dirty="0">
              <a:latin typeface="Calibri" pitchFamily="34" charset="0"/>
              <a:ea typeface="宋体"/>
              <a:cs typeface="宋体"/>
            </a:endParaRPr>
          </a:p>
          <a:p>
            <a:pPr>
              <a:spcBef>
                <a:spcPct val="50000"/>
              </a:spcBef>
            </a:pPr>
            <a:r>
              <a:rPr lang="en-GB" sz="3200" dirty="0">
                <a:latin typeface="Calibri" pitchFamily="34" charset="0"/>
                <a:ea typeface="宋体"/>
                <a:cs typeface="宋体"/>
              </a:rPr>
              <a:t>			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latin typeface="Calibri" pitchFamily="34" charset="0"/>
                <a:ea typeface="宋体"/>
                <a:cs typeface="宋体"/>
              </a:rPr>
              <a:t>			</a:t>
            </a:r>
            <a:endParaRPr lang="en-GB" altLang="zh-CN" sz="2400" dirty="0">
              <a:latin typeface="Calibri" pitchFamily="34" charset="0"/>
              <a:cs typeface="宋体"/>
            </a:endParaRPr>
          </a:p>
          <a:p>
            <a:pPr>
              <a:spcBef>
                <a:spcPct val="50000"/>
              </a:spcBef>
            </a:pPr>
            <a:r>
              <a:rPr lang="en-GB" altLang="zh-CN" sz="2400" dirty="0">
                <a:latin typeface="Calibri" pitchFamily="34" charset="0"/>
                <a:cs typeface="宋体"/>
              </a:rPr>
              <a:t>	</a:t>
            </a:r>
            <a:endParaRPr lang="en-US" altLang="zh-CN" sz="2400" dirty="0">
              <a:latin typeface="Calibri" pitchFamily="34" charset="0"/>
              <a:cs typeface="宋体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" y="154352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zh-CN" sz="4000" b="1" dirty="0">
                <a:latin typeface="Calibri" pitchFamily="34" charset="0"/>
                <a:cs typeface="宋体"/>
              </a:rPr>
              <a:t>ACST-</a:t>
            </a:r>
            <a:r>
              <a:rPr lang="en-GB" altLang="zh-CN" sz="4000" b="1" dirty="0" smtClean="0">
                <a:latin typeface="Calibri" pitchFamily="34" charset="0"/>
                <a:cs typeface="宋体"/>
              </a:rPr>
              <a:t>2 Drug </a:t>
            </a:r>
            <a:r>
              <a:rPr lang="en-GB" altLang="zh-CN" sz="4000" b="1" dirty="0">
                <a:latin typeface="Calibri" pitchFamily="34" charset="0"/>
                <a:cs typeface="宋体"/>
              </a:rPr>
              <a:t>therapy </a:t>
            </a:r>
            <a:r>
              <a:rPr lang="en-GB" altLang="zh-CN" sz="4000" b="1" dirty="0" smtClean="0">
                <a:latin typeface="Calibri" pitchFamily="34" charset="0"/>
                <a:cs typeface="宋体"/>
              </a:rPr>
              <a:t>at Trial </a:t>
            </a:r>
            <a:r>
              <a:rPr lang="en-GB" altLang="zh-CN" sz="4000" b="1" dirty="0" smtClean="0">
                <a:latin typeface="Calibri" pitchFamily="34" charset="0"/>
                <a:cs typeface="宋体"/>
              </a:rPr>
              <a:t>Entry</a:t>
            </a:r>
            <a:endParaRPr lang="en-GB" altLang="zh-CN" sz="4000" b="1" dirty="0" smtClean="0">
              <a:latin typeface="Calibri" pitchFamily="34" charset="0"/>
              <a:cs typeface="宋体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-180975" y="4132985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3200" dirty="0">
                <a:latin typeface="Calibri" pitchFamily="34" charset="0"/>
                <a:cs typeface="宋体"/>
              </a:rPr>
              <a:t>	</a:t>
            </a:r>
            <a:endParaRPr lang="en-GB" altLang="zh-CN" sz="3200" dirty="0" smtClean="0">
              <a:latin typeface="Calibri" pitchFamily="34" charset="0"/>
              <a:cs typeface="宋体"/>
            </a:endParaRPr>
          </a:p>
          <a:p>
            <a:pPr algn="ctr">
              <a:spcBef>
                <a:spcPct val="50000"/>
              </a:spcBef>
            </a:pPr>
            <a:r>
              <a:rPr lang="en-GB" altLang="zh-CN" sz="3200" dirty="0" smtClean="0">
                <a:latin typeface="Calibri" pitchFamily="34" charset="0"/>
                <a:cs typeface="宋体"/>
              </a:rPr>
              <a:t>Our yearly </a:t>
            </a:r>
            <a:r>
              <a:rPr lang="en-GB" altLang="zh-CN" sz="3200" dirty="0">
                <a:latin typeface="Calibri" pitchFamily="34" charset="0"/>
                <a:cs typeface="宋体"/>
              </a:rPr>
              <a:t>direct patient feedback </a:t>
            </a:r>
            <a:r>
              <a:rPr lang="en-GB" altLang="zh-CN" sz="3200" dirty="0" smtClean="0">
                <a:latin typeface="Calibri" pitchFamily="34" charset="0"/>
                <a:cs typeface="宋体"/>
              </a:rPr>
              <a:t>is working well        -</a:t>
            </a:r>
            <a:r>
              <a:rPr lang="en-US" altLang="zh-CN" sz="3200" dirty="0">
                <a:latin typeface="Calibri" pitchFamily="34" charset="0"/>
                <a:cs typeface="宋体"/>
              </a:rPr>
              <a:t> </a:t>
            </a:r>
            <a:r>
              <a:rPr lang="en-US" altLang="zh-CN" sz="3200" dirty="0" smtClean="0">
                <a:latin typeface="Calibri" pitchFamily="34" charset="0"/>
                <a:cs typeface="宋体"/>
              </a:rPr>
              <a:t>includes </a:t>
            </a:r>
            <a:r>
              <a:rPr lang="en-GB" altLang="zh-CN" sz="3200" dirty="0" smtClean="0">
                <a:latin typeface="Calibri" pitchFamily="34" charset="0"/>
                <a:cs typeface="宋体"/>
              </a:rPr>
              <a:t>drug </a:t>
            </a:r>
            <a:r>
              <a:rPr lang="en-GB" altLang="zh-CN" sz="3200" dirty="0">
                <a:latin typeface="Calibri" pitchFamily="34" charset="0"/>
                <a:cs typeface="宋体"/>
              </a:rPr>
              <a:t>(names and doses) </a:t>
            </a:r>
            <a:endParaRPr lang="en-US" altLang="zh-CN" sz="3200" dirty="0">
              <a:latin typeface="Calibri" pitchFamily="34" charset="0"/>
              <a:cs typeface="宋体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1669576"/>
            <a:ext cx="914400" cy="2140425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5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8" y="131765"/>
            <a:ext cx="10169526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7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20738"/>
              </p:ext>
            </p:extLst>
          </p:nvPr>
        </p:nvGraphicFramePr>
        <p:xfrm>
          <a:off x="1651630" y="1124746"/>
          <a:ext cx="5598263" cy="5616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9590"/>
                <a:gridCol w="1828673"/>
              </a:tblGrid>
              <a:tr h="993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86% on</a:t>
                      </a:r>
                      <a:r>
                        <a:rPr lang="en-GB" sz="24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LLM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Atorvastatin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Simvastatin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</a:rPr>
                        <a:t>Rosuvastatin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statins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Fibrates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>
                          <a:effectLst/>
                        </a:rPr>
                        <a:t>Ezetimibe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+mn-lt"/>
                        </a:rPr>
                        <a:t>On 2 drugs</a:t>
                      </a:r>
                      <a:r>
                        <a:rPr lang="en-GB" sz="2400" baseline="0" dirty="0" smtClean="0">
                          <a:effectLst/>
                          <a:latin typeface="+mn-lt"/>
                        </a:rPr>
                        <a:t> </a:t>
                      </a:r>
                      <a:endParaRPr lang="en-GB" sz="2400" dirty="0" smtClean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marL="68580" marR="68580" marT="0" marB="0"/>
                </a:tc>
              </a:tr>
              <a:tr h="46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Not on LLMs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-222028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sz="2800" b="1" dirty="0" smtClean="0"/>
              <a:t>Lipid </a:t>
            </a:r>
            <a:r>
              <a:rPr lang="en-GB" sz="2800" b="1" dirty="0"/>
              <a:t>Lowering Medications </a:t>
            </a:r>
            <a:endParaRPr lang="en-GB" sz="2800" b="1" dirty="0" smtClean="0"/>
          </a:p>
          <a:p>
            <a:pPr algn="ctr"/>
            <a:r>
              <a:rPr lang="en-GB" sz="2800" b="1" dirty="0"/>
              <a:t>ACST-2 Annual </a:t>
            </a:r>
            <a:r>
              <a:rPr lang="en-GB" sz="2800" b="1" dirty="0" smtClean="0"/>
              <a:t>Follow up 2015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4256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/>
              <a:t>Procedural hazards in ACST-2 much lower than in symptomatic </a:t>
            </a:r>
            <a:r>
              <a:rPr lang="en-GB" sz="4000" b="1" dirty="0" smtClean="0"/>
              <a:t>trials (CEA+CAS)</a:t>
            </a:r>
            <a:endParaRPr lang="en-GB" sz="4000" b="1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539750" y="1782763"/>
            <a:ext cx="8229600" cy="4525962"/>
          </a:xfrm>
          <a:ln>
            <a:noFill/>
          </a:ln>
        </p:spPr>
        <p:txBody>
          <a:bodyPr/>
          <a:lstStyle/>
          <a:p>
            <a:pPr marL="0" indent="0" eaLnBrk="1" fontAlgn="b" hangingPunct="1">
              <a:buFontTx/>
              <a:buNone/>
            </a:pPr>
            <a:endParaRPr lang="en-GB" dirty="0" smtClean="0"/>
          </a:p>
          <a:p>
            <a:pPr marL="0" indent="0" algn="ctr" eaLnBrk="1" fontAlgn="b" hangingPunct="1">
              <a:buFontTx/>
              <a:buNone/>
            </a:pP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00FF"/>
                </a:solidFill>
              </a:rPr>
              <a:t>Disabling  and fatal Stroke/MI ≤ 30 days</a:t>
            </a:r>
            <a:r>
              <a:rPr lang="en-GB" dirty="0" smtClean="0">
                <a:solidFill>
                  <a:srgbClr val="0000FF"/>
                </a:solidFill>
              </a:rPr>
              <a:t>: </a:t>
            </a:r>
            <a:endParaRPr lang="en-GB" b="1" dirty="0" smtClean="0">
              <a:solidFill>
                <a:srgbClr val="0000FF"/>
              </a:solidFill>
            </a:endParaRPr>
          </a:p>
          <a:p>
            <a:pPr marL="0" indent="0" algn="ctr" eaLnBrk="1" fontAlgn="b" hangingPunct="1">
              <a:buFontTx/>
              <a:buNone/>
            </a:pPr>
            <a:r>
              <a:rPr lang="en-GB" b="1" dirty="0" smtClean="0">
                <a:solidFill>
                  <a:srgbClr val="0000FF"/>
                </a:solidFill>
              </a:rPr>
              <a:t>1.0</a:t>
            </a:r>
            <a:r>
              <a:rPr lang="en-GB" b="1" dirty="0" smtClean="0">
                <a:solidFill>
                  <a:srgbClr val="0000FF"/>
                </a:solidFill>
              </a:rPr>
              <a:t>% (ACST-2)</a:t>
            </a:r>
            <a:endParaRPr lang="en-GB" b="1" dirty="0" smtClean="0">
              <a:solidFill>
                <a:srgbClr val="0000FF"/>
              </a:solidFill>
            </a:endParaRPr>
          </a:p>
          <a:p>
            <a:pPr marL="0" indent="0" algn="ctr" eaLnBrk="1" fontAlgn="b" hangingPunct="1">
              <a:buFontTx/>
              <a:buNone/>
            </a:pPr>
            <a:endParaRPr lang="en-GB" b="1" dirty="0" smtClean="0"/>
          </a:p>
          <a:p>
            <a:pPr marL="0" indent="0" algn="ctr" fontAlgn="b">
              <a:buNone/>
            </a:pPr>
            <a:r>
              <a:rPr lang="en-GB" b="1" dirty="0" smtClean="0"/>
              <a:t>Lower than in previous </a:t>
            </a:r>
            <a:r>
              <a:rPr lang="en-GB" b="1" dirty="0" smtClean="0"/>
              <a:t>trial </a:t>
            </a:r>
            <a:r>
              <a:rPr lang="en-GB" b="1" dirty="0" smtClean="0"/>
              <a:t>of </a:t>
            </a:r>
            <a:r>
              <a:rPr lang="en-GB" b="1" dirty="0" smtClean="0"/>
              <a:t>CEA</a:t>
            </a:r>
            <a:endParaRPr lang="en-GB" b="1" dirty="0"/>
          </a:p>
          <a:p>
            <a:pPr marL="0" indent="0" algn="ctr" fontAlgn="b">
              <a:buNone/>
            </a:pPr>
            <a:r>
              <a:rPr lang="en-GB" b="1" dirty="0"/>
              <a:t>1.7</a:t>
            </a:r>
            <a:r>
              <a:rPr lang="en-GB" b="1" dirty="0" smtClean="0"/>
              <a:t>% (ACST</a:t>
            </a:r>
            <a:r>
              <a:rPr lang="en-GB" b="1" dirty="0"/>
              <a:t>-</a:t>
            </a:r>
            <a:r>
              <a:rPr lang="en-GB" b="1" dirty="0" smtClean="0"/>
              <a:t>1)</a:t>
            </a:r>
            <a:endParaRPr lang="en-GB" b="1" dirty="0" smtClean="0"/>
          </a:p>
          <a:p>
            <a:pPr marL="0" indent="0" algn="ctr" eaLnBrk="1" fontAlgn="b" hangingPunct="1"/>
            <a:endParaRPr lang="en-GB" b="1" dirty="0" smtClean="0"/>
          </a:p>
          <a:p>
            <a:pPr marL="0" indent="0" eaLnBrk="1" hangingPunct="1">
              <a:buFontTx/>
              <a:buNone/>
            </a:pPr>
            <a:endParaRPr lang="en-GB" sz="1800" dirty="0" smtClean="0"/>
          </a:p>
          <a:p>
            <a:pPr marL="0" indent="0" eaLnBrk="1" hangingPunct="1">
              <a:buFontTx/>
              <a:buNone/>
            </a:pPr>
            <a:endParaRPr lang="en-GB" dirty="0" smtClean="0"/>
          </a:p>
        </p:txBody>
      </p:sp>
      <p:sp>
        <p:nvSpPr>
          <p:cNvPr id="38915" name="Slide Number Placeholder 4"/>
          <p:cNvSpPr txBox="1">
            <a:spLocks noGrp="1"/>
          </p:cNvSpPr>
          <p:nvPr/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10110C2-F34E-4664-995E-FD0C44CD2D6F}" type="slidenum">
              <a:rPr lang="en-GB" sz="1200">
                <a:solidFill>
                  <a:srgbClr val="898989"/>
                </a:solidFill>
                <a:latin typeface="Calibri" pitchFamily="34" charset="0"/>
                <a:ea typeface="MS PGothic"/>
                <a:cs typeface="MS PGothic"/>
              </a:rPr>
              <a:pPr algn="r"/>
              <a:t>41</a:t>
            </a:fld>
            <a:endParaRPr lang="en-GB" sz="1200">
              <a:solidFill>
                <a:srgbClr val="898989"/>
              </a:solidFill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460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ACST-2 - </a:t>
            </a:r>
            <a:r>
              <a:rPr lang="en-US" sz="3600" b="1" i="1" dirty="0">
                <a:solidFill>
                  <a:srgbClr val="FF0000"/>
                </a:solidFill>
              </a:rPr>
              <a:t>Target 3600 patients </a:t>
            </a:r>
            <a:r>
              <a:rPr lang="en-US" sz="3600" b="1" i="1" dirty="0"/>
              <a:t>– </a:t>
            </a:r>
            <a:r>
              <a:rPr lang="en-US" sz="3600" b="1" i="1" dirty="0" smtClean="0"/>
              <a:t>to </a:t>
            </a:r>
            <a:r>
              <a:rPr lang="en-US" sz="3600" b="1" i="1" dirty="0"/>
              <a:t>2019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43000" y="1413937"/>
          <a:ext cx="6794501" cy="532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32-Point Star 4"/>
          <p:cNvSpPr/>
          <p:nvPr/>
        </p:nvSpPr>
        <p:spPr>
          <a:xfrm>
            <a:off x="6787035" y="3275918"/>
            <a:ext cx="2300931" cy="2013559"/>
          </a:xfrm>
          <a:prstGeom prst="star3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2153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0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</a:t>
            </a:r>
            <a:r>
              <a:rPr lang="en-US" sz="4000" b="1" dirty="0" smtClean="0"/>
              <a:t>urrent trials for asymptomatic stenosis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113157" y="1600200"/>
            <a:ext cx="8955089" cy="50958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b="1" i="1" u="sng" dirty="0" smtClean="0"/>
              <a:t>CAS v CEA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b="1" dirty="0" smtClean="0">
                <a:solidFill>
                  <a:srgbClr val="000000"/>
                </a:solidFill>
              </a:rPr>
              <a:t>ACT-</a:t>
            </a:r>
            <a:r>
              <a:rPr lang="en-US" b="1" dirty="0" smtClean="0"/>
              <a:t>1</a:t>
            </a:r>
            <a:r>
              <a:rPr lang="en-US" dirty="0" smtClean="0">
                <a:solidFill>
                  <a:srgbClr val="FF6600"/>
                </a:solidFill>
              </a:rPr>
              <a:t>      </a:t>
            </a:r>
            <a:r>
              <a:rPr lang="en-US" dirty="0"/>
              <a:t>n=</a:t>
            </a:r>
            <a:r>
              <a:rPr lang="en-US" dirty="0" smtClean="0"/>
              <a:t>1450; CAS:CEA 3:1 </a:t>
            </a:r>
            <a:r>
              <a:rPr lang="en-US" dirty="0"/>
              <a:t>(</a:t>
            </a:r>
            <a:r>
              <a:rPr lang="en-US" dirty="0" smtClean="0"/>
              <a:t>industry, reported)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ACST-2</a:t>
            </a:r>
            <a:r>
              <a:rPr lang="en-US" dirty="0">
                <a:solidFill>
                  <a:srgbClr val="0000FF"/>
                </a:solidFill>
              </a:rPr>
              <a:t>    ongoing </a:t>
            </a:r>
            <a:r>
              <a:rPr lang="en-US" dirty="0" smtClean="0">
                <a:solidFill>
                  <a:srgbClr val="0000FF"/>
                </a:solidFill>
              </a:rPr>
              <a:t>&gt;</a:t>
            </a:r>
            <a:r>
              <a:rPr lang="en-US" dirty="0" smtClean="0">
                <a:solidFill>
                  <a:srgbClr val="0000FF"/>
                </a:solidFill>
              </a:rPr>
              <a:t>2100/3600 </a:t>
            </a:r>
            <a:r>
              <a:rPr lang="en-US" dirty="0" smtClean="0">
                <a:solidFill>
                  <a:srgbClr val="0000FF"/>
                </a:solidFill>
              </a:rPr>
              <a:t>by 2019</a:t>
            </a:r>
            <a:r>
              <a:rPr lang="en-US" dirty="0"/>
              <a:t>	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b="1" i="1" u="sng" dirty="0" smtClean="0"/>
              <a:t>CEA </a:t>
            </a:r>
            <a:r>
              <a:rPr lang="en-US" b="1" i="1" u="sng" dirty="0"/>
              <a:t>v BMT, CAS v BMT</a:t>
            </a:r>
            <a:endParaRPr lang="en-US" b="1" i="1" u="sng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b="1" dirty="0" smtClean="0"/>
              <a:t>SPACE 2</a:t>
            </a:r>
            <a:r>
              <a:rPr lang="en-US" dirty="0" smtClean="0"/>
              <a:t>  stopped </a:t>
            </a:r>
            <a:r>
              <a:rPr lang="en-US" dirty="0" smtClean="0"/>
              <a:t>n=500</a:t>
            </a:r>
            <a:r>
              <a:rPr lang="en-US" dirty="0" smtClean="0"/>
              <a:t>,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ECST-2</a:t>
            </a:r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smtClean="0">
                <a:solidFill>
                  <a:srgbClr val="0000FF"/>
                </a:solidFill>
              </a:rPr>
              <a:t>n=150, pilot, plan 2000 (+</a:t>
            </a:r>
            <a:r>
              <a:rPr lang="en-US" dirty="0" err="1" smtClean="0">
                <a:solidFill>
                  <a:srgbClr val="0000FF"/>
                </a:solidFill>
              </a:rPr>
              <a:t>asymp</a:t>
            </a:r>
            <a:r>
              <a:rPr lang="en-US" dirty="0" smtClean="0">
                <a:solidFill>
                  <a:srgbClr val="0000FF"/>
                </a:solidFill>
              </a:rPr>
              <a:t>) lower risk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CREST 2</a:t>
            </a:r>
            <a:r>
              <a:rPr lang="en-US" dirty="0" smtClean="0">
                <a:solidFill>
                  <a:srgbClr val="0000FF"/>
                </a:solidFill>
              </a:rPr>
              <a:t>  n=</a:t>
            </a:r>
            <a:r>
              <a:rPr lang="en-US" dirty="0" smtClean="0">
                <a:solidFill>
                  <a:srgbClr val="0000FF"/>
                </a:solidFill>
              </a:rPr>
              <a:t>200/2480 </a:t>
            </a:r>
            <a:r>
              <a:rPr lang="en-US" dirty="0" smtClean="0">
                <a:solidFill>
                  <a:srgbClr val="0000FF"/>
                </a:solidFill>
              </a:rPr>
              <a:t>– design like SPACE 2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4000" b="1" dirty="0" smtClean="0"/>
              <a:t>Total    </a:t>
            </a:r>
            <a:r>
              <a:rPr lang="en-US" sz="4000" dirty="0" smtClean="0"/>
              <a:t>   5000-6000 patients</a:t>
            </a:r>
          </a:p>
        </p:txBody>
      </p:sp>
    </p:spTree>
    <p:extLst>
      <p:ext uri="{BB962C8B-B14F-4D97-AF65-F5344CB8AC3E}">
        <p14:creationId xmlns:p14="http://schemas.microsoft.com/office/powerpoint/2010/main" val="387556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05" y="404664"/>
            <a:ext cx="6851540" cy="583264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  <a:cs typeface="Arial" pitchFamily="34" charset="0"/>
              </a:rPr>
              <a:t>40 years of carotid surgery trials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1200" b="1" dirty="0">
                <a:cs typeface="Arial" pitchFamily="34" charset="0"/>
              </a:rPr>
              <a:t>  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3200" b="1" dirty="0">
                <a:cs typeface="Arial" pitchFamily="34" charset="0"/>
              </a:rPr>
              <a:t>Carotid endarterectomy [CEA] vs not</a:t>
            </a:r>
            <a:br>
              <a:rPr lang="en-GB" sz="3200" b="1" dirty="0">
                <a:cs typeface="Arial" pitchFamily="34" charset="0"/>
              </a:rPr>
            </a:br>
            <a:r>
              <a:rPr lang="en-GB" sz="3200" b="1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3200" b="1" dirty="0" smtClean="0">
                <a:cs typeface="Arial" pitchFamily="34" charset="0"/>
              </a:rPr>
              <a:t> </a:t>
            </a:r>
            <a:r>
              <a:rPr lang="en-GB" sz="3200" b="1" dirty="0">
                <a:cs typeface="Arial" pitchFamily="34" charset="0"/>
              </a:rPr>
              <a:t>1980s: “symptomatic” patients</a:t>
            </a:r>
            <a:br>
              <a:rPr lang="en-GB" sz="3200" b="1" dirty="0">
                <a:cs typeface="Arial" pitchFamily="34" charset="0"/>
              </a:rPr>
            </a:br>
            <a:r>
              <a:rPr lang="en-GB" sz="3200" b="1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3200" b="1" dirty="0" smtClean="0">
                <a:cs typeface="Arial" pitchFamily="34" charset="0"/>
              </a:rPr>
              <a:t> </a:t>
            </a:r>
            <a:r>
              <a:rPr lang="en-GB" sz="3200" b="1" dirty="0">
                <a:cs typeface="Arial" pitchFamily="34" charset="0"/>
              </a:rPr>
              <a:t>1990s: asymptomatic patients</a:t>
            </a:r>
            <a:br>
              <a:rPr lang="en-GB" sz="3200" b="1" dirty="0">
                <a:cs typeface="Arial" pitchFamily="34" charset="0"/>
              </a:rPr>
            </a:br>
            <a:r>
              <a:rPr lang="en-GB" sz="1200" b="1" dirty="0">
                <a:cs typeface="Arial" pitchFamily="34" charset="0"/>
              </a:rPr>
              <a:t>  </a:t>
            </a:r>
            <a:r>
              <a:rPr lang="en-GB" sz="3200" b="1" dirty="0">
                <a:cs typeface="Arial" pitchFamily="34" charset="0"/>
              </a:rPr>
              <a:t/>
            </a:r>
            <a:br>
              <a:rPr lang="en-GB" sz="3200" b="1" dirty="0">
                <a:cs typeface="Arial" pitchFamily="34" charset="0"/>
              </a:rPr>
            </a:br>
            <a:r>
              <a:rPr lang="en-GB" sz="1200" b="1" dirty="0">
                <a:cs typeface="Arial" pitchFamily="34" charset="0"/>
              </a:rPr>
              <a:t> </a:t>
            </a:r>
            <a:r>
              <a:rPr lang="en-GB" sz="3200" b="1" dirty="0">
                <a:cs typeface="Arial" pitchFamily="34" charset="0"/>
              </a:rPr>
              <a:t/>
            </a:r>
            <a:br>
              <a:rPr lang="en-GB" sz="3200" b="1" dirty="0">
                <a:cs typeface="Arial" pitchFamily="34" charset="0"/>
              </a:rPr>
            </a:br>
            <a:r>
              <a:rPr lang="en-GB" sz="3200" b="1" dirty="0">
                <a:cs typeface="Arial" pitchFamily="34" charset="0"/>
              </a:rPr>
              <a:t>CEA vs carotid stenting</a:t>
            </a:r>
            <a:br>
              <a:rPr lang="en-GB" sz="3200" b="1" dirty="0">
                <a:cs typeface="Arial" pitchFamily="34" charset="0"/>
              </a:rPr>
            </a:br>
            <a:r>
              <a:rPr lang="en-GB" sz="3200" b="1" dirty="0" smtClean="0">
                <a:latin typeface="+mn-lt"/>
                <a:cs typeface="Arial" pitchFamily="34" charset="0"/>
              </a:rPr>
              <a:t>=</a:t>
            </a:r>
            <a:r>
              <a:rPr lang="en-GB" sz="3200" b="1" dirty="0" smtClean="0">
                <a:cs typeface="Arial" pitchFamily="34" charset="0"/>
              </a:rPr>
              <a:t> </a:t>
            </a:r>
            <a:r>
              <a:rPr lang="en-GB" sz="3200" b="1" dirty="0">
                <a:cs typeface="Arial" pitchFamily="34" charset="0"/>
              </a:rPr>
              <a:t>2000s: symptomatic patients</a:t>
            </a:r>
            <a:br>
              <a:rPr lang="en-GB" sz="3200" b="1" dirty="0">
                <a:cs typeface="Arial" pitchFamily="34" charset="0"/>
              </a:rPr>
            </a:br>
            <a:r>
              <a:rPr lang="en-GB" sz="3200" b="1" dirty="0" smtClean="0">
                <a:latin typeface="+mn-lt"/>
                <a:cs typeface="Arial" pitchFamily="34" charset="0"/>
              </a:rPr>
              <a:t>?</a:t>
            </a:r>
            <a:r>
              <a:rPr lang="en-GB" sz="3200" b="1" dirty="0" smtClean="0">
                <a:cs typeface="Arial" pitchFamily="34" charset="0"/>
              </a:rPr>
              <a:t> 2010s</a:t>
            </a:r>
            <a:r>
              <a:rPr lang="en-GB" sz="3200" b="1" dirty="0">
                <a:cs typeface="Arial" pitchFamily="34" charset="0"/>
              </a:rPr>
              <a:t>: asymptomatic patients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30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Cognitive ageing and Smoking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Many Vascular diseases are associated with smoking, this was </a:t>
            </a:r>
            <a:r>
              <a:rPr lang="en-US" dirty="0" err="1" smtClean="0"/>
              <a:t>unrecognised</a:t>
            </a:r>
            <a:r>
              <a:rPr lang="en-US" dirty="0" smtClean="0"/>
              <a:t> in 1950’s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Stroke and dementia cause death, disability and loss of </a:t>
            </a:r>
            <a:r>
              <a:rPr lang="en-US" dirty="0" smtClean="0"/>
              <a:t>independence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Can Carotid Surgery </a:t>
            </a:r>
            <a:r>
              <a:rPr lang="en-GB" b="1" dirty="0" smtClean="0">
                <a:solidFill>
                  <a:srgbClr val="FF0000"/>
                </a:solidFill>
              </a:rPr>
              <a:t>(or Stenting) </a:t>
            </a:r>
            <a:r>
              <a:rPr lang="en-GB" b="1" dirty="0">
                <a:solidFill>
                  <a:srgbClr val="FF0000"/>
                </a:solidFill>
              </a:rPr>
              <a:t>Help Prevent </a:t>
            </a:r>
            <a:r>
              <a:rPr lang="en-GB" b="1" dirty="0" smtClean="0">
                <a:solidFill>
                  <a:srgbClr val="FF0000"/>
                </a:solidFill>
              </a:rPr>
              <a:t>Dementia?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3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oban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44624"/>
            <a:ext cx="1666911" cy="5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8340" y="415900"/>
            <a:ext cx="458443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005F6F"/>
                </a:solidFill>
              </a:rPr>
              <a:t>▪ </a:t>
            </a:r>
            <a:r>
              <a:rPr lang="en-GB" sz="2100" b="1" dirty="0"/>
              <a:t>0.5M Recruited in  England (89%), </a:t>
            </a:r>
          </a:p>
          <a:p>
            <a:r>
              <a:rPr lang="en-GB" sz="2100" b="1" dirty="0"/>
              <a:t>   Scotland (7%) and Wales (4%</a:t>
            </a:r>
          </a:p>
          <a:p>
            <a:endParaRPr lang="en-GB" sz="1900" b="1" dirty="0"/>
          </a:p>
          <a:p>
            <a:r>
              <a:rPr lang="en-GB" sz="2100" dirty="0">
                <a:solidFill>
                  <a:srgbClr val="005F6F"/>
                </a:solidFill>
              </a:rPr>
              <a:t>▪ </a:t>
            </a:r>
            <a:r>
              <a:rPr lang="en-GB" sz="2100" b="1" dirty="0"/>
              <a:t>Comprehensive baseline data collection</a:t>
            </a:r>
          </a:p>
          <a:p>
            <a:r>
              <a:rPr lang="en-GB" sz="1900" b="1" dirty="0"/>
              <a:t> </a:t>
            </a:r>
          </a:p>
          <a:p>
            <a:pPr marL="457200" lvl="2"/>
            <a:r>
              <a:rPr lang="en-GB" sz="2000" dirty="0">
                <a:solidFill>
                  <a:srgbClr val="005F6F"/>
                </a:solidFill>
              </a:rPr>
              <a:t>▪ </a:t>
            </a:r>
            <a:r>
              <a:rPr lang="en-GB" sz="2000" b="1" dirty="0"/>
              <a:t>Lifestyle and environmental factors</a:t>
            </a:r>
          </a:p>
          <a:p>
            <a:pPr marL="457200" lvl="2"/>
            <a:endParaRPr lang="en-GB" sz="1000" b="1" dirty="0"/>
          </a:p>
          <a:p>
            <a:pPr lvl="1"/>
            <a:r>
              <a:rPr lang="en-GB" sz="2000" dirty="0">
                <a:solidFill>
                  <a:srgbClr val="005F6F"/>
                </a:solidFill>
              </a:rPr>
              <a:t>▪ </a:t>
            </a:r>
            <a:r>
              <a:rPr lang="en-GB" sz="2000" b="1" dirty="0"/>
              <a:t>Personal and family medical history </a:t>
            </a:r>
          </a:p>
          <a:p>
            <a:pPr lvl="1"/>
            <a:endParaRPr lang="en-GB" sz="1000" b="1" dirty="0"/>
          </a:p>
          <a:p>
            <a:pPr lvl="1"/>
            <a:r>
              <a:rPr lang="en-GB" sz="2000" dirty="0">
                <a:solidFill>
                  <a:srgbClr val="005F6F"/>
                </a:solidFill>
              </a:rPr>
              <a:t>▪ </a:t>
            </a:r>
            <a:r>
              <a:rPr lang="en-GB" sz="2000" b="1" dirty="0"/>
              <a:t>Cognitive function and hearing test</a:t>
            </a:r>
          </a:p>
          <a:p>
            <a:pPr lvl="1"/>
            <a:endParaRPr lang="en-GB" sz="1000" b="1" dirty="0"/>
          </a:p>
          <a:p>
            <a:pPr lvl="1"/>
            <a:r>
              <a:rPr lang="en-GB" sz="2000" dirty="0">
                <a:solidFill>
                  <a:srgbClr val="005F6F"/>
                </a:solidFill>
              </a:rPr>
              <a:t>▪ </a:t>
            </a:r>
            <a:r>
              <a:rPr lang="en-GB" sz="2000" b="1" dirty="0"/>
              <a:t>Physical measurements</a:t>
            </a:r>
          </a:p>
          <a:p>
            <a:pPr lvl="1"/>
            <a:endParaRPr lang="en-GB" sz="1000" b="1" dirty="0"/>
          </a:p>
          <a:p>
            <a:pPr lvl="1"/>
            <a:r>
              <a:rPr lang="en-GB" sz="2000" dirty="0">
                <a:solidFill>
                  <a:srgbClr val="005F6F"/>
                </a:solidFill>
              </a:rPr>
              <a:t>▪ </a:t>
            </a:r>
            <a:r>
              <a:rPr lang="en-GB" sz="2000" b="1" dirty="0"/>
              <a:t>Biological samples </a:t>
            </a:r>
          </a:p>
          <a:p>
            <a:pPr lvl="1"/>
            <a:endParaRPr lang="en-GB" sz="2000" b="1" dirty="0"/>
          </a:p>
          <a:p>
            <a:r>
              <a:rPr lang="en-GB" sz="2000" dirty="0">
                <a:solidFill>
                  <a:srgbClr val="005F6F"/>
                </a:solidFill>
              </a:rPr>
              <a:t>▪ </a:t>
            </a:r>
            <a:r>
              <a:rPr lang="en-GB" sz="2000" b="1" dirty="0"/>
              <a:t>Consent for follow-up through re-contact and</a:t>
            </a:r>
          </a:p>
          <a:p>
            <a:r>
              <a:rPr lang="en-GB" sz="2000" b="1" dirty="0"/>
              <a:t>  linkage to electronic health records </a:t>
            </a:r>
          </a:p>
          <a:p>
            <a:endParaRPr lang="en-GB" sz="2000" b="1" dirty="0"/>
          </a:p>
          <a:p>
            <a:r>
              <a:rPr lang="en-GB" sz="2400" b="1" u="sng" dirty="0"/>
              <a:t>100,000 will undergo carotid imaging</a:t>
            </a:r>
          </a:p>
          <a:p>
            <a:endParaRPr lang="en-GB" sz="2000" b="1" dirty="0"/>
          </a:p>
          <a:p>
            <a:endParaRPr lang="en-GB" sz="2100" b="1" dirty="0"/>
          </a:p>
          <a:p>
            <a:endParaRPr lang="en-GB" sz="21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28" y="1133268"/>
            <a:ext cx="3637941" cy="5724732"/>
          </a:xfrm>
          <a:prstGeom prst="rect">
            <a:avLst/>
          </a:prstGeom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4628" y="0"/>
            <a:ext cx="8248146" cy="1124744"/>
          </a:xfrm>
          <a:prstGeom prst="rect">
            <a:avLst/>
          </a:prstGeom>
          <a:solidFill>
            <a:srgbClr val="005F6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UK </a:t>
            </a:r>
            <a:r>
              <a:rPr lang="en-GB" sz="3200" b="1" dirty="0" err="1">
                <a:solidFill>
                  <a:schemeClr val="bg1"/>
                </a:solidFill>
              </a:rPr>
              <a:t>Biobank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recruitment</a:t>
            </a:r>
            <a:r>
              <a:rPr lang="en-GB" sz="3200" b="1" dirty="0">
                <a:solidFill>
                  <a:schemeClr val="bg1"/>
                </a:solidFill>
              </a:rPr>
              <a:t>: 2006 to </a:t>
            </a:r>
            <a:r>
              <a:rPr lang="en-GB" sz="3200" b="1" dirty="0" smtClean="0">
                <a:solidFill>
                  <a:schemeClr val="bg1"/>
                </a:solidFill>
              </a:rPr>
              <a:t>2010</a:t>
            </a:r>
          </a:p>
          <a:p>
            <a:r>
              <a:rPr lang="en-GB" sz="3200" b="1" dirty="0" smtClean="0">
                <a:solidFill>
                  <a:schemeClr val="bg1"/>
                </a:solidFill>
              </a:rPr>
              <a:t>(n=</a:t>
            </a:r>
            <a:r>
              <a:rPr lang="en-GB" sz="3200" dirty="0" smtClean="0">
                <a:solidFill>
                  <a:schemeClr val="bg1"/>
                </a:solidFill>
              </a:rPr>
              <a:t>500,000)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335" y="332656"/>
            <a:ext cx="8235572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/>
              <a:t>Estimated number of incident outcomes* during follow-up</a:t>
            </a:r>
          </a:p>
        </p:txBody>
      </p:sp>
      <p:graphicFrame>
        <p:nvGraphicFramePr>
          <p:cNvPr id="16384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1022925"/>
              </p:ext>
            </p:extLst>
          </p:nvPr>
        </p:nvGraphicFramePr>
        <p:xfrm>
          <a:off x="602345" y="1124744"/>
          <a:ext cx="7494920" cy="5364872"/>
        </p:xfrm>
        <a:graphic>
          <a:graphicData uri="http://schemas.openxmlformats.org/drawingml/2006/table">
            <a:tbl>
              <a:tblPr/>
              <a:tblGrid>
                <a:gridCol w="2263374"/>
                <a:gridCol w="1670699"/>
                <a:gridCol w="1744383"/>
                <a:gridCol w="1816464"/>
              </a:tblGrid>
              <a:tr h="573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Condition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2022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Diabetes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MI/CHD death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Stroke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COPD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Breast cancer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Colorectal cancer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1,500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Prostate cancer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1,500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Lung cancer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Hip fracture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Dementia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Parkinson’s</a:t>
                      </a: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6,000</a:t>
                      </a: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7500" marR="675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7500" marR="675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0" name="Text Box 78"/>
          <p:cNvSpPr txBox="1">
            <a:spLocks noChangeArrowheads="1"/>
          </p:cNvSpPr>
          <p:nvPr/>
        </p:nvSpPr>
        <p:spPr bwMode="auto">
          <a:xfrm>
            <a:off x="1143000" y="6096738"/>
            <a:ext cx="6723366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 i="1" dirty="0">
                <a:solidFill>
                  <a:srgbClr val="FF0000"/>
                </a:solidFill>
              </a:rPr>
              <a:t>	</a:t>
            </a:r>
            <a:r>
              <a:rPr lang="en-GB" altLang="en-US" sz="1800" i="1" dirty="0"/>
              <a:t>*</a:t>
            </a:r>
            <a:r>
              <a:rPr lang="en-GB" altLang="en-US" sz="1600" i="1" dirty="0"/>
              <a:t>Estimates based on UK age-sex-specific rates, adjusted for potential healthy cohort effects and losses to follow-up</a:t>
            </a:r>
            <a:endParaRPr lang="en-US" altLang="en-US" sz="1600" i="1" dirty="0"/>
          </a:p>
        </p:txBody>
      </p:sp>
      <p:sp>
        <p:nvSpPr>
          <p:cNvPr id="2" name="Rectangle 1"/>
          <p:cNvSpPr/>
          <p:nvPr/>
        </p:nvSpPr>
        <p:spPr>
          <a:xfrm>
            <a:off x="602345" y="5301208"/>
            <a:ext cx="74949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695" y="3422650"/>
            <a:ext cx="2124075" cy="2628900"/>
          </a:xfrm>
          <a:prstGeom prst="rect">
            <a:avLst/>
          </a:prstGeom>
        </p:spPr>
      </p:pic>
      <p:pic>
        <p:nvPicPr>
          <p:cNvPr id="2" name="Picture 1" descr="Screen Shot 2015-09-14 at 08.24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1" y="221713"/>
            <a:ext cx="5305972" cy="6470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12" y="142771"/>
            <a:ext cx="8530395" cy="18240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2001135" y="5784425"/>
            <a:ext cx="2904455" cy="907291"/>
          </a:xfrm>
          <a:prstGeom prst="rect">
            <a:avLst/>
          </a:prstGeom>
          <a:noFill/>
          <a:ln w="571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2307" y="5050903"/>
            <a:ext cx="4942491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72</a:t>
            </a:r>
            <a:r>
              <a:rPr lang="en-US" sz="2800" b="1" dirty="0"/>
              <a:t> CREST-2 Centers (&lt;120 Centers) </a:t>
            </a:r>
          </a:p>
          <a:p>
            <a:endParaRPr lang="en-US" sz="2800" b="1" dirty="0"/>
          </a:p>
          <a:p>
            <a:r>
              <a:rPr lang="en-US" sz="2800" b="1" dirty="0" smtClean="0"/>
              <a:t>&gt;200</a:t>
            </a:r>
            <a:r>
              <a:rPr lang="en-US" sz="2800" b="1" dirty="0"/>
              <a:t> of 2,480 Participants enrolled (United States and Canada only) 	</a:t>
            </a:r>
          </a:p>
        </p:txBody>
      </p:sp>
    </p:spTree>
    <p:extLst>
      <p:ext uri="{BB962C8B-B14F-4D97-AF65-F5344CB8AC3E}">
        <p14:creationId xmlns:p14="http://schemas.microsoft.com/office/powerpoint/2010/main" val="428771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8" y="274638"/>
            <a:ext cx="8851668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Can carotid intervention prevent dementia?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 smtClean="0"/>
              <a:t>Randomised evidence required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CREST-2 </a:t>
            </a:r>
          </a:p>
          <a:p>
            <a:pPr marL="0" indent="0" algn="ctr">
              <a:buNone/>
            </a:pPr>
            <a:r>
              <a:rPr lang="en-GB" dirty="0" smtClean="0"/>
              <a:t>2480 patients to be randomised to:</a:t>
            </a:r>
          </a:p>
          <a:p>
            <a:pPr marL="0" indent="0" algn="ctr">
              <a:buNone/>
            </a:pPr>
            <a:r>
              <a:rPr lang="en-GB" dirty="0" smtClean="0"/>
              <a:t> </a:t>
            </a:r>
            <a:r>
              <a:rPr lang="en-GB" dirty="0" smtClean="0"/>
              <a:t>medical therapy alone </a:t>
            </a:r>
            <a:r>
              <a:rPr lang="en-GB" dirty="0" err="1" smtClean="0"/>
              <a:t>vs</a:t>
            </a:r>
            <a:r>
              <a:rPr lang="en-GB" dirty="0" smtClean="0"/>
              <a:t> either CEA</a:t>
            </a:r>
            <a:r>
              <a:rPr lang="en-GB" dirty="0"/>
              <a:t> </a:t>
            </a:r>
            <a:r>
              <a:rPr lang="en-GB" dirty="0" smtClean="0"/>
              <a:t>or </a:t>
            </a:r>
            <a:r>
              <a:rPr lang="en-GB" dirty="0" smtClean="0"/>
              <a:t>CAS            																					(+ medical treatment)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Detailed cognitive assessment at baseline and at final follow-up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63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zh-CN" dirty="0" smtClean="0">
              <a:ea typeface="宋体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dirty="0" smtClean="0">
              <a:ea typeface="宋体" charset="-12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2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summary: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6" y="1600200"/>
            <a:ext cx="9155073" cy="5148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CEA </a:t>
            </a:r>
            <a:r>
              <a:rPr lang="en-US" u="sng" dirty="0" smtClean="0"/>
              <a:t>is</a:t>
            </a:r>
            <a:r>
              <a:rPr lang="en-US" dirty="0" smtClean="0"/>
              <a:t> a good medical treatment, as evidence shows in asymptomatic and symptomatic patients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the influence of ‘best’ medical drug treatment seems to be unclear; with severe carotid disease:</a:t>
            </a:r>
          </a:p>
          <a:p>
            <a:r>
              <a:rPr lang="en-US" dirty="0" smtClean="0"/>
              <a:t>More BP, antithrombotic drugs don</a:t>
            </a:r>
            <a:r>
              <a:rPr lang="fr-FR" dirty="0" smtClean="0"/>
              <a:t>’</a:t>
            </a:r>
            <a:r>
              <a:rPr lang="en-US" dirty="0" smtClean="0"/>
              <a:t>t change outcomes</a:t>
            </a:r>
          </a:p>
          <a:p>
            <a:r>
              <a:rPr lang="en-US" dirty="0" smtClean="0"/>
              <a:t>Statins do lower overall stroke risk, and CEA lowers this still further…can drugs alone reduce risk to&lt;1%/year</a:t>
            </a:r>
          </a:p>
          <a:p>
            <a:r>
              <a:rPr lang="en-US" dirty="0" smtClean="0"/>
              <a:t>Would a further halving to 0.5%/year be worthwhile?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do carotid interventions influence future risk of dementias?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6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49" y="52390"/>
            <a:ext cx="10171113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6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49" y="52390"/>
            <a:ext cx="10171113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94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7" descr="causes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42" y="381890"/>
            <a:ext cx="4013054" cy="6290971"/>
          </a:xfrm>
          <a:prstGeom prst="rect">
            <a:avLst/>
          </a:prstGeom>
          <a:noFill/>
          <a:ln w="38100" cmpd="sng">
            <a:solidFill>
              <a:srgbClr val="FF11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9934" y="1639720"/>
            <a:ext cx="19410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About 20% ischaemic </a:t>
            </a:r>
          </a:p>
          <a:p>
            <a:r>
              <a:rPr lang="en-GB" sz="3200" dirty="0"/>
              <a:t>Strokes are caused by </a:t>
            </a:r>
          </a:p>
          <a:p>
            <a:r>
              <a:rPr lang="en-GB" sz="3200" dirty="0"/>
              <a:t>carotid stenosis</a:t>
            </a:r>
          </a:p>
        </p:txBody>
      </p:sp>
      <p:sp>
        <p:nvSpPr>
          <p:cNvPr id="3" name="Oval 2"/>
          <p:cNvSpPr/>
          <p:nvPr/>
        </p:nvSpPr>
        <p:spPr>
          <a:xfrm>
            <a:off x="3168493" y="2200589"/>
            <a:ext cx="700669" cy="10688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2752" y="2202088"/>
            <a:ext cx="691977" cy="109251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404664"/>
            <a:ext cx="8136904" cy="5832648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cs typeface="Arial" pitchFamily="34" charset="0"/>
              </a:rPr>
              <a:t>40 years of carotid surgery trials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 </a:t>
            </a:r>
            <a:r>
              <a:rPr lang="en-GB" b="1" dirty="0" smtClean="0">
                <a:cs typeface="Arial" pitchFamily="34" charset="0"/>
              </a:rPr>
              <a:t/>
            </a:r>
            <a:br>
              <a:rPr lang="en-GB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Carotid </a:t>
            </a:r>
            <a:r>
              <a:rPr lang="en-GB" sz="3200" b="1" dirty="0">
                <a:cs typeface="Arial" pitchFamily="34" charset="0"/>
              </a:rPr>
              <a:t>endarterectomy [CEA] vs </a:t>
            </a:r>
            <a:r>
              <a:rPr lang="en-GB" sz="3200" b="1" dirty="0" smtClean="0">
                <a:cs typeface="Arial" pitchFamily="34" charset="0"/>
              </a:rPr>
              <a:t>not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</a:t>
            </a:r>
            <a:r>
              <a:rPr lang="en-GB" sz="3200" b="1" dirty="0" smtClean="0">
                <a:solidFill>
                  <a:srgbClr val="FF0000"/>
                </a:solidFill>
                <a:cs typeface="Arial" pitchFamily="34" charset="0"/>
              </a:rPr>
              <a:t>1980s: “symptomatic” patients</a:t>
            </a:r>
            <a:r>
              <a:rPr lang="en-GB" sz="3200" b="1" dirty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en-GB" sz="3200" b="1" dirty="0">
                <a:solidFill>
                  <a:srgbClr val="FF0000"/>
                </a:solidFill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- 1990s: asymptomatic patients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 </a:t>
            </a:r>
            <a:r>
              <a:rPr lang="en-GB" sz="3200" b="1" dirty="0">
                <a:cs typeface="Arial" pitchFamily="34" charset="0"/>
              </a:rPr>
              <a:t/>
            </a:r>
            <a:br>
              <a:rPr lang="en-GB" sz="3200" b="1" dirty="0">
                <a:cs typeface="Arial" pitchFamily="34" charset="0"/>
              </a:rPr>
            </a:br>
            <a:r>
              <a:rPr lang="en-GB" sz="1200" b="1" dirty="0" smtClean="0">
                <a:cs typeface="Arial" pitchFamily="34" charset="0"/>
              </a:rPr>
              <a:t> </a:t>
            </a:r>
            <a:r>
              <a:rPr lang="en-GB" sz="3200" b="1" dirty="0" smtClean="0">
                <a:cs typeface="Arial" pitchFamily="34" charset="0"/>
              </a:rPr>
              <a:t/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CEA </a:t>
            </a:r>
            <a:r>
              <a:rPr lang="en-GB" sz="3200" b="1" dirty="0">
                <a:cs typeface="Arial" pitchFamily="34" charset="0"/>
              </a:rPr>
              <a:t>vs carotid </a:t>
            </a:r>
            <a:r>
              <a:rPr lang="en-GB" sz="3200" b="1" dirty="0" smtClean="0">
                <a:cs typeface="Arial" pitchFamily="34" charset="0"/>
              </a:rPr>
              <a:t>stenting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- 2000s: symptomatic patients</a:t>
            </a:r>
            <a:br>
              <a:rPr lang="en-GB" sz="3200" b="1" dirty="0" smtClean="0">
                <a:cs typeface="Arial" pitchFamily="34" charset="0"/>
              </a:rPr>
            </a:br>
            <a:r>
              <a:rPr lang="en-GB" sz="3200" b="1" dirty="0" smtClean="0">
                <a:cs typeface="Arial" pitchFamily="34" charset="0"/>
              </a:rPr>
              <a:t>-2010s: asymptomatic patients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35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348</TotalTime>
  <Words>1310</Words>
  <Application>Microsoft Macintosh PowerPoint</Application>
  <PresentationFormat>On-screen Show (4:3)</PresentationFormat>
  <Paragraphs>274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Update on Carotid Disease:   CEA  –  Surgery and  ‘Best’ medical treatment </vt:lpstr>
      <vt:lpstr>Eastcott, Pickering and Rob (1954)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40 years of carotid surgery trials    Carotid endarterectomy [CEA] vs not - 1980s: “symptomatic” patients - 1990s: asymptomatic patients      CEA vs carotid stenting - 2000s: symptomatic patients -2010s: asymptomatic patients</vt:lpstr>
      <vt:lpstr>Trials of carotid interventions for stroke prevention (1980-95)</vt:lpstr>
      <vt:lpstr>1980s: ECST (European carotid surgery trial) CEA vs not in stroke or TIA survivors</vt:lpstr>
      <vt:lpstr>Symptomatic (ECST and NASCET), CEA by time since symptoms</vt:lpstr>
      <vt:lpstr>40 years of carotid surgery trials    Carotid endarterectomy [CEA] vs not - 1980s: “symptomatic” patients - 1990s: asymptomatic patients      CEA vs carotid stenting - 2000s: symptomatic patients -2010s: asymptomatic patients</vt:lpstr>
      <vt:lpstr>PowerPoint Presentation</vt:lpstr>
      <vt:lpstr>Immediate Carotid Endarterectomy Versus Medical Therapy Alone   IPD (individual patient data) Analysis of ACST-1, ACAS and VACS Trials</vt:lpstr>
      <vt:lpstr>1990s: ACST-1  Asymptomatic Carotid Surgery Trial  Immediate vs Deferred CEA  Eligibility</vt:lpstr>
      <vt:lpstr>PowerPoint Presentation</vt:lpstr>
      <vt:lpstr> ACST-1: for men &amp; women age &lt;75 years  CEA reduces 10-year stroke risk by 6%  </vt:lpstr>
      <vt:lpstr>PowerPoint Presentation</vt:lpstr>
      <vt:lpstr>PowerPoint Presentation</vt:lpstr>
      <vt:lpstr>PowerPoint Presentation</vt:lpstr>
      <vt:lpstr>  Same absolute benefit from surgery  (6%   in stroke risk) for patients on statins</vt:lpstr>
      <vt:lpstr>PowerPoint Presentation</vt:lpstr>
      <vt:lpstr>PowerPoint Presentation</vt:lpstr>
      <vt:lpstr>PowerPoint Presentation</vt:lpstr>
      <vt:lpstr>PowerPoint Presentation</vt:lpstr>
      <vt:lpstr>Medical treatment for asymptomatics ?</vt:lpstr>
      <vt:lpstr>40 years of carotid surgery trials    Carotid endarterectomy [CEA] vs not - 1980s: “symptomatic” patients - 1990s: asymptomatic patients      CEA vs carotid stenting - 2000s: symptomatic patients -2010s: asymptomatic patients</vt:lpstr>
      <vt:lpstr>PowerPoint Presentation</vt:lpstr>
      <vt:lpstr>PowerPoint Presentation</vt:lpstr>
      <vt:lpstr>Outcomes of Symptomatic                 CEA vs CAS trials</vt:lpstr>
      <vt:lpstr>…the longer term results from ICSS, the largest symptomatic trial: Lancet</vt:lpstr>
      <vt:lpstr>long term results are important : Lancet</vt:lpstr>
      <vt:lpstr>40 years of carotid surgery trials    Carotid endarterectomy [CEA] vs not - 1980s: “symptomatic” patients - 1990s: asymptomatic patients      CEA vs carotid stenting - 2000s: symptomatic patients -2010s: asymptomatic patients</vt:lpstr>
      <vt:lpstr>Future CEA vs CAS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Procedural hazards in ACST-2 much lower than in symptomatic trials (CEA+CAS)</vt:lpstr>
      <vt:lpstr>ACST-2 - Target 3600 patients – to 2019</vt:lpstr>
      <vt:lpstr>Current trials for asymptomatic stenosis </vt:lpstr>
      <vt:lpstr>40 years of carotid surgery trials    Carotid endarterectomy [CEA] vs not ✔ 1980s: “symptomatic” patients ✔ 1990s: asymptomatic patients      CEA vs carotid stenting = 2000s: symptomatic patients ? 2010s: asymptomatic patients</vt:lpstr>
      <vt:lpstr>Cognitive ageing and Smoking</vt:lpstr>
      <vt:lpstr>PowerPoint Presentation</vt:lpstr>
      <vt:lpstr>Estimated number of incident outcomes* during follow-up</vt:lpstr>
      <vt:lpstr>PowerPoint Presentation</vt:lpstr>
      <vt:lpstr>Can carotid intervention prevent dementia?</vt:lpstr>
      <vt:lpstr>In summary: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Alison Halliday</cp:lastModifiedBy>
  <cp:revision>70</cp:revision>
  <dcterms:created xsi:type="dcterms:W3CDTF">2010-04-12T23:12:02Z</dcterms:created>
  <dcterms:modified xsi:type="dcterms:W3CDTF">2016-04-13T21:10:50Z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