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279" r:id="rId30"/>
    <p:sldId id="280" r:id="rId31"/>
    <p:sldId id="281" r:id="rId32"/>
    <p:sldId id="282" r:id="rId33"/>
    <p:sldId id="319" r:id="rId34"/>
    <p:sldId id="320" r:id="rId35"/>
    <p:sldId id="321" r:id="rId36"/>
    <p:sldId id="312" r:id="rId37"/>
    <p:sldId id="313" r:id="rId38"/>
    <p:sldId id="326" r:id="rId39"/>
    <p:sldId id="308" r:id="rId40"/>
    <p:sldId id="288" r:id="rId41"/>
    <p:sldId id="289" r:id="rId42"/>
    <p:sldId id="290" r:id="rId43"/>
    <p:sldId id="291" r:id="rId44"/>
    <p:sldId id="328" r:id="rId45"/>
    <p:sldId id="293" r:id="rId46"/>
    <p:sldId id="294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566247770265466"/>
          <c:y val="0.0325348562198956"/>
          <c:w val="0.719000089653105"/>
          <c:h val="0.870610481382135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Sheet5!$A$23:$A$91</c:f>
              <c:strCache>
                <c:ptCount val="68"/>
                <c:pt idx="1">
                  <c:v>2010 Jan</c:v>
                </c:pt>
                <c:pt idx="12">
                  <c:v>2011 Jan</c:v>
                </c:pt>
                <c:pt idx="23">
                  <c:v>2012 Jan</c:v>
                </c:pt>
                <c:pt idx="34">
                  <c:v>2013 Jan</c:v>
                </c:pt>
                <c:pt idx="45">
                  <c:v>2014 Jan</c:v>
                </c:pt>
                <c:pt idx="56">
                  <c:v>2015 Jan</c:v>
                </c:pt>
                <c:pt idx="67">
                  <c:v>2016 Jan</c:v>
                </c:pt>
              </c:strCache>
            </c:strRef>
          </c:cat>
          <c:val>
            <c:numRef>
              <c:f>Sheet5!$B$23:$B$91</c:f>
              <c:numCache>
                <c:formatCode>General</c:formatCode>
                <c:ptCount val="69"/>
                <c:pt idx="1">
                  <c:v>215.0</c:v>
                </c:pt>
                <c:pt idx="2">
                  <c:v>276.0</c:v>
                </c:pt>
                <c:pt idx="3">
                  <c:v>310.0</c:v>
                </c:pt>
                <c:pt idx="4">
                  <c:v>333.0</c:v>
                </c:pt>
                <c:pt idx="5">
                  <c:v>359.0</c:v>
                </c:pt>
                <c:pt idx="6">
                  <c:v>388.0</c:v>
                </c:pt>
                <c:pt idx="7">
                  <c:v>406.0</c:v>
                </c:pt>
                <c:pt idx="8">
                  <c:v>423.0</c:v>
                </c:pt>
                <c:pt idx="9">
                  <c:v>450.0</c:v>
                </c:pt>
                <c:pt idx="10">
                  <c:v>468.0</c:v>
                </c:pt>
                <c:pt idx="11">
                  <c:v>480.0</c:v>
                </c:pt>
                <c:pt idx="12">
                  <c:v>504.0</c:v>
                </c:pt>
                <c:pt idx="13">
                  <c:v>553.0</c:v>
                </c:pt>
                <c:pt idx="14">
                  <c:v>580.0</c:v>
                </c:pt>
                <c:pt idx="15">
                  <c:v>610.0</c:v>
                </c:pt>
                <c:pt idx="16">
                  <c:v>641.0</c:v>
                </c:pt>
                <c:pt idx="17">
                  <c:v>668.0</c:v>
                </c:pt>
                <c:pt idx="18">
                  <c:v>682.0</c:v>
                </c:pt>
                <c:pt idx="19">
                  <c:v>707.0</c:v>
                </c:pt>
                <c:pt idx="20">
                  <c:v>738.0</c:v>
                </c:pt>
                <c:pt idx="21">
                  <c:v>763.0</c:v>
                </c:pt>
                <c:pt idx="22">
                  <c:v>795.0</c:v>
                </c:pt>
                <c:pt idx="23">
                  <c:v>830.0</c:v>
                </c:pt>
                <c:pt idx="24">
                  <c:v>882.0</c:v>
                </c:pt>
                <c:pt idx="25">
                  <c:v>907.0</c:v>
                </c:pt>
                <c:pt idx="26">
                  <c:v>925.0</c:v>
                </c:pt>
                <c:pt idx="27">
                  <c:v>942.0</c:v>
                </c:pt>
                <c:pt idx="28">
                  <c:v>957.0</c:v>
                </c:pt>
                <c:pt idx="29">
                  <c:v>974.0</c:v>
                </c:pt>
                <c:pt idx="30">
                  <c:v>995.0</c:v>
                </c:pt>
                <c:pt idx="31">
                  <c:v>1021.0</c:v>
                </c:pt>
                <c:pt idx="32">
                  <c:v>1055.0</c:v>
                </c:pt>
                <c:pt idx="33">
                  <c:v>1076.0</c:v>
                </c:pt>
                <c:pt idx="34">
                  <c:v>1105.0</c:v>
                </c:pt>
                <c:pt idx="35">
                  <c:v>1168.0</c:v>
                </c:pt>
                <c:pt idx="36">
                  <c:v>1181.0</c:v>
                </c:pt>
                <c:pt idx="37">
                  <c:v>1198.0</c:v>
                </c:pt>
                <c:pt idx="38">
                  <c:v>1221.0</c:v>
                </c:pt>
                <c:pt idx="39">
                  <c:v>1232.0</c:v>
                </c:pt>
                <c:pt idx="40">
                  <c:v>1247.0</c:v>
                </c:pt>
                <c:pt idx="41">
                  <c:v>1264.0</c:v>
                </c:pt>
                <c:pt idx="42">
                  <c:v>1286.0</c:v>
                </c:pt>
                <c:pt idx="43">
                  <c:v>1311.0</c:v>
                </c:pt>
                <c:pt idx="44">
                  <c:v>1328.0</c:v>
                </c:pt>
                <c:pt idx="45">
                  <c:v>1346.0</c:v>
                </c:pt>
                <c:pt idx="46">
                  <c:v>1412.0</c:v>
                </c:pt>
                <c:pt idx="47">
                  <c:v>1447.0</c:v>
                </c:pt>
                <c:pt idx="48">
                  <c:v>1476.0</c:v>
                </c:pt>
                <c:pt idx="49">
                  <c:v>1501.0</c:v>
                </c:pt>
                <c:pt idx="50">
                  <c:v>1531.0</c:v>
                </c:pt>
                <c:pt idx="51">
                  <c:v>1555.0</c:v>
                </c:pt>
                <c:pt idx="52">
                  <c:v>1592.0</c:v>
                </c:pt>
                <c:pt idx="53">
                  <c:v>1631.0</c:v>
                </c:pt>
                <c:pt idx="54">
                  <c:v>1658.0</c:v>
                </c:pt>
                <c:pt idx="55">
                  <c:v>1675.0</c:v>
                </c:pt>
                <c:pt idx="56">
                  <c:v>1700.0</c:v>
                </c:pt>
                <c:pt idx="57">
                  <c:v>1771.0</c:v>
                </c:pt>
                <c:pt idx="58">
                  <c:v>1808.0</c:v>
                </c:pt>
                <c:pt idx="59">
                  <c:v>1842.0</c:v>
                </c:pt>
                <c:pt idx="60">
                  <c:v>1868.0</c:v>
                </c:pt>
                <c:pt idx="61">
                  <c:v>1889.0</c:v>
                </c:pt>
                <c:pt idx="62">
                  <c:v>1912.0</c:v>
                </c:pt>
                <c:pt idx="63">
                  <c:v>1940.0</c:v>
                </c:pt>
                <c:pt idx="64">
                  <c:v>1990.0</c:v>
                </c:pt>
                <c:pt idx="65">
                  <c:v>2023.0</c:v>
                </c:pt>
                <c:pt idx="66">
                  <c:v>2044.0</c:v>
                </c:pt>
                <c:pt idx="67">
                  <c:v>2068.0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4320472"/>
        <c:axId val="-2134077512"/>
      </c:lineChart>
      <c:catAx>
        <c:axId val="-2134320472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34077512"/>
        <c:crosses val="autoZero"/>
        <c:auto val="1"/>
        <c:lblAlgn val="ctr"/>
        <c:lblOffset val="100"/>
        <c:noMultiLvlLbl val="0"/>
      </c:catAx>
      <c:valAx>
        <c:axId val="-2134077512"/>
        <c:scaling>
          <c:orientation val="minMax"/>
          <c:max val="24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134320472"/>
        <c:crosses val="autoZero"/>
        <c:crossBetween val="between"/>
        <c:majorUnit val="600.0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0.71098</cdr:x>
      <cdr:y>0.11128</cdr:y>
    </cdr:from>
    <cdr:to>
      <cdr:x>1</cdr:x>
      <cdr:y>0.58473</cdr:y>
    </cdr:to>
    <cdr:sp macro="" textlink="">
      <cdr:nvSpPr>
        <cdr:cNvPr id="2" name="32-Point Star 1"/>
        <cdr:cNvSpPr/>
      </cdr:nvSpPr>
      <cdr:spPr>
        <a:xfrm xmlns:a="http://schemas.openxmlformats.org/drawingml/2006/main">
          <a:off x="6186108" y="529045"/>
          <a:ext cx="2514678" cy="2250888"/>
        </a:xfrm>
        <a:prstGeom xmlns:a="http://schemas.openxmlformats.org/drawingml/2006/main" prst="star32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57200"/>
          <a:r>
            <a:rPr lang="en-US" sz="3600" b="1" dirty="0" smtClean="0">
              <a:solidFill>
                <a:prstClr val="black"/>
              </a:solidFill>
            </a:rPr>
            <a:t>2160</a:t>
          </a:r>
        </a:p>
        <a:p xmlns:a="http://schemas.openxmlformats.org/drawingml/2006/main">
          <a:pPr algn="ctr" defTabSz="457200"/>
          <a:r>
            <a:rPr lang="en-US" sz="3600" b="1" dirty="0" smtClean="0">
              <a:solidFill>
                <a:prstClr val="black"/>
              </a:solidFill>
            </a:rPr>
            <a:t>today</a:t>
          </a:r>
        </a:p>
        <a:p xmlns:a="http://schemas.openxmlformats.org/drawingml/2006/main">
          <a:pPr algn="ctr" defTabSz="457200"/>
          <a:endParaRPr lang="en-US" sz="1600" b="1" dirty="0" smtClean="0">
            <a:solidFill>
              <a:prstClr val="black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84613" y="8684713"/>
            <a:ext cx="2971800" cy="45779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52734EE-7EF9-4676-A39D-739917C8565D}" type="slidenum">
              <a:rPr lang="en-GB" sz="1200">
                <a:latin typeface="+mn-lt"/>
                <a:cs typeface="+mn-cs"/>
              </a:rPr>
              <a:pPr algn="r">
                <a:defRPr/>
              </a:pPr>
              <a:t>2</a:t>
            </a:fld>
            <a:endParaRPr lang="en-GB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 txBox="1">
            <a:spLocks noGrp="1" noChangeArrowheads="1"/>
          </p:cNvSpPr>
          <p:nvPr/>
        </p:nvSpPr>
        <p:spPr bwMode="auto">
          <a:xfrm>
            <a:off x="3885984" y="8687390"/>
            <a:ext cx="2972016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2C188CC-9760-40B6-B412-39D649AEB360}" type="slidenum">
              <a:rPr lang="zh-CN" altLang="en-GB" sz="1200">
                <a:latin typeface="Times New Roman" pitchFamily="18" charset="0"/>
              </a:rPr>
              <a:pPr algn="r"/>
              <a:t>8</a:t>
            </a:fld>
            <a:endParaRPr lang="en-GB" altLang="zh-CN" sz="1200">
              <a:latin typeface="Times New Roman" pitchFamily="18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68" y="4346642"/>
            <a:ext cx="5030064" cy="3850260"/>
          </a:xfrm>
          <a:noFill/>
          <a:ln/>
        </p:spPr>
        <p:txBody>
          <a:bodyPr lIns="90473" tIns="44443" rIns="90473" bIns="4444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6722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7DD7E8-F28D-0D41-8CE9-BAB3D41125DA}" type="slidenum">
              <a:rPr lang="en-US" sz="1200">
                <a:latin typeface="Calibri" charset="0"/>
                <a:cs typeface="Arial" charset="0"/>
              </a:rPr>
              <a:pPr/>
              <a:t>11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7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2A53E-5639-E547-8FA8-80D7A18E0E7B}" type="slidenum">
              <a:rPr lang="en-US"/>
              <a:pPr/>
              <a:t>15</a:t>
            </a:fld>
            <a:endParaRPr lang="en-US"/>
          </a:p>
        </p:txBody>
      </p:sp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2272" tIns="46136" rIns="92272" bIns="46136"/>
          <a:lstStyle/>
          <a:p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3886200" y="8688388"/>
            <a:ext cx="2971800" cy="455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272" tIns="46136" rIns="92272" bIns="46136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9589660-1671-DC41-9D5E-4259842D554E}" type="slidenum">
              <a:rPr lang="zh-CN" altLang="en-GB" sz="1200">
                <a:solidFill>
                  <a:srgbClr val="000000"/>
                </a:solidFill>
                <a:latin typeface="Times New Roman" charset="0"/>
                <a:cs typeface="宋体" charset="0"/>
              </a:rPr>
              <a:pPr algn="r"/>
              <a:t>15</a:t>
            </a:fld>
            <a:endParaRPr lang="en-GB" altLang="zh-CN" sz="1200">
              <a:solidFill>
                <a:srgbClr val="000000"/>
              </a:solidFill>
              <a:latin typeface="Times New Roman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813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EA85F-7C56-4D8B-A0AB-0384E393923A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45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09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8608E2-BCE7-DF4B-8673-CFDC1B08DEB0}" type="slidenum">
              <a:rPr lang="fr-FR" sz="1200">
                <a:latin typeface="Calibri" charset="0"/>
              </a:rPr>
              <a:pPr/>
              <a:t>41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D2654-9D19-8147-9783-F625558DA8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B0F6-8730-3B44-AF33-19AE192A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88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D2654-9D19-8147-9783-F625558DA8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B0F6-8730-3B44-AF33-19AE192A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0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D2654-9D19-8147-9783-F625558DA8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B0F6-8730-3B44-AF33-19AE192A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4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D2654-9D19-8147-9783-F625558DA8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3B0F6-8730-3B44-AF33-19AE192A2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0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javascript:newshowcontent('inactive','838103-fig1');" TargetMode="Externa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png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9.png"/><Relationship Id="rId21" Type="http://schemas.openxmlformats.org/officeDocument/2006/relationships/image" Target="../media/image50.gif"/><Relationship Id="rId22" Type="http://schemas.openxmlformats.org/officeDocument/2006/relationships/image" Target="../media/image51.jpeg"/><Relationship Id="rId23" Type="http://schemas.openxmlformats.org/officeDocument/2006/relationships/image" Target="../media/image52.png"/><Relationship Id="rId24" Type="http://schemas.openxmlformats.org/officeDocument/2006/relationships/image" Target="../media/image53.png"/><Relationship Id="rId25" Type="http://schemas.openxmlformats.org/officeDocument/2006/relationships/image" Target="../media/image54.png"/><Relationship Id="rId26" Type="http://schemas.openxmlformats.org/officeDocument/2006/relationships/image" Target="../media/image55.png"/><Relationship Id="rId27" Type="http://schemas.openxmlformats.org/officeDocument/2006/relationships/image" Target="../media/image56.png"/><Relationship Id="rId28" Type="http://schemas.openxmlformats.org/officeDocument/2006/relationships/image" Target="../media/image57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gif"/><Relationship Id="rId4" Type="http://schemas.openxmlformats.org/officeDocument/2006/relationships/image" Target="../media/image33.gif"/><Relationship Id="rId5" Type="http://schemas.openxmlformats.org/officeDocument/2006/relationships/image" Target="../media/image34.png"/><Relationship Id="rId30" Type="http://schemas.openxmlformats.org/officeDocument/2006/relationships/image" Target="../media/image59.jpeg"/><Relationship Id="rId31" Type="http://schemas.openxmlformats.org/officeDocument/2006/relationships/image" Target="../media/image60.png"/><Relationship Id="rId32" Type="http://schemas.openxmlformats.org/officeDocument/2006/relationships/image" Target="../media/image61.gif"/><Relationship Id="rId9" Type="http://schemas.openxmlformats.org/officeDocument/2006/relationships/image" Target="../media/image38.gif"/><Relationship Id="rId6" Type="http://schemas.openxmlformats.org/officeDocument/2006/relationships/image" Target="../media/image35.gif"/><Relationship Id="rId7" Type="http://schemas.openxmlformats.org/officeDocument/2006/relationships/image" Target="../media/image36.jpeg"/><Relationship Id="rId8" Type="http://schemas.openxmlformats.org/officeDocument/2006/relationships/image" Target="../media/image37.png"/><Relationship Id="rId33" Type="http://schemas.openxmlformats.org/officeDocument/2006/relationships/image" Target="../media/image62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6" Type="http://schemas.openxmlformats.org/officeDocument/2006/relationships/image" Target="../media/image45.png"/><Relationship Id="rId17" Type="http://schemas.openxmlformats.org/officeDocument/2006/relationships/image" Target="../media/image46.png"/><Relationship Id="rId18" Type="http://schemas.openxmlformats.org/officeDocument/2006/relationships/image" Target="../media/image47.png"/><Relationship Id="rId1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881" y="1199875"/>
            <a:ext cx="8788801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>Collaboration in asymptomatic Carotid Trials – </a:t>
            </a:r>
            <a:r>
              <a:rPr lang="en-US" sz="3600" dirty="0"/>
              <a:t>I</a:t>
            </a:r>
            <a:r>
              <a:rPr lang="en-US" sz="3600" dirty="0" smtClean="0"/>
              <a:t>mportant questions and how ACST-2, ACT-1, SPACE-2 and CREST-2 can provide the answers we need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43894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Alison Halliday</a:t>
            </a:r>
          </a:p>
          <a:p>
            <a:r>
              <a:rPr lang="en-US" dirty="0" smtClean="0"/>
              <a:t>Professor of Vascular Surgery</a:t>
            </a:r>
          </a:p>
          <a:p>
            <a:r>
              <a:rPr lang="en-US" dirty="0" smtClean="0"/>
              <a:t>University of Oxford</a:t>
            </a:r>
          </a:p>
          <a:p>
            <a:endParaRPr lang="en-US" dirty="0" smtClean="0"/>
          </a:p>
          <a:p>
            <a:r>
              <a:rPr lang="en-US" dirty="0" smtClean="0"/>
              <a:t>Principal Investigator, the ACST Trials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00"/>
                </a:solidFill>
              </a:rPr>
              <a:t>ESCVS 22</a:t>
            </a:r>
            <a:r>
              <a:rPr lang="en-US" baseline="30000" dirty="0" smtClean="0">
                <a:solidFill>
                  <a:srgbClr val="000000"/>
                </a:solidFill>
              </a:rPr>
              <a:t>nd</a:t>
            </a:r>
            <a:r>
              <a:rPr lang="en-US" dirty="0" smtClean="0">
                <a:solidFill>
                  <a:srgbClr val="000000"/>
                </a:solidFill>
              </a:rPr>
              <a:t> April 2016, Belgrade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1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9263"/>
            <a:ext cx="76200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470569" y="4600575"/>
            <a:ext cx="6174287" cy="2062103"/>
          </a:xfrm>
          <a:prstGeom prst="rect">
            <a:avLst/>
          </a:prstGeom>
          <a:solidFill>
            <a:srgbClr val="5EACAE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latin typeface="+mn-lt"/>
              </a:rPr>
              <a:t>‘Asymptomatic’ - a misnomer? </a:t>
            </a:r>
          </a:p>
          <a:p>
            <a:pPr algn="ctr"/>
            <a:r>
              <a:rPr lang="en-GB" sz="3200" dirty="0">
                <a:latin typeface="+mn-lt"/>
              </a:rPr>
              <a:t>–  </a:t>
            </a:r>
            <a:r>
              <a:rPr lang="en-GB" sz="3200" dirty="0" smtClean="0">
                <a:latin typeface="+mn-lt"/>
              </a:rPr>
              <a:t>many </a:t>
            </a:r>
            <a:r>
              <a:rPr lang="en-GB" sz="3200" dirty="0">
                <a:latin typeface="+mn-lt"/>
              </a:rPr>
              <a:t>patients in ACST-1</a:t>
            </a:r>
          </a:p>
          <a:p>
            <a:pPr algn="ctr"/>
            <a:r>
              <a:rPr lang="en-GB" sz="3200" dirty="0">
                <a:latin typeface="+mn-lt"/>
              </a:rPr>
              <a:t>had previous stroke-type symptoms</a:t>
            </a:r>
          </a:p>
          <a:p>
            <a:pPr algn="ctr"/>
            <a:r>
              <a:rPr lang="en-GB" sz="3200" dirty="0">
                <a:latin typeface="+mn-lt"/>
              </a:rPr>
              <a:t> or CT brain infarcts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0412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0" y="2349500"/>
            <a:ext cx="9144000" cy="22320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Calibri" charset="0"/>
              </a:rPr>
              <a:t>‘</a:t>
            </a:r>
            <a:r>
              <a:rPr lang="en-US" sz="3600" dirty="0">
                <a:solidFill>
                  <a:srgbClr val="000000"/>
                </a:solidFill>
                <a:latin typeface="Calibri" charset="0"/>
              </a:rPr>
              <a:t>A</a:t>
            </a:r>
            <a:r>
              <a:rPr lang="en-US" sz="3600" dirty="0" smtClean="0">
                <a:solidFill>
                  <a:srgbClr val="000000"/>
                </a:solidFill>
                <a:latin typeface="Calibri" charset="0"/>
              </a:rPr>
              <a:t>symptomatic</a:t>
            </a:r>
            <a:r>
              <a:rPr lang="en-US" sz="3600" dirty="0">
                <a:solidFill>
                  <a:srgbClr val="000000"/>
                </a:solidFill>
                <a:latin typeface="Calibri" charset="0"/>
              </a:rPr>
              <a:t>’ carotid stenosis patients with previous symptoms or </a:t>
            </a:r>
            <a:r>
              <a:rPr lang="en-US" sz="3600" dirty="0" smtClean="0">
                <a:solidFill>
                  <a:srgbClr val="000000"/>
                </a:solidFill>
                <a:latin typeface="Calibri" charset="0"/>
              </a:rPr>
              <a:t>brain infarction </a:t>
            </a:r>
            <a:r>
              <a:rPr lang="en-US" sz="3600" u="sng" dirty="0" smtClean="0">
                <a:solidFill>
                  <a:srgbClr val="000000"/>
                </a:solidFill>
                <a:latin typeface="Calibri" charset="0"/>
              </a:rPr>
              <a:t>are</a:t>
            </a:r>
            <a:r>
              <a:rPr lang="en-US" sz="3600" dirty="0" smtClean="0">
                <a:solidFill>
                  <a:srgbClr val="000000"/>
                </a:solidFill>
                <a:latin typeface="Calibri" charset="0"/>
              </a:rPr>
              <a:t> higher risk </a:t>
            </a:r>
            <a:br>
              <a:rPr lang="en-US" sz="3600" dirty="0" smtClean="0">
                <a:solidFill>
                  <a:srgbClr val="000000"/>
                </a:solidFill>
                <a:latin typeface="Calibri" charset="0"/>
              </a:rPr>
            </a:br>
            <a:r>
              <a:rPr lang="en-US" sz="3600" dirty="0">
                <a:solidFill>
                  <a:srgbClr val="000000"/>
                </a:solidFill>
                <a:latin typeface="Calibri" charset="0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Calibri" charset="0"/>
              </a:rPr>
            </a:br>
            <a:r>
              <a:rPr lang="en-US" sz="3600" dirty="0" smtClean="0">
                <a:solidFill>
                  <a:srgbClr val="000000"/>
                </a:solidFill>
                <a:latin typeface="Calibri" charset="0"/>
              </a:rPr>
              <a:t>their risk of stroke </a:t>
            </a:r>
            <a:r>
              <a:rPr lang="en-US" sz="3600" dirty="0" smtClean="0">
                <a:solidFill>
                  <a:srgbClr val="000000"/>
                </a:solidFill>
                <a:latin typeface="Calibri" charset="0"/>
              </a:rPr>
              <a:t>is </a:t>
            </a:r>
            <a:r>
              <a:rPr lang="en-US" sz="3600" dirty="0" smtClean="0">
                <a:solidFill>
                  <a:srgbClr val="000000"/>
                </a:solidFill>
                <a:latin typeface="Calibri" charset="0"/>
              </a:rPr>
              <a:t>higher </a:t>
            </a:r>
            <a:br>
              <a:rPr lang="en-US" sz="3600" dirty="0" smtClean="0">
                <a:solidFill>
                  <a:srgbClr val="000000"/>
                </a:solidFill>
                <a:latin typeface="Calibri" charset="0"/>
              </a:rPr>
            </a:br>
            <a:r>
              <a:rPr lang="en-US" sz="3600" dirty="0" smtClean="0">
                <a:solidFill>
                  <a:srgbClr val="000000"/>
                </a:solidFill>
                <a:latin typeface="Calibri" charset="0"/>
              </a:rPr>
              <a:t>(similar to ‘recurrent </a:t>
            </a:r>
            <a:r>
              <a:rPr lang="en-US" sz="3600" dirty="0">
                <a:solidFill>
                  <a:srgbClr val="000000"/>
                </a:solidFill>
                <a:latin typeface="Calibri" charset="0"/>
              </a:rPr>
              <a:t>stroke’ </a:t>
            </a:r>
            <a:r>
              <a:rPr lang="en-US" sz="3600" dirty="0" smtClean="0">
                <a:solidFill>
                  <a:srgbClr val="000000"/>
                </a:solidFill>
                <a:latin typeface="Calibri" charset="0"/>
              </a:rPr>
              <a:t>patients)</a:t>
            </a:r>
            <a:endParaRPr lang="en-US" sz="36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82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6259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43827" y="616237"/>
            <a:ext cx="352271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hlink"/>
                </a:solidFill>
                <a:cs typeface="宋体" charset="0"/>
              </a:rPr>
              <a:t>ACST-1 Final results</a:t>
            </a:r>
            <a:r>
              <a:rPr lang="en-GB" b="1" dirty="0">
                <a:solidFill>
                  <a:schemeClr val="hlink"/>
                </a:solidFill>
                <a:cs typeface="宋体" charset="0"/>
              </a:rPr>
              <a:t> </a:t>
            </a:r>
          </a:p>
          <a:p>
            <a:pPr algn="ctr"/>
            <a:r>
              <a:rPr lang="en-GB" b="1" dirty="0">
                <a:solidFill>
                  <a:schemeClr val="hlink"/>
                </a:solidFill>
                <a:cs typeface="宋体" charset="0"/>
              </a:rPr>
              <a:t>Lancet 2010: 376:1074-84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403350" y="260350"/>
            <a:ext cx="662463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zh-CN" sz="3200" b="1" dirty="0">
                <a:latin typeface="+mj-lt"/>
              </a:rPr>
              <a:t>Treatment for asymptomatic carotid artery stenosis: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zh-CN" sz="3200" b="1" dirty="0" smtClean="0">
                <a:latin typeface="+mj-lt"/>
              </a:rPr>
              <a:t>ACST-2 surgery </a:t>
            </a:r>
            <a:r>
              <a:rPr lang="en-GB" altLang="zh-CN" sz="3200" b="1" dirty="0">
                <a:latin typeface="+mj-lt"/>
              </a:rPr>
              <a:t>or stenting?</a:t>
            </a:r>
            <a:endParaRPr lang="en-US" altLang="zh-CN" sz="3200" b="1" dirty="0">
              <a:latin typeface="+mj-lt"/>
            </a:endParaRPr>
          </a:p>
        </p:txBody>
      </p:sp>
      <p:pic>
        <p:nvPicPr>
          <p:cNvPr id="276484" name="Picture 4" descr="sten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79675"/>
            <a:ext cx="3455987" cy="4046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3" descr="ACST_2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-26988"/>
            <a:ext cx="10096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4" descr="acst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71551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bup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165850"/>
            <a:ext cx="1439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HTAsponsoredlogow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9474" r="3969" b="14105"/>
          <a:stretch>
            <a:fillRect/>
          </a:stretch>
        </p:blipFill>
        <p:spPr bwMode="auto">
          <a:xfrm>
            <a:off x="179388" y="6165850"/>
            <a:ext cx="14398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1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130425"/>
            <a:ext cx="9144000" cy="3819525"/>
          </a:xfrm>
        </p:spPr>
        <p:txBody>
          <a:bodyPr>
            <a:normAutofit fontScale="90000"/>
          </a:bodyPr>
          <a:lstStyle/>
          <a:p>
            <a:r>
              <a:rPr lang="en-GB" altLang="zh-CN" sz="3600" dirty="0">
                <a:solidFill>
                  <a:schemeClr val="tx1"/>
                </a:solidFill>
                <a:latin typeface="+mn-lt"/>
                <a:cs typeface="Arial Unicode MS" charset="0"/>
              </a:rPr>
              <a:t>Stenting </a:t>
            </a:r>
            <a:r>
              <a:rPr lang="en-GB" altLang="zh-CN" sz="3600" u="sng" dirty="0">
                <a:solidFill>
                  <a:schemeClr val="tx1"/>
                </a:solidFill>
                <a:latin typeface="+mn-lt"/>
                <a:cs typeface="Arial Unicode MS" charset="0"/>
              </a:rPr>
              <a:t>might</a:t>
            </a:r>
            <a:r>
              <a:rPr lang="en-GB" altLang="zh-CN" sz="3600" dirty="0">
                <a:solidFill>
                  <a:schemeClr val="tx1"/>
                </a:solidFill>
                <a:latin typeface="+mn-lt"/>
                <a:cs typeface="Arial Unicode MS" charset="0"/>
              </a:rPr>
              <a:t> be better than CEA –</a:t>
            </a:r>
            <a:br>
              <a:rPr lang="en-GB" altLang="zh-CN" sz="3600" dirty="0">
                <a:solidFill>
                  <a:schemeClr val="tx1"/>
                </a:solidFill>
                <a:latin typeface="+mn-lt"/>
                <a:cs typeface="Arial Unicode MS" charset="0"/>
              </a:rPr>
            </a:br>
            <a:r>
              <a:rPr lang="en-GB" altLang="zh-CN" sz="3600" dirty="0">
                <a:solidFill>
                  <a:schemeClr val="tx1"/>
                </a:solidFill>
                <a:latin typeface="+mn-lt"/>
                <a:cs typeface="Arial Unicode MS" charset="0"/>
              </a:rPr>
              <a:t> no incision, quick discharge, </a:t>
            </a:r>
            <a:br>
              <a:rPr lang="en-GB" altLang="zh-CN" sz="3600" dirty="0">
                <a:solidFill>
                  <a:schemeClr val="tx1"/>
                </a:solidFill>
                <a:latin typeface="+mn-lt"/>
                <a:cs typeface="Arial Unicode MS" charset="0"/>
              </a:rPr>
            </a:br>
            <a:r>
              <a:rPr lang="en-GB" altLang="zh-CN" sz="3600" dirty="0">
                <a:solidFill>
                  <a:schemeClr val="tx1"/>
                </a:solidFill>
                <a:latin typeface="+mn-lt"/>
                <a:cs typeface="Arial Unicode MS" charset="0"/>
              </a:rPr>
              <a:t>no cranial nerve damage</a:t>
            </a:r>
            <a:r>
              <a:rPr lang="en-GB" altLang="zh-CN" sz="360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…</a:t>
            </a:r>
            <a:br>
              <a:rPr lang="en-GB" altLang="zh-CN" sz="3600" dirty="0" smtClean="0">
                <a:solidFill>
                  <a:schemeClr val="tx1"/>
                </a:solidFill>
                <a:latin typeface="+mn-lt"/>
                <a:cs typeface="Arial Unicode MS" charset="0"/>
              </a:rPr>
            </a:br>
            <a:r>
              <a:rPr lang="en-GB" altLang="zh-CN" sz="3600" dirty="0">
                <a:latin typeface="+mn-lt"/>
                <a:cs typeface="Arial Unicode MS" charset="0"/>
              </a:rPr>
              <a:t/>
            </a:r>
            <a:br>
              <a:rPr lang="en-GB" altLang="zh-CN" sz="3600" dirty="0">
                <a:latin typeface="+mn-lt"/>
                <a:cs typeface="Arial Unicode MS" charset="0"/>
              </a:rPr>
            </a:br>
            <a:r>
              <a:rPr lang="en-GB" altLang="zh-CN" sz="3600" dirty="0" smtClean="0">
                <a:latin typeface="+mn-lt"/>
                <a:cs typeface="Arial Unicode MS" charset="0"/>
              </a:rPr>
              <a:t>patients </a:t>
            </a:r>
            <a:r>
              <a:rPr lang="en-GB" altLang="zh-CN" sz="3600" dirty="0">
                <a:latin typeface="+mn-lt"/>
                <a:cs typeface="Arial Unicode MS" charset="0"/>
              </a:rPr>
              <a:t>w</a:t>
            </a:r>
            <a:r>
              <a:rPr lang="en-GB" altLang="zh-CN" sz="3600" dirty="0" smtClean="0">
                <a:latin typeface="+mn-lt"/>
                <a:cs typeface="Arial Unicode MS" charset="0"/>
              </a:rPr>
              <a:t>on</a:t>
            </a:r>
            <a:r>
              <a:rPr lang="fr-FR" altLang="zh-CN" sz="3600" dirty="0" smtClean="0">
                <a:latin typeface="+mn-lt"/>
                <a:cs typeface="Arial Unicode MS" charset="0"/>
              </a:rPr>
              <a:t>’</a:t>
            </a:r>
            <a:r>
              <a:rPr lang="en-GB" altLang="zh-CN" sz="3600" dirty="0" smtClean="0">
                <a:latin typeface="+mn-lt"/>
                <a:cs typeface="Arial Unicode MS" charset="0"/>
              </a:rPr>
              <a:t>t want open surgery if stenting is safe but we don</a:t>
            </a:r>
            <a:r>
              <a:rPr lang="fr-FR" altLang="zh-CN" sz="3600" dirty="0" smtClean="0">
                <a:latin typeface="+mn-lt"/>
                <a:cs typeface="Arial Unicode MS" charset="0"/>
              </a:rPr>
              <a:t>’</a:t>
            </a:r>
            <a:r>
              <a:rPr lang="en-GB" altLang="zh-CN" sz="3600" dirty="0" smtClean="0">
                <a:latin typeface="+mn-lt"/>
                <a:cs typeface="Arial Unicode MS" charset="0"/>
              </a:rPr>
              <a:t>t know yet….</a:t>
            </a:r>
            <a:r>
              <a:rPr lang="en-GB" altLang="zh-CN" sz="3600" dirty="0">
                <a:solidFill>
                  <a:schemeClr val="tx1"/>
                </a:solidFill>
                <a:latin typeface="+mn-lt"/>
                <a:cs typeface="Arial Unicode MS" charset="0"/>
              </a:rPr>
              <a:t/>
            </a:r>
            <a:br>
              <a:rPr lang="en-GB" altLang="zh-CN" sz="3600" dirty="0">
                <a:solidFill>
                  <a:schemeClr val="tx1"/>
                </a:solidFill>
                <a:latin typeface="+mn-lt"/>
                <a:cs typeface="Arial Unicode MS" charset="0"/>
              </a:rPr>
            </a:br>
            <a:r>
              <a:rPr lang="en-GB" altLang="zh-CN" sz="3600" dirty="0">
                <a:solidFill>
                  <a:schemeClr val="tx1"/>
                </a:solidFill>
                <a:latin typeface="+mn-lt"/>
                <a:cs typeface="Arial Unicode MS" charset="0"/>
              </a:rPr>
              <a:t/>
            </a:r>
            <a:br>
              <a:rPr lang="en-GB" altLang="zh-CN" sz="3600" dirty="0">
                <a:solidFill>
                  <a:schemeClr val="tx1"/>
                </a:solidFill>
                <a:latin typeface="+mn-lt"/>
                <a:cs typeface="Arial Unicode MS" charset="0"/>
              </a:rPr>
            </a:br>
            <a:endParaRPr lang="en-GB" altLang="zh-CN" sz="2800" dirty="0">
              <a:solidFill>
                <a:schemeClr val="tx1"/>
              </a:solidFill>
              <a:latin typeface="+mn-lt"/>
              <a:cs typeface="Arial Unicode MS" charset="0"/>
            </a:endParaRPr>
          </a:p>
        </p:txBody>
      </p:sp>
      <p:pic>
        <p:nvPicPr>
          <p:cNvPr id="10243" name="Picture 13" descr="ACST_2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44450"/>
            <a:ext cx="10096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4" descr="acst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3025"/>
            <a:ext cx="9715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84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68240" y="260350"/>
            <a:ext cx="8820150" cy="815975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tx1"/>
                </a:solidFill>
                <a:latin typeface="Calibri" charset="0"/>
              </a:rPr>
              <a:t>Recent guidelines </a:t>
            </a:r>
            <a:r>
              <a:rPr lang="en-GB" sz="3600" b="1" dirty="0" smtClean="0">
                <a:solidFill>
                  <a:schemeClr val="tx1"/>
                </a:solidFill>
                <a:latin typeface="Calibri" charset="0"/>
              </a:rPr>
              <a:t>clearly show the </a:t>
            </a:r>
            <a:r>
              <a:rPr lang="en-GB" sz="3600" b="1" dirty="0">
                <a:solidFill>
                  <a:schemeClr val="tx1"/>
                </a:solidFill>
                <a:latin typeface="Calibri" charset="0"/>
              </a:rPr>
              <a:t>need for ACST-2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endParaRPr lang="en-GB" sz="3600" dirty="0"/>
          </a:p>
        </p:txBody>
      </p:sp>
      <p:sp>
        <p:nvSpPr>
          <p:cNvPr id="37891" name="TextBox 6"/>
          <p:cNvSpPr txBox="1">
            <a:spLocks noChangeArrowheads="1"/>
          </p:cNvSpPr>
          <p:nvPr/>
        </p:nvSpPr>
        <p:spPr bwMode="auto">
          <a:xfrm>
            <a:off x="4859338" y="1431925"/>
            <a:ext cx="3241675" cy="227965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600" b="1" dirty="0">
                <a:solidFill>
                  <a:srgbClr val="000000"/>
                </a:solidFill>
                <a:latin typeface="Calibri" charset="0"/>
                <a:cs typeface="宋体" charset="0"/>
              </a:rPr>
              <a:t>Society for Vascular Surgery Carotid Guidelines (2011)</a:t>
            </a:r>
          </a:p>
          <a:p>
            <a:pPr algn="ctr"/>
            <a:endParaRPr lang="en-GB" sz="1600" b="1" u="sng" dirty="0">
              <a:solidFill>
                <a:srgbClr val="000000"/>
              </a:solidFill>
              <a:latin typeface="Calibri" charset="0"/>
              <a:cs typeface="宋体" charset="0"/>
            </a:endParaRPr>
          </a:p>
          <a:p>
            <a:r>
              <a:rPr lang="en-GB" sz="1400" dirty="0">
                <a:solidFill>
                  <a:srgbClr val="000000"/>
                </a:solidFill>
                <a:cs typeface="宋体" charset="0"/>
              </a:rPr>
              <a:t>Asymptomatic &gt; 60% stenosis </a:t>
            </a:r>
          </a:p>
          <a:p>
            <a:r>
              <a:rPr lang="en-GB" sz="1400" i="1" u="sng" dirty="0">
                <a:solidFill>
                  <a:srgbClr val="000000"/>
                </a:solidFill>
                <a:cs typeface="宋体" charset="0"/>
              </a:rPr>
              <a:t>should be considered for CEA </a:t>
            </a:r>
            <a:r>
              <a:rPr lang="en-GB" sz="1400" dirty="0">
                <a:solidFill>
                  <a:srgbClr val="000000"/>
                </a:solidFill>
                <a:cs typeface="宋体" charset="0"/>
              </a:rPr>
              <a:t>(Evidence Level: A)</a:t>
            </a:r>
          </a:p>
          <a:p>
            <a:endParaRPr lang="en-GB" sz="500" dirty="0">
              <a:solidFill>
                <a:srgbClr val="000000"/>
              </a:solidFill>
              <a:cs typeface="宋体" charset="0"/>
            </a:endParaRPr>
          </a:p>
          <a:p>
            <a:r>
              <a:rPr lang="en-GB" sz="1400" i="1" u="sng" dirty="0">
                <a:solidFill>
                  <a:srgbClr val="000000"/>
                </a:solidFill>
                <a:cs typeface="宋体" charset="0"/>
              </a:rPr>
              <a:t>CAS should not be performed except as part of an on-going clinical trial </a:t>
            </a:r>
            <a:r>
              <a:rPr lang="en-GB" sz="1400" dirty="0">
                <a:solidFill>
                  <a:srgbClr val="000000"/>
                </a:solidFill>
                <a:cs typeface="宋体" charset="0"/>
              </a:rPr>
              <a:t>(Evidence Level: B)</a:t>
            </a:r>
          </a:p>
          <a:p>
            <a:endParaRPr lang="en-GB" sz="500" dirty="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4841875" y="3962400"/>
            <a:ext cx="3240088" cy="170180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600" b="1" dirty="0">
                <a:solidFill>
                  <a:srgbClr val="000000"/>
                </a:solidFill>
                <a:latin typeface="+mn-lt"/>
                <a:cs typeface="宋体" charset="0"/>
              </a:rPr>
              <a:t>RCP Stroke Guidelines </a:t>
            </a:r>
          </a:p>
          <a:p>
            <a:pPr algn="ctr"/>
            <a:r>
              <a:rPr lang="en-GB" sz="1600" b="1" dirty="0">
                <a:solidFill>
                  <a:srgbClr val="000000"/>
                </a:solidFill>
                <a:latin typeface="+mn-lt"/>
                <a:cs typeface="宋体" charset="0"/>
              </a:rPr>
              <a:t>(2012)</a:t>
            </a:r>
          </a:p>
          <a:p>
            <a:pPr algn="ctr"/>
            <a:endParaRPr lang="en-GB" sz="1600" b="1" u="sng" dirty="0">
              <a:solidFill>
                <a:srgbClr val="000000"/>
              </a:solidFill>
              <a:cs typeface="宋体" charset="0"/>
            </a:endParaRPr>
          </a:p>
          <a:p>
            <a:pPr algn="ctr"/>
            <a:r>
              <a:rPr lang="en-GB" sz="1400" i="1" u="sng" dirty="0">
                <a:solidFill>
                  <a:srgbClr val="000000"/>
                </a:solidFill>
                <a:cs typeface="宋体" charset="0"/>
              </a:rPr>
              <a:t>Surgery or stenting (CEA or CAS) for </a:t>
            </a:r>
          </a:p>
          <a:p>
            <a:pPr algn="ctr"/>
            <a:r>
              <a:rPr lang="en-GB" sz="1400" i="1" u="sng" dirty="0">
                <a:solidFill>
                  <a:srgbClr val="000000"/>
                </a:solidFill>
                <a:cs typeface="宋体" charset="0"/>
              </a:rPr>
              <a:t>asymptomatic carotid artery stenosis should not routinely be performed unless as part of a randomised trial.</a:t>
            </a:r>
          </a:p>
        </p:txBody>
      </p:sp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715963" y="3952875"/>
            <a:ext cx="3600450" cy="170180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000000"/>
                </a:solidFill>
                <a:latin typeface="Calibri" charset="0"/>
                <a:cs typeface="宋体" charset="0"/>
              </a:rPr>
              <a:t>NICE Carotid Intervention Guidelines (2011)</a:t>
            </a:r>
          </a:p>
          <a:p>
            <a:pPr algn="ctr"/>
            <a:endParaRPr lang="en-US" sz="1600" b="1" u="sng" dirty="0">
              <a:solidFill>
                <a:srgbClr val="000000"/>
              </a:solidFill>
              <a:latin typeface="Calibri" charset="0"/>
              <a:cs typeface="宋体" charset="0"/>
            </a:endParaRPr>
          </a:p>
          <a:p>
            <a:pPr algn="ctr"/>
            <a:r>
              <a:rPr lang="ja-JP" altLang="en-US" sz="1400" dirty="0">
                <a:solidFill>
                  <a:srgbClr val="000000"/>
                </a:solidFill>
                <a:cs typeface="宋体" charset="0"/>
              </a:rPr>
              <a:t>“</a:t>
            </a:r>
            <a:r>
              <a:rPr lang="en-US" sz="1400" dirty="0">
                <a:solidFill>
                  <a:srgbClr val="000000"/>
                </a:solidFill>
                <a:cs typeface="宋体" charset="0"/>
              </a:rPr>
              <a:t>NICE encourages clinicians </a:t>
            </a:r>
            <a:r>
              <a:rPr lang="en-US" sz="1400" i="1" u="sng" dirty="0">
                <a:solidFill>
                  <a:srgbClr val="000000"/>
                </a:solidFill>
                <a:cs typeface="宋体" charset="0"/>
              </a:rPr>
              <a:t>either </a:t>
            </a:r>
            <a:br>
              <a:rPr lang="en-US" sz="1400" i="1" u="sng" dirty="0">
                <a:solidFill>
                  <a:srgbClr val="000000"/>
                </a:solidFill>
                <a:cs typeface="宋体" charset="0"/>
              </a:rPr>
            </a:br>
            <a:r>
              <a:rPr lang="en-US" sz="1400" i="1" u="sng" dirty="0">
                <a:solidFill>
                  <a:srgbClr val="000000"/>
                </a:solidFill>
                <a:cs typeface="宋体" charset="0"/>
              </a:rPr>
              <a:t>to enter patients into the ACST-2 trial</a:t>
            </a:r>
            <a:r>
              <a:rPr lang="en-US" sz="1400" dirty="0">
                <a:solidFill>
                  <a:srgbClr val="000000"/>
                </a:solidFill>
                <a:cs typeface="宋体" charset="0"/>
              </a:rPr>
              <a:t>, or to submit data to </a:t>
            </a:r>
            <a:br>
              <a:rPr lang="en-US" sz="1400" dirty="0">
                <a:solidFill>
                  <a:srgbClr val="000000"/>
                </a:solidFill>
                <a:cs typeface="宋体" charset="0"/>
              </a:rPr>
            </a:br>
            <a:r>
              <a:rPr lang="en-US" sz="1400" dirty="0">
                <a:solidFill>
                  <a:srgbClr val="000000"/>
                </a:solidFill>
                <a:cs typeface="宋体" charset="0"/>
              </a:rPr>
              <a:t>the Endovascular Carotid Register</a:t>
            </a:r>
            <a:r>
              <a:rPr lang="ja-JP" altLang="en-US" sz="1400" dirty="0">
                <a:solidFill>
                  <a:srgbClr val="000000"/>
                </a:solidFill>
                <a:cs typeface="宋体" charset="0"/>
              </a:rPr>
              <a:t>”</a:t>
            </a:r>
            <a:endParaRPr lang="en-US" sz="1400" dirty="0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684213" y="1433513"/>
            <a:ext cx="3600450" cy="227965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600" b="1" dirty="0">
                <a:solidFill>
                  <a:srgbClr val="000000"/>
                </a:solidFill>
                <a:latin typeface="Calibri" charset="0"/>
                <a:cs typeface="宋体" charset="0"/>
              </a:rPr>
              <a:t>AHA Carotid Disease Management Guidelines (2011) </a:t>
            </a:r>
          </a:p>
          <a:p>
            <a:pPr algn="ctr"/>
            <a:endParaRPr lang="en-GB" sz="1600" b="1" dirty="0">
              <a:solidFill>
                <a:srgbClr val="000000"/>
              </a:solidFill>
              <a:latin typeface="Calibri" charset="0"/>
              <a:cs typeface="宋体" charset="0"/>
            </a:endParaRPr>
          </a:p>
          <a:p>
            <a:r>
              <a:rPr lang="en-GB" sz="1400" dirty="0">
                <a:solidFill>
                  <a:srgbClr val="000000"/>
                </a:solidFill>
                <a:cs typeface="宋体" charset="0"/>
              </a:rPr>
              <a:t>It is </a:t>
            </a:r>
            <a:r>
              <a:rPr lang="en-GB" sz="1400" i="1" u="sng" dirty="0">
                <a:solidFill>
                  <a:srgbClr val="000000"/>
                </a:solidFill>
                <a:cs typeface="宋体" charset="0"/>
              </a:rPr>
              <a:t>reasonable to perform CEA</a:t>
            </a:r>
            <a:r>
              <a:rPr lang="en-GB" sz="1400" dirty="0">
                <a:solidFill>
                  <a:srgbClr val="000000"/>
                </a:solidFill>
                <a:cs typeface="宋体" charset="0"/>
              </a:rPr>
              <a:t> in asymptomatic patients who have &gt; 70% stenosis (Evidence Level: A)</a:t>
            </a:r>
          </a:p>
          <a:p>
            <a:endParaRPr lang="en-GB" sz="500" dirty="0">
              <a:solidFill>
                <a:srgbClr val="000000"/>
              </a:solidFill>
              <a:cs typeface="宋体" charset="0"/>
            </a:endParaRPr>
          </a:p>
          <a:p>
            <a:r>
              <a:rPr lang="en-GB" sz="1400" dirty="0">
                <a:solidFill>
                  <a:srgbClr val="000000"/>
                </a:solidFill>
                <a:cs typeface="宋体" charset="0"/>
              </a:rPr>
              <a:t>Prophylactic </a:t>
            </a:r>
            <a:r>
              <a:rPr lang="en-GB" sz="1400" i="1" u="sng" dirty="0">
                <a:solidFill>
                  <a:srgbClr val="000000"/>
                </a:solidFill>
                <a:cs typeface="宋体" charset="0"/>
              </a:rPr>
              <a:t>CAS might be considered </a:t>
            </a:r>
            <a:r>
              <a:rPr lang="en-GB" sz="1400" dirty="0">
                <a:solidFill>
                  <a:srgbClr val="000000"/>
                </a:solidFill>
                <a:cs typeface="宋体" charset="0"/>
              </a:rPr>
              <a:t>in highly selected patients with asymptomatic carotid stenosis (Evidence Level: B)</a:t>
            </a:r>
          </a:p>
          <a:p>
            <a:pPr algn="ctr"/>
            <a:endParaRPr lang="en-GB" sz="500" b="1" u="sng" dirty="0">
              <a:solidFill>
                <a:srgbClr val="000000"/>
              </a:solidFill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00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50648" y="1511300"/>
            <a:ext cx="8177639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4000" dirty="0"/>
              <a:t>CEA </a:t>
            </a:r>
            <a:r>
              <a:rPr lang="en-GB" sz="4000" dirty="0" err="1"/>
              <a:t>vs</a:t>
            </a:r>
            <a:r>
              <a:rPr lang="en-GB" sz="4000" dirty="0"/>
              <a:t> CAS trials </a:t>
            </a:r>
            <a:br>
              <a:rPr lang="en-GB" sz="4000" dirty="0"/>
            </a:br>
            <a:r>
              <a:rPr lang="en-GB" sz="4000" dirty="0"/>
              <a:t>Interventions for Carotid Stenosis</a:t>
            </a:r>
            <a:br>
              <a:rPr lang="en-GB" sz="4000" dirty="0"/>
            </a:br>
            <a:endParaRPr lang="en-GB" sz="4000" dirty="0" smtClean="0"/>
          </a:p>
          <a:p>
            <a:pPr algn="ctr"/>
            <a:r>
              <a:rPr lang="en-GB" sz="4000" dirty="0" smtClean="0"/>
              <a:t>- long-term evidence (as with ACST-1) </a:t>
            </a:r>
          </a:p>
          <a:p>
            <a:pPr algn="ctr"/>
            <a:r>
              <a:rPr lang="en-GB" sz="4000" dirty="0" smtClean="0"/>
              <a:t>is of most importance</a:t>
            </a:r>
          </a:p>
          <a:p>
            <a:pPr algn="ctr"/>
            <a:endParaRPr lang="en-GB" sz="4000" dirty="0"/>
          </a:p>
          <a:p>
            <a:pPr algn="ctr"/>
            <a:r>
              <a:rPr lang="en-GB" sz="4000" dirty="0" smtClean="0"/>
              <a:t>… and this is changing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317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ChangeArrowheads="1"/>
          </p:cNvSpPr>
          <p:nvPr/>
        </p:nvSpPr>
        <p:spPr bwMode="auto">
          <a:xfrm>
            <a:off x="0" y="2393950"/>
            <a:ext cx="9144000" cy="13223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4000" dirty="0" smtClean="0">
                <a:cs typeface="Arial" charset="0"/>
              </a:rPr>
              <a:t>The </a:t>
            </a:r>
            <a:r>
              <a:rPr lang="en-GB" sz="4000" dirty="0">
                <a:cs typeface="Arial" charset="0"/>
              </a:rPr>
              <a:t>ICSS </a:t>
            </a:r>
            <a:r>
              <a:rPr lang="en-GB" sz="4000" dirty="0" smtClean="0">
                <a:cs typeface="Arial" charset="0"/>
              </a:rPr>
              <a:t>Trial - </a:t>
            </a:r>
            <a:r>
              <a:rPr lang="en-GB" sz="4000" dirty="0">
                <a:cs typeface="Arial" charset="0"/>
              </a:rPr>
              <a:t>long-term evidence </a:t>
            </a:r>
            <a:r>
              <a:rPr lang="en-GB" sz="4000" dirty="0" smtClean="0">
                <a:cs typeface="Arial" charset="0"/>
              </a:rPr>
              <a:t>can change </a:t>
            </a:r>
            <a:r>
              <a:rPr lang="en-GB" sz="4000" dirty="0">
                <a:cs typeface="Arial" charset="0"/>
              </a:rPr>
              <a:t>the future for CAS</a:t>
            </a:r>
            <a:endParaRPr lang="en-US" sz="4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8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503238"/>
            <a:ext cx="9001125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ICSS, SPACE - why operate for symptoms if stenting works as well or better?</a:t>
            </a:r>
            <a:endParaRPr lang="en-US" dirty="0"/>
          </a:p>
        </p:txBody>
      </p:sp>
      <p:pic>
        <p:nvPicPr>
          <p:cNvPr id="286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998663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135557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ICSS </a:t>
            </a:r>
            <a:r>
              <a:rPr lang="en-US" b="1" i="1" dirty="0" smtClean="0"/>
              <a:t>Early</a:t>
            </a:r>
            <a:r>
              <a:rPr lang="en-US" b="1" dirty="0" smtClean="0"/>
              <a:t> results (1-2 years) 2010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CEA better - more minor strokes after CAS</a:t>
            </a:r>
          </a:p>
          <a:p>
            <a:r>
              <a:rPr lang="en-US" dirty="0" smtClean="0"/>
              <a:t>CAS operators much less experienced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After this, many </a:t>
            </a:r>
            <a:r>
              <a:rPr lang="en-US" dirty="0" err="1" smtClean="0"/>
              <a:t>centres</a:t>
            </a:r>
            <a:r>
              <a:rPr lang="en-US" dirty="0" smtClean="0"/>
              <a:t> stopped stenting</a:t>
            </a:r>
          </a:p>
          <a:p>
            <a:pPr marL="0" indent="0">
              <a:buNone/>
            </a:pPr>
            <a:r>
              <a:rPr lang="en-US" dirty="0" smtClean="0"/>
              <a:t>Others carried on, results improved</a:t>
            </a:r>
          </a:p>
          <a:p>
            <a:pPr marL="0" indent="0">
              <a:buNone/>
            </a:pPr>
            <a:r>
              <a:rPr lang="en-US" dirty="0" smtClean="0"/>
              <a:t>Devices also evolved….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800" b="1" dirty="0" smtClean="0">
                <a:latin typeface="+mj-lt"/>
              </a:rPr>
              <a:t>ICSS </a:t>
            </a:r>
            <a:r>
              <a:rPr lang="en-US" sz="4800" b="1" i="1" dirty="0" smtClean="0">
                <a:latin typeface="+mj-lt"/>
              </a:rPr>
              <a:t>longer-term </a:t>
            </a:r>
            <a:r>
              <a:rPr lang="en-US" sz="4800" b="1" dirty="0" smtClean="0">
                <a:latin typeface="+mj-lt"/>
              </a:rPr>
              <a:t>results (4 years) </a:t>
            </a:r>
          </a:p>
          <a:p>
            <a:pPr marL="0" indent="0">
              <a:buNone/>
            </a:pPr>
            <a:r>
              <a:rPr lang="en-US" dirty="0" smtClean="0"/>
              <a:t>…………..a different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2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7" descr="causes3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1" y="432188"/>
            <a:ext cx="5350739" cy="6290971"/>
          </a:xfrm>
          <a:prstGeom prst="rect">
            <a:avLst/>
          </a:prstGeom>
          <a:noFill/>
          <a:ln w="38100">
            <a:solidFill>
              <a:srgbClr val="FF11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5911" y="1639720"/>
            <a:ext cx="25880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About 20% ischaemic </a:t>
            </a:r>
          </a:p>
          <a:p>
            <a:r>
              <a:rPr lang="en-GB" sz="3200" dirty="0" smtClean="0"/>
              <a:t>Strokes are caused by </a:t>
            </a:r>
          </a:p>
          <a:p>
            <a:r>
              <a:rPr lang="en-GB" sz="3200" dirty="0" smtClean="0"/>
              <a:t>carotid stenosis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9341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000000"/>
                </a:solidFill>
                <a:latin typeface="Calibri" charset="0"/>
              </a:rPr>
              <a:t>…the </a:t>
            </a:r>
            <a:r>
              <a:rPr lang="en-GB" sz="4000" b="1" dirty="0">
                <a:solidFill>
                  <a:srgbClr val="000000"/>
                </a:solidFill>
                <a:latin typeface="Calibri" charset="0"/>
              </a:rPr>
              <a:t>longer term results </a:t>
            </a:r>
            <a:r>
              <a:rPr lang="en-GB" sz="4000" b="1" dirty="0" smtClean="0">
                <a:solidFill>
                  <a:srgbClr val="000000"/>
                </a:solidFill>
                <a:latin typeface="Calibri" charset="0"/>
              </a:rPr>
              <a:t>: Lancet (</a:t>
            </a:r>
            <a:r>
              <a:rPr lang="en-GB" sz="4000" b="1" i="1" dirty="0" smtClean="0">
                <a:solidFill>
                  <a:srgbClr val="000000"/>
                </a:solidFill>
                <a:latin typeface="Calibri" charset="0"/>
              </a:rPr>
              <a:t>2014</a:t>
            </a:r>
            <a:r>
              <a:rPr lang="en-GB" sz="4000" b="1" dirty="0" smtClean="0">
                <a:solidFill>
                  <a:srgbClr val="000000"/>
                </a:solidFill>
                <a:latin typeface="Calibri" charset="0"/>
              </a:rPr>
              <a:t>)</a:t>
            </a:r>
            <a:endParaRPr lang="en-US" sz="40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7950"/>
            <a:ext cx="8229600" cy="452596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GB" sz="3200" dirty="0" smtClean="0">
                <a:latin typeface="Calibri" charset="0"/>
              </a:rPr>
              <a:t>4 year follow up</a:t>
            </a:r>
            <a:endParaRPr lang="en-GB" sz="3200" dirty="0">
              <a:latin typeface="Calibri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GB" sz="3200" dirty="0" smtClean="0">
              <a:latin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704"/>
            <a:ext cx="9144000" cy="456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2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44" y="274638"/>
            <a:ext cx="8889238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+mn-lt"/>
              </a:rPr>
              <a:t>Falling risks from CEA and CAS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Reduced procedural risk for CEA (Statins)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Reduced procedural risks for CAS…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62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007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684"/>
            <a:ext cx="268922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004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2300684"/>
            <a:ext cx="2687637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49489" y="115888"/>
            <a:ext cx="919173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Techniques, devices, experience have all </a:t>
            </a:r>
            <a:endParaRPr lang="en-GB" sz="3200" b="1" dirty="0" smtClean="0"/>
          </a:p>
          <a:p>
            <a:pPr algn="ctr"/>
            <a:r>
              <a:rPr lang="en-GB" sz="3200" b="1" dirty="0"/>
              <a:t>c</a:t>
            </a:r>
            <a:r>
              <a:rPr lang="en-GB" sz="3200" b="1" dirty="0" smtClean="0"/>
              <a:t>hanged since </a:t>
            </a:r>
            <a:r>
              <a:rPr lang="en-GB" sz="3200" b="1" dirty="0"/>
              <a:t>the </a:t>
            </a:r>
            <a:r>
              <a:rPr lang="en-GB" sz="3200" b="1" dirty="0" smtClean="0"/>
              <a:t>early symptomatic trials </a:t>
            </a:r>
          </a:p>
          <a:p>
            <a:pPr algn="ctr"/>
            <a:r>
              <a:rPr lang="en-GB" sz="3200" b="1" dirty="0" smtClean="0"/>
              <a:t>when</a:t>
            </a:r>
            <a:r>
              <a:rPr lang="en-GB" sz="3200" b="1" dirty="0" smtClean="0"/>
              <a:t> </a:t>
            </a:r>
            <a:r>
              <a:rPr lang="en-GB" sz="3200" b="1" dirty="0" smtClean="0"/>
              <a:t>more minor strokes were caused by stenting …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51375" y="3429000"/>
            <a:ext cx="4492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Now </a:t>
            </a:r>
            <a:r>
              <a:rPr lang="en-GB" sz="3200" dirty="0"/>
              <a:t>– </a:t>
            </a:r>
            <a:endParaRPr lang="en-GB" sz="3200" dirty="0" smtClean="0"/>
          </a:p>
          <a:p>
            <a:pPr algn="ctr"/>
            <a:r>
              <a:rPr lang="en-GB" sz="3200" dirty="0" smtClean="0"/>
              <a:t>have </a:t>
            </a:r>
            <a:r>
              <a:rPr lang="en-GB" sz="3200" dirty="0"/>
              <a:t>FLOW-reversal systems</a:t>
            </a:r>
            <a:r>
              <a:rPr lang="en-GB" sz="3200" dirty="0" smtClean="0"/>
              <a:t>, </a:t>
            </a:r>
            <a:r>
              <a:rPr lang="en-GB" sz="3200" dirty="0"/>
              <a:t>direct puncture, membrane </a:t>
            </a:r>
            <a:r>
              <a:rPr lang="en-GB" sz="3200" dirty="0" smtClean="0"/>
              <a:t>stents, reducing </a:t>
            </a:r>
            <a:r>
              <a:rPr lang="en-GB" sz="3200" dirty="0"/>
              <a:t>risk of distal </a:t>
            </a:r>
            <a:r>
              <a:rPr lang="en-GB" sz="3200" dirty="0" err="1"/>
              <a:t>embolisation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8854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and closed-cell stents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930400"/>
            <a:ext cx="90297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7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673100"/>
            <a:ext cx="90551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0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Cristallo</a:t>
            </a:r>
            <a:r>
              <a:rPr lang="en-US" dirty="0" smtClean="0"/>
              <a:t> </a:t>
            </a:r>
            <a:r>
              <a:rPr lang="en-US" dirty="0" err="1" smtClean="0"/>
              <a:t>Ideale</a:t>
            </a:r>
            <a:r>
              <a:rPr lang="en-US" dirty="0" smtClean="0"/>
              <a:t> (Hybrid)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11147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135090"/>
                </a:solidFill>
                <a:latin typeface="ArialMT"/>
              </a:rPr>
              <a:t>Open Cell Stent with Closed Cell Design</a:t>
            </a:r>
          </a:p>
          <a:p>
            <a:pPr marL="0" indent="0">
              <a:buNone/>
            </a:pPr>
            <a:endParaRPr lang="en-US" sz="2000" dirty="0">
              <a:solidFill>
                <a:srgbClr val="535353"/>
              </a:solidFill>
              <a:latin typeface="ArialMT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535353"/>
                </a:solidFill>
                <a:latin typeface="ArialMT"/>
              </a:rPr>
              <a:t>Proximal and distal sections – open cell, enhanced flexibility</a:t>
            </a:r>
          </a:p>
          <a:p>
            <a:pPr marL="0" indent="0">
              <a:buNone/>
            </a:pPr>
            <a:endParaRPr lang="en-US" sz="2000" dirty="0">
              <a:solidFill>
                <a:srgbClr val="535353"/>
              </a:solidFill>
              <a:latin typeface="ArialMT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535353"/>
                </a:solidFill>
                <a:latin typeface="ArialMT"/>
              </a:rPr>
              <a:t>C</a:t>
            </a:r>
            <a:r>
              <a:rPr lang="en-US" sz="2000" dirty="0">
                <a:solidFill>
                  <a:srgbClr val="535353"/>
                </a:solidFill>
                <a:latin typeface="ArialMT"/>
              </a:rPr>
              <a:t>entral closed cell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535353"/>
                </a:solidFill>
                <a:latin typeface="ArialMT"/>
              </a:rPr>
              <a:t>section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677" y="2197083"/>
            <a:ext cx="4343400" cy="4191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200400" y="4165600"/>
            <a:ext cx="2082800" cy="169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36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764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" y="3073400"/>
            <a:ext cx="16055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Membrane</a:t>
            </a:r>
          </a:p>
          <a:p>
            <a:r>
              <a:rPr lang="en-US" sz="2400" b="1" dirty="0" smtClean="0"/>
              <a:t>Stent</a:t>
            </a:r>
          </a:p>
          <a:p>
            <a:endParaRPr lang="en-US" sz="2400" b="1" dirty="0"/>
          </a:p>
          <a:p>
            <a:r>
              <a:rPr lang="en-US" sz="2400" b="1" dirty="0" err="1" smtClean="0"/>
              <a:t>Roadsaver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7923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10446E"/>
              </a:solidFill>
              <a:latin typeface="ArialMT"/>
              <a:hlinkClick r:id="rId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00"/>
            <a:ext cx="9144000" cy="55836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21877" y="1896525"/>
            <a:ext cx="2046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MoMa</a:t>
            </a:r>
            <a:endParaRPr lang="en-US" sz="2000" b="1" dirty="0" smtClean="0"/>
          </a:p>
          <a:p>
            <a:r>
              <a:rPr lang="en-US" sz="2000" b="1" dirty="0" smtClean="0"/>
              <a:t>Flow-reversal</a:t>
            </a:r>
          </a:p>
          <a:p>
            <a:r>
              <a:rPr lang="en-US" sz="2000" b="1" dirty="0" smtClean="0"/>
              <a:t>Protection device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3200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6326" y="-32760"/>
            <a:ext cx="9533775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       Smoking and the risk of severe carotid artery stenosis</a:t>
            </a:r>
            <a:endParaRPr lang="en-GB" b="1" dirty="0"/>
          </a:p>
        </p:txBody>
      </p:sp>
      <p:grpSp>
        <p:nvGrpSpPr>
          <p:cNvPr id="3" name="Group 85"/>
          <p:cNvGrpSpPr>
            <a:grpSpLocks noChangeAspect="1"/>
          </p:cNvGrpSpPr>
          <p:nvPr/>
        </p:nvGrpSpPr>
        <p:grpSpPr bwMode="auto">
          <a:xfrm>
            <a:off x="1187451" y="1130915"/>
            <a:ext cx="6696075" cy="5551490"/>
            <a:chOff x="748" y="663"/>
            <a:chExt cx="4218" cy="3497"/>
          </a:xfrm>
        </p:grpSpPr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2957" y="1240"/>
              <a:ext cx="78" cy="7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2957" y="1240"/>
              <a:ext cx="78" cy="7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2803" y="1498"/>
              <a:ext cx="84" cy="8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2803" y="1498"/>
              <a:ext cx="84" cy="83"/>
            </a:xfrm>
            <a:prstGeom prst="rect">
              <a:avLst/>
            </a:pr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2642" y="1761"/>
              <a:ext cx="71" cy="7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2642" y="1761"/>
              <a:ext cx="71" cy="71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3009" y="2404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3009" y="2404"/>
              <a:ext cx="90" cy="9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2912" y="2668"/>
              <a:ext cx="84" cy="8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2912" y="2668"/>
              <a:ext cx="84" cy="83"/>
            </a:xfrm>
            <a:prstGeom prst="rect">
              <a:avLst/>
            </a:pr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2719" y="2905"/>
              <a:ext cx="129" cy="12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2719" y="2905"/>
              <a:ext cx="129" cy="129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99" name="Line 98"/>
            <p:cNvSpPr>
              <a:spLocks noChangeShapeType="1"/>
            </p:cNvSpPr>
            <p:nvPr/>
          </p:nvSpPr>
          <p:spPr bwMode="auto">
            <a:xfrm>
              <a:off x="2932" y="1279"/>
              <a:ext cx="128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00" name="Line 99"/>
            <p:cNvSpPr>
              <a:spLocks noChangeShapeType="1"/>
            </p:cNvSpPr>
            <p:nvPr/>
          </p:nvSpPr>
          <p:spPr bwMode="auto">
            <a:xfrm>
              <a:off x="2783" y="1536"/>
              <a:ext cx="129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01" name="Line 100"/>
            <p:cNvSpPr>
              <a:spLocks noChangeShapeType="1"/>
            </p:cNvSpPr>
            <p:nvPr/>
          </p:nvSpPr>
          <p:spPr bwMode="auto">
            <a:xfrm>
              <a:off x="2603" y="1800"/>
              <a:ext cx="148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02" name="Line 101"/>
            <p:cNvSpPr>
              <a:spLocks noChangeShapeType="1"/>
            </p:cNvSpPr>
            <p:nvPr/>
          </p:nvSpPr>
          <p:spPr bwMode="auto">
            <a:xfrm>
              <a:off x="2996" y="2449"/>
              <a:ext cx="122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03" name="Line 102"/>
            <p:cNvSpPr>
              <a:spLocks noChangeShapeType="1"/>
            </p:cNvSpPr>
            <p:nvPr/>
          </p:nvSpPr>
          <p:spPr bwMode="auto">
            <a:xfrm>
              <a:off x="2893" y="2706"/>
              <a:ext cx="122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04" name="Line 103"/>
            <p:cNvSpPr>
              <a:spLocks noChangeShapeType="1"/>
            </p:cNvSpPr>
            <p:nvPr/>
          </p:nvSpPr>
          <p:spPr bwMode="auto">
            <a:xfrm>
              <a:off x="2745" y="2970"/>
              <a:ext cx="77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751" y="2109"/>
              <a:ext cx="129" cy="45"/>
            </a:xfrm>
            <a:custGeom>
              <a:avLst/>
              <a:gdLst>
                <a:gd name="T0" fmla="*/ 0 w 10"/>
                <a:gd name="T1" fmla="*/ 10 h 20"/>
                <a:gd name="T2" fmla="*/ 5 w 10"/>
                <a:gd name="T3" fmla="*/ 0 h 20"/>
                <a:gd name="T4" fmla="*/ 10 w 10"/>
                <a:gd name="T5" fmla="*/ 10 h 20"/>
                <a:gd name="T6" fmla="*/ 5 w 10"/>
                <a:gd name="T7" fmla="*/ 20 h 20"/>
                <a:gd name="T8" fmla="*/ 0 w 10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0">
                  <a:moveTo>
                    <a:pt x="0" y="10"/>
                  </a:moveTo>
                  <a:lnTo>
                    <a:pt x="5" y="0"/>
                  </a:lnTo>
                  <a:lnTo>
                    <a:pt x="10" y="10"/>
                  </a:lnTo>
                  <a:lnTo>
                    <a:pt x="5" y="20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2951" y="3163"/>
              <a:ext cx="32" cy="135"/>
            </a:xfrm>
            <a:custGeom>
              <a:avLst/>
              <a:gdLst>
                <a:gd name="T0" fmla="*/ 0 w 5"/>
                <a:gd name="T1" fmla="*/ 10 h 21"/>
                <a:gd name="T2" fmla="*/ 2 w 5"/>
                <a:gd name="T3" fmla="*/ 0 h 21"/>
                <a:gd name="T4" fmla="*/ 5 w 5"/>
                <a:gd name="T5" fmla="*/ 10 h 21"/>
                <a:gd name="T6" fmla="*/ 2 w 5"/>
                <a:gd name="T7" fmla="*/ 21 h 21"/>
                <a:gd name="T8" fmla="*/ 0 w 5"/>
                <a:gd name="T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0"/>
                  </a:moveTo>
                  <a:lnTo>
                    <a:pt x="2" y="0"/>
                  </a:lnTo>
                  <a:lnTo>
                    <a:pt x="5" y="10"/>
                  </a:lnTo>
                  <a:lnTo>
                    <a:pt x="2" y="21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2906" y="3555"/>
              <a:ext cx="26" cy="128"/>
            </a:xfrm>
            <a:custGeom>
              <a:avLst/>
              <a:gdLst>
                <a:gd name="T0" fmla="*/ 0 w 4"/>
                <a:gd name="T1" fmla="*/ 10 h 20"/>
                <a:gd name="T2" fmla="*/ 2 w 4"/>
                <a:gd name="T3" fmla="*/ 0 h 20"/>
                <a:gd name="T4" fmla="*/ 4 w 4"/>
                <a:gd name="T5" fmla="*/ 10 h 20"/>
                <a:gd name="T6" fmla="*/ 2 w 4"/>
                <a:gd name="T7" fmla="*/ 20 h 20"/>
                <a:gd name="T8" fmla="*/ 0 w 4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0" y="10"/>
                  </a:moveTo>
                  <a:lnTo>
                    <a:pt x="2" y="0"/>
                  </a:lnTo>
                  <a:lnTo>
                    <a:pt x="4" y="10"/>
                  </a:lnTo>
                  <a:lnTo>
                    <a:pt x="2" y="20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1205" y="1222"/>
              <a:ext cx="19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&lt;65</a:t>
              </a:r>
              <a:endParaRPr kumimoji="0" lang="en-US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1205" y="1479"/>
              <a:ext cx="2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65-74</a:t>
              </a:r>
              <a:endParaRPr kumimoji="0" lang="en-US" altLang="en-US" sz="1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1205" y="1743"/>
              <a:ext cx="19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75+</a:t>
              </a:r>
              <a:endParaRPr kumimoji="0" lang="en-US" altLang="en-US" sz="1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1205" y="2000"/>
              <a:ext cx="43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All ages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1205" y="2392"/>
              <a:ext cx="19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&lt;65</a:t>
              </a:r>
              <a:endParaRPr kumimoji="0" lang="en-US" altLang="en-US" sz="1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1205" y="2649"/>
              <a:ext cx="2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65-74</a:t>
              </a:r>
              <a:endParaRPr kumimoji="0" lang="en-US" altLang="en-US" sz="1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1205" y="2913"/>
              <a:ext cx="19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75+</a:t>
              </a:r>
              <a:endParaRPr kumimoji="0" lang="en-US" altLang="en-US" sz="1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1205" y="3170"/>
              <a:ext cx="43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All ages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748" y="1216"/>
              <a:ext cx="2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Men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871" y="1453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871" y="1716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871" y="1973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748" y="2392"/>
              <a:ext cx="40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Women</a:t>
              </a:r>
              <a:endPara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871" y="2623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871" y="2886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871" y="3143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748" y="3562"/>
              <a:ext cx="14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All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" name="Line 125"/>
            <p:cNvSpPr>
              <a:spLocks noChangeShapeType="1"/>
            </p:cNvSpPr>
            <p:nvPr/>
          </p:nvSpPr>
          <p:spPr bwMode="auto">
            <a:xfrm>
              <a:off x="1927" y="3883"/>
              <a:ext cx="2222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27" name="Line 126"/>
            <p:cNvSpPr>
              <a:spLocks noChangeShapeType="1"/>
            </p:cNvSpPr>
            <p:nvPr/>
          </p:nvSpPr>
          <p:spPr bwMode="auto">
            <a:xfrm>
              <a:off x="1927" y="3883"/>
              <a:ext cx="0" cy="5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28" name="Line 127"/>
            <p:cNvSpPr>
              <a:spLocks noChangeShapeType="1"/>
            </p:cNvSpPr>
            <p:nvPr/>
          </p:nvSpPr>
          <p:spPr bwMode="auto">
            <a:xfrm>
              <a:off x="2249" y="3883"/>
              <a:ext cx="0" cy="5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29" name="Line 128"/>
            <p:cNvSpPr>
              <a:spLocks noChangeShapeType="1"/>
            </p:cNvSpPr>
            <p:nvPr/>
          </p:nvSpPr>
          <p:spPr bwMode="auto">
            <a:xfrm>
              <a:off x="2564" y="3883"/>
              <a:ext cx="0" cy="5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0" name="Line 129"/>
            <p:cNvSpPr>
              <a:spLocks noChangeShapeType="1"/>
            </p:cNvSpPr>
            <p:nvPr/>
          </p:nvSpPr>
          <p:spPr bwMode="auto">
            <a:xfrm>
              <a:off x="2880" y="3883"/>
              <a:ext cx="0" cy="5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1" name="Line 130"/>
            <p:cNvSpPr>
              <a:spLocks noChangeShapeType="1"/>
            </p:cNvSpPr>
            <p:nvPr/>
          </p:nvSpPr>
          <p:spPr bwMode="auto">
            <a:xfrm>
              <a:off x="3196" y="3883"/>
              <a:ext cx="0" cy="5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2" name="Line 131"/>
            <p:cNvSpPr>
              <a:spLocks noChangeShapeType="1"/>
            </p:cNvSpPr>
            <p:nvPr/>
          </p:nvSpPr>
          <p:spPr bwMode="auto">
            <a:xfrm>
              <a:off x="3518" y="3883"/>
              <a:ext cx="0" cy="5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3" name="Line 132"/>
            <p:cNvSpPr>
              <a:spLocks noChangeShapeType="1"/>
            </p:cNvSpPr>
            <p:nvPr/>
          </p:nvSpPr>
          <p:spPr bwMode="auto">
            <a:xfrm>
              <a:off x="3833" y="3883"/>
              <a:ext cx="0" cy="5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4" name="Line 133"/>
            <p:cNvSpPr>
              <a:spLocks noChangeShapeType="1"/>
            </p:cNvSpPr>
            <p:nvPr/>
          </p:nvSpPr>
          <p:spPr bwMode="auto">
            <a:xfrm>
              <a:off x="4149" y="3883"/>
              <a:ext cx="0" cy="5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1837" y="4024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0.5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Rectangle 135"/>
            <p:cNvSpPr>
              <a:spLocks noChangeArrowheads="1"/>
            </p:cNvSpPr>
            <p:nvPr/>
          </p:nvSpPr>
          <p:spPr bwMode="auto">
            <a:xfrm>
              <a:off x="2201" y="4024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Rectangle 136"/>
            <p:cNvSpPr>
              <a:spLocks noChangeArrowheads="1"/>
            </p:cNvSpPr>
            <p:nvPr/>
          </p:nvSpPr>
          <p:spPr bwMode="auto">
            <a:xfrm>
              <a:off x="2516" y="4024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2832" y="4024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endParaRPr kumimoji="0" lang="en-US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Rectangle 138"/>
            <p:cNvSpPr>
              <a:spLocks noChangeArrowheads="1"/>
            </p:cNvSpPr>
            <p:nvPr/>
          </p:nvSpPr>
          <p:spPr bwMode="auto">
            <a:xfrm>
              <a:off x="3148" y="4024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en-US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Rectangle 139"/>
            <p:cNvSpPr>
              <a:spLocks noChangeArrowheads="1"/>
            </p:cNvSpPr>
            <p:nvPr/>
          </p:nvSpPr>
          <p:spPr bwMode="auto">
            <a:xfrm>
              <a:off x="3444" y="4024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16</a:t>
              </a:r>
              <a:endParaRPr kumimoji="0" lang="en-US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Rectangle 140"/>
            <p:cNvSpPr>
              <a:spLocks noChangeArrowheads="1"/>
            </p:cNvSpPr>
            <p:nvPr/>
          </p:nvSpPr>
          <p:spPr bwMode="auto">
            <a:xfrm>
              <a:off x="3759" y="4024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32</a:t>
              </a:r>
              <a:endParaRPr kumimoji="0" lang="en-US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4075" y="4024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64</a:t>
              </a:r>
              <a:endParaRPr kumimoji="0" lang="en-US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Line 142"/>
            <p:cNvSpPr>
              <a:spLocks noChangeShapeType="1"/>
            </p:cNvSpPr>
            <p:nvPr/>
          </p:nvSpPr>
          <p:spPr bwMode="auto">
            <a:xfrm flipV="1">
              <a:off x="2249" y="1015"/>
              <a:ext cx="0" cy="286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44" name="Rectangle 143"/>
            <p:cNvSpPr>
              <a:spLocks noChangeArrowheads="1"/>
            </p:cNvSpPr>
            <p:nvPr/>
          </p:nvSpPr>
          <p:spPr bwMode="auto">
            <a:xfrm>
              <a:off x="1668" y="663"/>
              <a:ext cx="279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Risk Ratio</a:t>
              </a:r>
              <a:r>
                <a:rPr kumimoji="0" lang="en-US" altLang="en-US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for current vs. never smokers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748" y="901"/>
              <a:ext cx="20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Sex</a:t>
              </a:r>
              <a:endPara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Rectangle 145"/>
            <p:cNvSpPr>
              <a:spLocks noChangeArrowheads="1"/>
            </p:cNvSpPr>
            <p:nvPr/>
          </p:nvSpPr>
          <p:spPr bwMode="auto">
            <a:xfrm>
              <a:off x="1127" y="901"/>
              <a:ext cx="37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Age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b="1" dirty="0" smtClean="0">
                  <a:solidFill>
                    <a:srgbClr val="000000"/>
                  </a:solidFill>
                </a:rPr>
                <a:t>(years)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4265" y="1240"/>
              <a:ext cx="70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5.2 (4.5 – 6.0)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4265" y="1497"/>
              <a:ext cx="67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3.7 (3.2 - 4.3)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4265" y="1761"/>
              <a:ext cx="67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2.6 (2.2 - 3.0)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4265" y="2018"/>
              <a:ext cx="70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3.7 (3.5 – 4.0)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4265" y="2410"/>
              <a:ext cx="67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5.9 (5.1 - 6.7)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4265" y="2667"/>
              <a:ext cx="67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4.7 (4.1 - 5.4)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4265" y="2931"/>
              <a:ext cx="67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3.2 (3.0 - 3.5)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4265" y="3188"/>
              <a:ext cx="67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4.8 (4.6 - 5.0)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4265" y="3580"/>
              <a:ext cx="67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4.4 (4.2 - 4.5)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1721" y="1235"/>
              <a:ext cx="25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2314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1721" y="1486"/>
              <a:ext cx="25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3098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Rectangle 157"/>
            <p:cNvSpPr>
              <a:spLocks noChangeArrowheads="1"/>
            </p:cNvSpPr>
            <p:nvPr/>
          </p:nvSpPr>
          <p:spPr bwMode="auto">
            <a:xfrm>
              <a:off x="1721" y="1749"/>
              <a:ext cx="25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2836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>
              <a:off x="1721" y="2006"/>
              <a:ext cx="25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8248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1721" y="2399"/>
              <a:ext cx="25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3948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1" name="Rectangle 160"/>
            <p:cNvSpPr>
              <a:spLocks noChangeArrowheads="1"/>
            </p:cNvSpPr>
            <p:nvPr/>
          </p:nvSpPr>
          <p:spPr bwMode="auto">
            <a:xfrm>
              <a:off x="1721" y="2662"/>
              <a:ext cx="25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4661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721" y="2928"/>
              <a:ext cx="25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4898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682" y="3183"/>
              <a:ext cx="31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13507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682" y="3578"/>
              <a:ext cx="10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0" y="6570404"/>
            <a:ext cx="3223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Confidential: unpublished analyses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316414" y="5434113"/>
            <a:ext cx="681037" cy="65512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9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 idx="4294967295"/>
          </p:nvPr>
        </p:nvSpPr>
        <p:spPr>
          <a:xfrm>
            <a:off x="457200" y="207963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 b="1" dirty="0">
                <a:latin typeface="Calibri" charset="0"/>
              </a:rPr>
              <a:t>ACST-2: Experienced collaborators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4294967295"/>
          </p:nvPr>
        </p:nvSpPr>
        <p:spPr>
          <a:xfrm>
            <a:off x="179388" y="1268413"/>
            <a:ext cx="8964612" cy="5329237"/>
          </a:xfrm>
        </p:spPr>
        <p:txBody>
          <a:bodyPr/>
          <a:lstStyle/>
          <a:p>
            <a:pPr marL="0" indent="0" algn="ctr" eaLnBrk="1" hangingPunct="1">
              <a:lnSpc>
                <a:spcPct val="50000"/>
              </a:lnSpc>
              <a:buFontTx/>
              <a:buNone/>
            </a:pPr>
            <a:r>
              <a:rPr lang="en-GB" dirty="0">
                <a:latin typeface="Calibri" charset="0"/>
              </a:rPr>
              <a:t>	</a:t>
            </a:r>
          </a:p>
          <a:p>
            <a:pPr marL="0" indent="0" algn="ctr" eaLnBrk="1" hangingPunct="1">
              <a:lnSpc>
                <a:spcPct val="50000"/>
              </a:lnSpc>
              <a:buFontTx/>
              <a:buNone/>
            </a:pPr>
            <a:r>
              <a:rPr lang="en-GB" dirty="0">
                <a:latin typeface="Calibri" charset="0"/>
              </a:rPr>
              <a:t>207 centre/operators’ experience to 2014:</a:t>
            </a:r>
          </a:p>
          <a:p>
            <a:pPr marL="0" indent="0" algn="ctr">
              <a:buFont typeface="Arial" charset="0"/>
              <a:buNone/>
            </a:pPr>
            <a:r>
              <a:rPr lang="en-GB" dirty="0">
                <a:latin typeface="Calibri" charset="0"/>
              </a:rPr>
              <a:t>(73 do both procedures)</a:t>
            </a:r>
          </a:p>
          <a:p>
            <a:pPr marL="0" indent="0" eaLnBrk="1" hangingPunct="1"/>
            <a:endParaRPr lang="en-GB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10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14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14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14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14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14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16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16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16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16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16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20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2000" dirty="0">
              <a:latin typeface="Calibri" charset="0"/>
            </a:endParaRPr>
          </a:p>
          <a:p>
            <a:pPr marL="0" indent="0" eaLnBrk="1" hangingPunct="1">
              <a:buFontTx/>
              <a:buNone/>
            </a:pPr>
            <a:endParaRPr lang="en-GB" sz="2000" dirty="0">
              <a:latin typeface="Calibri" charset="0"/>
            </a:endParaRPr>
          </a:p>
          <a:p>
            <a:pPr marL="0" indent="0" eaLnBrk="1" hangingPunct="1"/>
            <a:endParaRPr lang="en-GB" sz="3000" dirty="0">
              <a:latin typeface="Calibri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847801"/>
              </p:ext>
            </p:extLst>
          </p:nvPr>
        </p:nvGraphicFramePr>
        <p:xfrm>
          <a:off x="539750" y="2781300"/>
          <a:ext cx="8193087" cy="4030799"/>
        </p:xfrm>
        <a:graphic>
          <a:graphicData uri="http://schemas.openxmlformats.org/drawingml/2006/table">
            <a:tbl>
              <a:tblPr/>
              <a:tblGrid>
                <a:gridCol w="3505361"/>
                <a:gridCol w="2444862"/>
                <a:gridCol w="2242864"/>
              </a:tblGrid>
              <a:tr h="5218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CEA 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CAS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2188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Total procedures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118,287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45,693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85329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Median Experience  [Years]        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127994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Median Procedures/operator  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346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               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150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03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9"/>
          <p:cNvSpPr>
            <a:spLocks noChangeArrowheads="1"/>
          </p:cNvSpPr>
          <p:nvPr/>
        </p:nvSpPr>
        <p:spPr bwMode="auto">
          <a:xfrm>
            <a:off x="1292226" y="1669577"/>
            <a:ext cx="82804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85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% </a:t>
            </a:r>
            <a:r>
              <a:rPr lang="en-GB" sz="3200" dirty="0" smtClean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 </a:t>
            </a:r>
            <a:r>
              <a:rPr lang="en-GB" sz="3200" dirty="0" smtClean="0">
                <a:latin typeface="Calibri" pitchFamily="34" charset="0"/>
                <a:ea typeface="宋体"/>
                <a:cs typeface="宋体"/>
              </a:rPr>
              <a:t>lipid</a:t>
            </a:r>
            <a:r>
              <a:rPr lang="en-GB" sz="3200" dirty="0">
                <a:latin typeface="Calibri" pitchFamily="34" charset="0"/>
                <a:ea typeface="宋体"/>
                <a:cs typeface="宋体"/>
              </a:rPr>
              <a:t>-lowering</a:t>
            </a:r>
          </a:p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88%  </a:t>
            </a:r>
            <a:r>
              <a:rPr lang="en-GB" sz="3200" dirty="0" smtClean="0">
                <a:latin typeface="Calibri" pitchFamily="34" charset="0"/>
                <a:ea typeface="宋体"/>
                <a:cs typeface="宋体"/>
              </a:rPr>
              <a:t>anti</a:t>
            </a:r>
            <a:r>
              <a:rPr lang="en-GB" sz="3200" dirty="0">
                <a:latin typeface="Calibri" pitchFamily="34" charset="0"/>
                <a:ea typeface="宋体"/>
                <a:cs typeface="宋体"/>
              </a:rPr>
              <a:t>-hypertensive </a:t>
            </a:r>
            <a:endParaRPr lang="en-GB" sz="3200" dirty="0" smtClean="0">
              <a:latin typeface="Calibri" pitchFamily="34" charset="0"/>
              <a:ea typeface="宋体"/>
              <a:cs typeface="宋体"/>
            </a:endParaRPr>
          </a:p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98%  </a:t>
            </a:r>
            <a:r>
              <a:rPr lang="en-GB" sz="3200" dirty="0" smtClean="0">
                <a:latin typeface="Calibri" pitchFamily="34" charset="0"/>
                <a:ea typeface="宋体"/>
                <a:cs typeface="宋体"/>
              </a:rPr>
              <a:t>anti-thrombotic ( anti-platelet + 						anti-coagulant)</a:t>
            </a:r>
          </a:p>
          <a:p>
            <a:pPr>
              <a:spcBef>
                <a:spcPct val="50000"/>
              </a:spcBef>
            </a:pPr>
            <a:r>
              <a:rPr lang="en-GB" sz="3200" dirty="0">
                <a:latin typeface="Calibri" pitchFamily="34" charset="0"/>
                <a:ea typeface="宋体"/>
                <a:cs typeface="宋体"/>
              </a:rPr>
              <a:t>	</a:t>
            </a:r>
            <a:r>
              <a:rPr lang="en-GB" sz="3200" dirty="0" smtClean="0">
                <a:latin typeface="Calibri" pitchFamily="34" charset="0"/>
                <a:ea typeface="宋体"/>
                <a:cs typeface="宋体"/>
              </a:rPr>
              <a:t>									</a:t>
            </a:r>
            <a:endParaRPr lang="en-GB" sz="3200" dirty="0">
              <a:latin typeface="Calibri" pitchFamily="34" charset="0"/>
              <a:ea typeface="宋体"/>
              <a:cs typeface="宋体"/>
            </a:endParaRPr>
          </a:p>
          <a:p>
            <a:pPr>
              <a:spcBef>
                <a:spcPct val="50000"/>
              </a:spcBef>
            </a:pPr>
            <a:r>
              <a:rPr lang="en-GB" sz="3200" dirty="0">
                <a:latin typeface="Calibri" pitchFamily="34" charset="0"/>
                <a:ea typeface="宋体"/>
                <a:cs typeface="宋体"/>
              </a:rPr>
              <a:t>			</a:t>
            </a:r>
          </a:p>
          <a:p>
            <a:pPr>
              <a:spcBef>
                <a:spcPct val="50000"/>
              </a:spcBef>
            </a:pPr>
            <a:r>
              <a:rPr lang="en-GB" sz="3200" dirty="0">
                <a:latin typeface="Calibri" pitchFamily="34" charset="0"/>
                <a:ea typeface="宋体"/>
                <a:cs typeface="宋体"/>
              </a:rPr>
              <a:t>			</a:t>
            </a:r>
            <a:endParaRPr lang="en-GB" altLang="zh-CN" sz="2400" dirty="0">
              <a:latin typeface="Calibri" pitchFamily="34" charset="0"/>
              <a:cs typeface="宋体"/>
            </a:endParaRPr>
          </a:p>
          <a:p>
            <a:pPr>
              <a:spcBef>
                <a:spcPct val="50000"/>
              </a:spcBef>
            </a:pPr>
            <a:r>
              <a:rPr lang="en-GB" altLang="zh-CN" sz="2400" dirty="0">
                <a:latin typeface="Calibri" pitchFamily="34" charset="0"/>
                <a:cs typeface="宋体"/>
              </a:rPr>
              <a:t>	</a:t>
            </a:r>
            <a:endParaRPr lang="en-US" altLang="zh-CN" sz="2400" dirty="0">
              <a:latin typeface="Calibri" pitchFamily="34" charset="0"/>
              <a:cs typeface="宋体"/>
            </a:endParaRPr>
          </a:p>
        </p:txBody>
      </p:sp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1" y="154352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zh-CN" sz="4000" b="1" dirty="0">
                <a:latin typeface="Calibri" pitchFamily="34" charset="0"/>
                <a:cs typeface="宋体"/>
              </a:rPr>
              <a:t>ACST-</a:t>
            </a:r>
            <a:r>
              <a:rPr lang="en-GB" altLang="zh-CN" sz="4000" b="1" dirty="0" smtClean="0">
                <a:latin typeface="Calibri" pitchFamily="34" charset="0"/>
                <a:cs typeface="宋体"/>
              </a:rPr>
              <a:t>2 Drug </a:t>
            </a:r>
            <a:r>
              <a:rPr lang="en-GB" altLang="zh-CN" sz="4000" b="1" dirty="0">
                <a:latin typeface="Calibri" pitchFamily="34" charset="0"/>
                <a:cs typeface="宋体"/>
              </a:rPr>
              <a:t>therapy </a:t>
            </a:r>
            <a:r>
              <a:rPr lang="en-GB" altLang="zh-CN" sz="4000" b="1" dirty="0" smtClean="0">
                <a:latin typeface="Calibri" pitchFamily="34" charset="0"/>
                <a:cs typeface="宋体"/>
              </a:rPr>
              <a:t>at Trial Entry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-4953" y="414556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zh-CN" sz="3200" dirty="0">
                <a:latin typeface="Calibri" pitchFamily="34" charset="0"/>
                <a:cs typeface="宋体"/>
              </a:rPr>
              <a:t>	</a:t>
            </a:r>
            <a:endParaRPr lang="en-GB" altLang="zh-CN" sz="3200" dirty="0" smtClean="0">
              <a:latin typeface="Calibri" pitchFamily="34" charset="0"/>
              <a:cs typeface="宋体"/>
            </a:endParaRPr>
          </a:p>
          <a:p>
            <a:pPr algn="ctr">
              <a:spcBef>
                <a:spcPct val="50000"/>
              </a:spcBef>
            </a:pPr>
            <a:r>
              <a:rPr lang="en-GB" altLang="zh-CN" sz="3200" dirty="0" smtClean="0">
                <a:latin typeface="Calibri" pitchFamily="34" charset="0"/>
                <a:cs typeface="宋体"/>
              </a:rPr>
              <a:t>Yearly </a:t>
            </a:r>
            <a:r>
              <a:rPr lang="en-GB" altLang="zh-CN" sz="3200" dirty="0">
                <a:latin typeface="Calibri" pitchFamily="34" charset="0"/>
                <a:cs typeface="宋体"/>
              </a:rPr>
              <a:t>direct patient feedback </a:t>
            </a:r>
            <a:r>
              <a:rPr lang="en-GB" altLang="zh-CN" sz="3200" dirty="0" smtClean="0">
                <a:latin typeface="Calibri" pitchFamily="34" charset="0"/>
                <a:cs typeface="宋体"/>
              </a:rPr>
              <a:t>works well -</a:t>
            </a:r>
            <a:r>
              <a:rPr lang="en-US" altLang="zh-CN" sz="3200" dirty="0" smtClean="0">
                <a:latin typeface="Calibri" pitchFamily="34" charset="0"/>
                <a:cs typeface="宋体"/>
              </a:rPr>
              <a:t> includes </a:t>
            </a:r>
            <a:r>
              <a:rPr lang="en-GB" altLang="zh-CN" sz="3200" dirty="0" smtClean="0">
                <a:latin typeface="Calibri" pitchFamily="34" charset="0"/>
                <a:cs typeface="宋体"/>
              </a:rPr>
              <a:t>drug </a:t>
            </a:r>
            <a:r>
              <a:rPr lang="en-GB" altLang="zh-CN" sz="3200" dirty="0">
                <a:latin typeface="Calibri" pitchFamily="34" charset="0"/>
                <a:cs typeface="宋体"/>
              </a:rPr>
              <a:t>(names and doses) </a:t>
            </a:r>
            <a:endParaRPr lang="en-US" altLang="zh-CN" sz="3200" dirty="0">
              <a:latin typeface="Calibri" pitchFamily="34" charset="0"/>
              <a:cs typeface="宋体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9632" y="1669576"/>
            <a:ext cx="914400" cy="2140425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125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:\C.Admin &amp; HR\Branding &amp; Promotional\Logo\ACST2_sm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9" y="329481"/>
            <a:ext cx="2564765" cy="554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K:\C.Admin &amp; HR\Branding &amp; Promotional\01. Oxford University Branding Toolkit\logo.gif full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79" y="399331"/>
            <a:ext cx="141668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K:\C.Admin &amp; HR\Branding &amp; Promotional\Logo\NDS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4" y="332656"/>
            <a:ext cx="1509395" cy="5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195736" y="929556"/>
            <a:ext cx="4572000" cy="4039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7655560" algn="l"/>
              </a:tabLst>
            </a:pPr>
            <a:r>
              <a:rPr lang="en-GB" b="1" dirty="0" smtClean="0">
                <a:latin typeface="Arial"/>
                <a:ea typeface="Calibri"/>
                <a:cs typeface="Times New Roman"/>
              </a:rPr>
              <a:t>Recruitment </a:t>
            </a:r>
            <a:r>
              <a:rPr lang="en-GB" b="1" dirty="0">
                <a:latin typeface="Arial"/>
                <a:ea typeface="Calibri"/>
                <a:cs typeface="Times New Roman"/>
              </a:rPr>
              <a:t>Jan 2010- </a:t>
            </a:r>
            <a:r>
              <a:rPr lang="en-GB" b="1" dirty="0" smtClean="0">
                <a:latin typeface="Arial"/>
                <a:ea typeface="Calibri"/>
                <a:cs typeface="Times New Roman"/>
              </a:rPr>
              <a:t>April </a:t>
            </a:r>
            <a:r>
              <a:rPr lang="en-GB" b="1" dirty="0">
                <a:latin typeface="Arial"/>
                <a:ea typeface="Calibri"/>
                <a:cs typeface="Times New Roman"/>
              </a:rPr>
              <a:t>2016</a:t>
            </a:r>
            <a:endParaRPr lang="en-GB" sz="1100" dirty="0">
              <a:ea typeface="Calibri"/>
              <a:cs typeface="Times New Roman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2215387"/>
              </p:ext>
            </p:extLst>
          </p:nvPr>
        </p:nvGraphicFramePr>
        <p:xfrm>
          <a:off x="176029" y="1482936"/>
          <a:ext cx="8700786" cy="4754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6048672" cy="365125"/>
          </a:xfrm>
        </p:spPr>
        <p:txBody>
          <a:bodyPr/>
          <a:lstStyle/>
          <a:p>
            <a:r>
              <a:rPr lang="en-GB" dirty="0" smtClean="0"/>
              <a:t>ACST-2 Collaborators' Meeting in Belgrade, 20 -21 April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21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1" descr="Macintosh HD:Users:annehuibers:Desktop:Schermafbeelding 2015-02-26 om 21.12.1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5" y="683765"/>
            <a:ext cx="7652223" cy="520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521002" y="1807094"/>
            <a:ext cx="7929005" cy="9144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2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2"/>
          <p:cNvSpPr>
            <a:spLocks noGrp="1"/>
          </p:cNvSpPr>
          <p:nvPr>
            <p:ph type="title"/>
          </p:nvPr>
        </p:nvSpPr>
        <p:spPr>
          <a:xfrm>
            <a:off x="107950" y="485775"/>
            <a:ext cx="9036050" cy="1143000"/>
          </a:xfrm>
        </p:spPr>
        <p:txBody>
          <a:bodyPr/>
          <a:lstStyle/>
          <a:p>
            <a:r>
              <a:rPr lang="en-US" sz="4000" b="1">
                <a:latin typeface="Calibri" charset="0"/>
              </a:rPr>
              <a:t>The CREST-2/SPACE-2 Research 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dirty="0">
                <a:latin typeface="Calibri" charset="0"/>
                <a:cs typeface="+mn-cs"/>
              </a:rPr>
              <a:t>For asymptomatic patients with </a:t>
            </a:r>
            <a:r>
              <a:rPr lang="en-US" dirty="0" smtClean="0">
                <a:latin typeface="Calibri" charset="0"/>
                <a:cs typeface="+mn-cs"/>
              </a:rPr>
              <a:t>stenosis which </a:t>
            </a:r>
            <a:r>
              <a:rPr lang="en-US" b="1" i="1" u="sng" dirty="0" smtClean="0">
                <a:latin typeface="Calibri" charset="0"/>
                <a:cs typeface="+mn-cs"/>
              </a:rPr>
              <a:t>might require </a:t>
            </a:r>
            <a:r>
              <a:rPr lang="en-US" dirty="0">
                <a:latin typeface="Calibri" charset="0"/>
                <a:cs typeface="+mn-cs"/>
              </a:rPr>
              <a:t>intervention: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dirty="0">
                <a:latin typeface="Calibri" charset="0"/>
                <a:cs typeface="+mn-cs"/>
              </a:rPr>
              <a:t>Which </a:t>
            </a:r>
            <a:r>
              <a:rPr lang="en-US" dirty="0" smtClean="0">
                <a:latin typeface="Calibri" charset="0"/>
                <a:cs typeface="+mn-cs"/>
              </a:rPr>
              <a:t>is </a:t>
            </a:r>
            <a:r>
              <a:rPr lang="en-US" dirty="0">
                <a:latin typeface="Calibri" charset="0"/>
                <a:cs typeface="+mn-cs"/>
              </a:rPr>
              <a:t>generally better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dirty="0">
                <a:latin typeface="Calibri" charset="0"/>
                <a:cs typeface="+mn-cs"/>
              </a:rPr>
              <a:t>(in addition to good medical treatment)? : </a:t>
            </a:r>
          </a:p>
          <a:p>
            <a:pPr algn="ctr">
              <a:spcBef>
                <a:spcPts val="300"/>
              </a:spcBef>
              <a:buFontTx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en-US" dirty="0" smtClean="0">
                <a:cs typeface="+mn-cs"/>
              </a:rPr>
              <a:t>Intervention or 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dirty="0" smtClean="0">
                <a:cs typeface="+mn-cs"/>
              </a:rPr>
              <a:t>Medical treatment alone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50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457" y="553296"/>
            <a:ext cx="8665440" cy="579921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300" b="1" dirty="0"/>
              <a:t>Smoking</a:t>
            </a:r>
          </a:p>
          <a:p>
            <a:pPr marL="0" indent="0">
              <a:buNone/>
            </a:pPr>
            <a:r>
              <a:rPr lang="en-US" dirty="0" smtClean="0"/>
              <a:t>Many patients find it VERY difficult to stop smoking……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300" b="1" dirty="0" smtClean="0">
                <a:latin typeface="+mj-lt"/>
              </a:rPr>
              <a:t>Drugs</a:t>
            </a:r>
          </a:p>
          <a:p>
            <a:pPr marL="0" indent="0">
              <a:buNone/>
            </a:pPr>
            <a:r>
              <a:rPr lang="en-US" dirty="0" smtClean="0"/>
              <a:t>Or to take their drugs regularly….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		</a:t>
            </a:r>
            <a:r>
              <a:rPr lang="en-US" sz="4300" b="1" dirty="0" smtClean="0"/>
              <a:t>Interventions</a:t>
            </a:r>
          </a:p>
          <a:p>
            <a:pPr marL="0" indent="0">
              <a:buNone/>
            </a:pPr>
            <a:r>
              <a:rPr lang="en-US" sz="3400" dirty="0" smtClean="0"/>
              <a:t>But, after CEA or CAS, compliance is not such a problem…</a:t>
            </a:r>
            <a:endParaRPr lang="en-US" sz="3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88201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zh-CN" sz="3200" dirty="0">
                <a:latin typeface="+mj-lt"/>
              </a:rPr>
              <a:t>Asymptomatic carotid artery stenosis: narrowing that has </a:t>
            </a:r>
            <a:r>
              <a:rPr lang="en-GB" altLang="zh-CN" sz="3200" u="sng" dirty="0">
                <a:latin typeface="+mj-lt"/>
              </a:rPr>
              <a:t>not yet</a:t>
            </a:r>
            <a:r>
              <a:rPr lang="en-GB" altLang="zh-CN" sz="3200" dirty="0">
                <a:latin typeface="+mj-lt"/>
              </a:rPr>
              <a:t> caused a </a:t>
            </a:r>
            <a:r>
              <a:rPr lang="en-GB" altLang="zh-CN" sz="3200" dirty="0" smtClean="0">
                <a:latin typeface="+mj-lt"/>
              </a:rPr>
              <a:t>stroke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zh-CN" sz="3200" dirty="0" smtClean="0">
                <a:latin typeface="+mj-lt"/>
              </a:rPr>
              <a:t>Might intervention prevent stroke?</a:t>
            </a:r>
            <a:endParaRPr lang="en-US" altLang="zh-CN" sz="3200" dirty="0">
              <a:latin typeface="+mj-lt"/>
            </a:endParaRPr>
          </a:p>
        </p:txBody>
      </p:sp>
      <p:pic>
        <p:nvPicPr>
          <p:cNvPr id="276484" name="Picture 4" descr="sten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185737"/>
            <a:ext cx="3876675" cy="453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65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8688"/>
            <a:ext cx="9144000" cy="5813425"/>
          </a:xfrm>
        </p:spPr>
      </p:pic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0800" y="23813"/>
            <a:ext cx="9259888" cy="1460500"/>
          </a:xfrm>
        </p:spPr>
        <p:txBody>
          <a:bodyPr/>
          <a:lstStyle/>
          <a:p>
            <a:r>
              <a:rPr lang="en-GB" sz="2800" b="1" dirty="0" smtClean="0">
                <a:solidFill>
                  <a:srgbClr val="000000"/>
                </a:solidFill>
              </a:rPr>
              <a:t>Results of ACST</a:t>
            </a:r>
            <a:r>
              <a:rPr lang="en-GB" sz="2800" b="1" dirty="0">
                <a:solidFill>
                  <a:srgbClr val="000000"/>
                </a:solidFill>
              </a:rPr>
              <a:t>-1</a:t>
            </a:r>
            <a:r>
              <a:rPr lang="en-GB" sz="2800" b="1" dirty="0" smtClean="0">
                <a:solidFill>
                  <a:srgbClr val="000000"/>
                </a:solidFill>
              </a:rPr>
              <a:t>:                                                                      Carotid </a:t>
            </a:r>
            <a:r>
              <a:rPr lang="en-GB" sz="2800" b="1" dirty="0">
                <a:solidFill>
                  <a:srgbClr val="000000"/>
                </a:solidFill>
              </a:rPr>
              <a:t>surgery </a:t>
            </a:r>
            <a:r>
              <a:rPr lang="en-GB" sz="2800" b="1" dirty="0" smtClean="0">
                <a:solidFill>
                  <a:srgbClr val="000000"/>
                </a:solidFill>
              </a:rPr>
              <a:t>saves strokes, </a:t>
            </a:r>
            <a:r>
              <a:rPr lang="en-GB" sz="2800" b="1" dirty="0">
                <a:solidFill>
                  <a:srgbClr val="000000"/>
                </a:solidFill>
              </a:rPr>
              <a:t>despite its </a:t>
            </a:r>
            <a:r>
              <a:rPr lang="en-GB" sz="2800" b="1" u="sng" dirty="0">
                <a:solidFill>
                  <a:srgbClr val="000000"/>
                </a:solidFill>
              </a:rPr>
              <a:t>2% </a:t>
            </a:r>
            <a:r>
              <a:rPr lang="en-GB" sz="2800" b="1" u="sng" dirty="0" smtClean="0">
                <a:solidFill>
                  <a:srgbClr val="000000"/>
                </a:solidFill>
              </a:rPr>
              <a:t>risk</a:t>
            </a:r>
            <a:br>
              <a:rPr lang="en-GB" sz="2800" b="1" u="sng" dirty="0" smtClean="0">
                <a:solidFill>
                  <a:srgbClr val="000000"/>
                </a:solidFill>
              </a:rPr>
            </a:br>
            <a:r>
              <a:rPr lang="en-GB" sz="2800" b="1" dirty="0" smtClean="0">
                <a:solidFill>
                  <a:srgbClr val="000000"/>
                </a:solidFill>
              </a:rPr>
              <a:t>(procedural risk is </a:t>
            </a:r>
            <a:r>
              <a:rPr lang="en-GB" sz="2800" b="1" u="sng" dirty="0" smtClean="0">
                <a:solidFill>
                  <a:srgbClr val="000000"/>
                </a:solidFill>
              </a:rPr>
              <a:t>much</a:t>
            </a:r>
            <a:r>
              <a:rPr lang="en-GB" sz="2800" b="1" dirty="0" smtClean="0">
                <a:solidFill>
                  <a:srgbClr val="000000"/>
                </a:solidFill>
              </a:rPr>
              <a:t> reduced by statins)</a:t>
            </a:r>
            <a:endParaRPr lang="en-GB" sz="2800" b="1" u="sng" dirty="0">
              <a:solidFill>
                <a:srgbClr val="000000"/>
              </a:solidFill>
            </a:endParaRPr>
          </a:p>
        </p:txBody>
      </p:sp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3635375" y="6488113"/>
            <a:ext cx="550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GB" b="1" i="1" dirty="0">
                <a:cs typeface="宋体" charset="0"/>
              </a:rPr>
              <a:t>Lancet </a:t>
            </a:r>
            <a:r>
              <a:rPr lang="en-GB" b="1" dirty="0">
                <a:cs typeface="宋体" charset="0"/>
              </a:rPr>
              <a:t>2010; 376: 1074-1084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5720EA0-C0E1-6E44-85A8-C0BB85763C99}" type="slidenum">
              <a:rPr lang="zh-CN" altLang="en-GB" sz="1400">
                <a:cs typeface="宋体" charset="0"/>
              </a:rPr>
              <a:pPr algn="r"/>
              <a:t>9</a:t>
            </a:fld>
            <a:endParaRPr lang="en-GB" altLang="zh-CN" sz="1400">
              <a:cs typeface="宋体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78137" y="4804051"/>
            <a:ext cx="914400" cy="914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9554" y="4967778"/>
            <a:ext cx="62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2%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15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1338</Words>
  <Application>Microsoft Macintosh PowerPoint</Application>
  <PresentationFormat>On-screen Show (4:3)</PresentationFormat>
  <Paragraphs>443</Paragraphs>
  <Slides>46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Collaboration in asymptomatic Carotid Trials – Important questions and how ACST-2, ACT-1, SPACE-2 and CREST-2 can provide the answers we need</vt:lpstr>
      <vt:lpstr>PowerPoint Presentation</vt:lpstr>
      <vt:lpstr>       Smoking and the risk of severe carotid artery stenosis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of ACST-1:                                                                      Carotid surgery saves strokes, despite its 2% risk (procedural risk is much reduced by statins)</vt:lpstr>
      <vt:lpstr>PowerPoint Presentation</vt:lpstr>
      <vt:lpstr>‘Asymptomatic’ carotid stenosis patients with previous symptoms or brain infarction are higher risk   their risk of stroke is higher  (similar to ‘recurrent stroke’ patients)</vt:lpstr>
      <vt:lpstr>PowerPoint Presentation</vt:lpstr>
      <vt:lpstr>PowerPoint Presentation</vt:lpstr>
      <vt:lpstr>Stenting might be better than CEA –  no incision, quick discharge,  no cranial nerve damage…  patients won’t want open surgery if stenting is safe but we don’t know yet….  </vt:lpstr>
      <vt:lpstr>Recent guidelines clearly show the need for ACST-2 </vt:lpstr>
      <vt:lpstr>PowerPoint Presentation</vt:lpstr>
      <vt:lpstr>PowerPoint Presentation</vt:lpstr>
      <vt:lpstr>ICSS, SPACE - why operate for symptoms if stenting works as well or better?</vt:lpstr>
      <vt:lpstr>ICSS Early results (1-2 years) 2010</vt:lpstr>
      <vt:lpstr>…the longer term results : Lancet (2014)</vt:lpstr>
      <vt:lpstr>Falling risks from CEA and CAS</vt:lpstr>
      <vt:lpstr>PowerPoint Presentation</vt:lpstr>
      <vt:lpstr>Open and closed-cell stents</vt:lpstr>
      <vt:lpstr>PowerPoint Presentation</vt:lpstr>
      <vt:lpstr>Cristallo Ideale (Hybrid)</vt:lpstr>
      <vt:lpstr>PowerPoint Presentation</vt:lpstr>
      <vt:lpstr>PowerPoint Presentation</vt:lpstr>
      <vt:lpstr>Roadsaver/Silk Road ‘surgical’ approach – avoids aortic arch, controlled flow reversal</vt:lpstr>
      <vt:lpstr>the ACST-2 research question..</vt:lpstr>
      <vt:lpstr>  if arch imaging shows patients are suitable for both procedures  - then randomise </vt:lpstr>
      <vt:lpstr>Inclusion Criteria – centre-based</vt:lpstr>
      <vt:lpstr>ACST-2: Experienced collaborators</vt:lpstr>
      <vt:lpstr>PowerPoint Presentation</vt:lpstr>
      <vt:lpstr>PowerPoint Presentation</vt:lpstr>
      <vt:lpstr>PowerPoint Presentation</vt:lpstr>
      <vt:lpstr>ACST-2</vt:lpstr>
      <vt:lpstr>PowerPoint Presentation</vt:lpstr>
      <vt:lpstr>Procedural hazards in ACST-2 much lower than in symptomatic trials (CEA+CAS)</vt:lpstr>
      <vt:lpstr>PowerPoint Presentation</vt:lpstr>
      <vt:lpstr>The CREST-2/SPACE-2 Research question</vt:lpstr>
      <vt:lpstr>PowerPoint Presentation</vt:lpstr>
      <vt:lpstr>PowerPoint Presentation</vt:lpstr>
      <vt:lpstr>PowerPoint Presentation</vt:lpstr>
      <vt:lpstr>Current trials for asymptomatic stenosis </vt:lpstr>
      <vt:lpstr>  Future best evidence will come from    ACST-2, SPACE 2, ACT1, CREST-2, ECST-2  - all the Large Trials collaborating….</vt:lpstr>
      <vt:lpstr>ACST-1 and 2 more than 30 countries collaborating  Over 5000 patients recruited</vt:lpstr>
    </vt:vector>
  </TitlesOfParts>
  <Company>University of Oxford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Collaboration in asymptomatic Carotid Trials – the important questions and how ACST-2, ACST-1, SPACE-2 and CREST-2 can provide the answers we need</dc:title>
  <dc:creator>Alison Halliday</dc:creator>
  <cp:lastModifiedBy>Alison Halliday</cp:lastModifiedBy>
  <cp:revision>5</cp:revision>
  <dcterms:created xsi:type="dcterms:W3CDTF">2016-04-20T09:21:38Z</dcterms:created>
  <dcterms:modified xsi:type="dcterms:W3CDTF">2016-04-20T10:01:46Z</dcterms:modified>
</cp:coreProperties>
</file>