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embeddings/oleObject1.bin" ContentType="application/vnd.openxmlformats-officedocument.oleObject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embeddings/oleObject2.bin" ContentType="application/vnd.openxmlformats-officedocument.oleObject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71" r:id="rId3"/>
    <p:sldId id="272" r:id="rId4"/>
    <p:sldId id="274" r:id="rId5"/>
    <p:sldId id="277" r:id="rId6"/>
    <p:sldId id="276" r:id="rId7"/>
    <p:sldId id="278" r:id="rId8"/>
    <p:sldId id="279" r:id="rId9"/>
    <p:sldId id="280" r:id="rId10"/>
    <p:sldId id="320" r:id="rId11"/>
    <p:sldId id="321" r:id="rId12"/>
    <p:sldId id="322" r:id="rId13"/>
    <p:sldId id="323" r:id="rId14"/>
    <p:sldId id="325" r:id="rId15"/>
    <p:sldId id="326" r:id="rId16"/>
    <p:sldId id="328" r:id="rId17"/>
    <p:sldId id="329" r:id="rId18"/>
    <p:sldId id="330" r:id="rId19"/>
    <p:sldId id="332" r:id="rId20"/>
    <p:sldId id="333" r:id="rId21"/>
    <p:sldId id="334" r:id="rId22"/>
    <p:sldId id="304" r:id="rId23"/>
    <p:sldId id="258" r:id="rId24"/>
    <p:sldId id="259" r:id="rId25"/>
    <p:sldId id="305" r:id="rId26"/>
    <p:sldId id="317" r:id="rId27"/>
    <p:sldId id="316" r:id="rId28"/>
    <p:sldId id="318" r:id="rId29"/>
    <p:sldId id="312" r:id="rId30"/>
    <p:sldId id="313" r:id="rId31"/>
    <p:sldId id="284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2516"/>
    <a:srgbClr val="F30F26"/>
    <a:srgbClr val="000048"/>
    <a:srgbClr val="000034"/>
    <a:srgbClr val="0000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-132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3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package" Target="../embeddings/Microsoft_Excel_Sheet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package" Target="../embeddings/Microsoft_Excel_Sheet2.xlsx"/><Relationship Id="rId3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% </a:t>
            </a:r>
            <a:r>
              <a:rPr lang="en-US" dirty="0" smtClean="0"/>
              <a:t>Patients</a:t>
            </a:r>
            <a:r>
              <a:rPr lang="en-US" baseline="0" dirty="0" smtClean="0"/>
              <a:t> </a:t>
            </a:r>
            <a:r>
              <a:rPr lang="en-US" baseline="0" dirty="0"/>
              <a:t>taking </a:t>
            </a:r>
          </a:p>
          <a:p>
            <a:pPr>
              <a:defRPr/>
            </a:pPr>
            <a:r>
              <a:rPr lang="en-US" baseline="0" dirty="0"/>
              <a:t>Lipid-Lowing </a:t>
            </a:r>
            <a:r>
              <a:rPr lang="en-US" baseline="0" dirty="0" smtClean="0"/>
              <a:t>Drugs</a:t>
            </a:r>
            <a:endParaRPr lang="en-US" dirty="0"/>
          </a:p>
        </c:rich>
      </c:tx>
      <c:layout>
        <c:manualLayout>
          <c:xMode val="edge"/>
          <c:yMode val="edge"/>
          <c:x val="0.219510280513182"/>
          <c:y val="0.00741892526592071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Sheet1!$E$2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solidFill>
                <a:srgbClr val="C00000"/>
              </a:solidFill>
            </a:ln>
          </c:spPr>
          <c:invertIfNegative val="0"/>
          <c:cat>
            <c:numRef>
              <c:f>Sheet1!$D$3:$D$7</c:f>
              <c:numCache>
                <c:formatCode>General</c:formatCode>
                <c:ptCount val="5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  <c:pt idx="3">
                  <c:v>2016.0</c:v>
                </c:pt>
              </c:numCache>
            </c:numRef>
          </c:cat>
          <c:val>
            <c:numRef>
              <c:f>Sheet1!$E$3:$E$7</c:f>
              <c:numCache>
                <c:formatCode>General</c:formatCode>
                <c:ptCount val="5"/>
                <c:pt idx="0">
                  <c:v>85.0</c:v>
                </c:pt>
                <c:pt idx="1">
                  <c:v>86.0</c:v>
                </c:pt>
                <c:pt idx="2">
                  <c:v>79.0</c:v>
                </c:pt>
                <c:pt idx="3">
                  <c:v>88.0</c:v>
                </c:pt>
                <c:pt idx="4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0196248"/>
        <c:axId val="2120188296"/>
      </c:barChart>
      <c:catAx>
        <c:axId val="21201962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2120188296"/>
        <c:crosses val="autoZero"/>
        <c:auto val="1"/>
        <c:lblAlgn val="ctr"/>
        <c:lblOffset val="100"/>
        <c:noMultiLvlLbl val="0"/>
      </c:catAx>
      <c:valAx>
        <c:axId val="21201882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en-US"/>
          </a:p>
        </c:txPr>
        <c:crossAx val="212019624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% </a:t>
            </a:r>
            <a:r>
              <a:rPr lang="en-US" dirty="0" smtClean="0"/>
              <a:t>Patients </a:t>
            </a:r>
            <a:r>
              <a:rPr lang="en-US" dirty="0"/>
              <a:t>taking  </a:t>
            </a:r>
          </a:p>
          <a:p>
            <a:pPr>
              <a:defRPr/>
            </a:pPr>
            <a:r>
              <a:rPr lang="en-US" dirty="0"/>
              <a:t>Anti-hypertensive</a:t>
            </a:r>
            <a:r>
              <a:rPr lang="en-US" baseline="0" dirty="0"/>
              <a:t> </a:t>
            </a:r>
            <a:r>
              <a:rPr lang="en-US" baseline="0" dirty="0" smtClean="0"/>
              <a:t>Drugs</a:t>
            </a:r>
            <a:endParaRPr lang="en-US" dirty="0"/>
          </a:p>
        </c:rich>
      </c:tx>
      <c:layout>
        <c:manualLayout>
          <c:xMode val="edge"/>
          <c:yMode val="edge"/>
          <c:x val="0.18596424325883"/>
          <c:y val="0.0198694847354607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896437272695173"/>
          <c:y val="0.210603674540682"/>
          <c:w val="0.863749161399668"/>
          <c:h val="0.7190758944605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solidFill>
                <a:srgbClr val="C00000"/>
              </a:solidFill>
            </a:ln>
          </c:spPr>
          <c:invertIfNegative val="0"/>
          <c:cat>
            <c:numRef>
              <c:f>Sheet1!$A$3:$A$7</c:f>
              <c:numCache>
                <c:formatCode>General</c:formatCode>
                <c:ptCount val="5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  <c:pt idx="3">
                  <c:v>2016.0</c:v>
                </c:pt>
              </c:numCache>
            </c:numRef>
          </c:cat>
          <c:val>
            <c:numRef>
              <c:f>Sheet1!$B$3:$B$7</c:f>
              <c:numCache>
                <c:formatCode>General</c:formatCode>
                <c:ptCount val="5"/>
                <c:pt idx="0">
                  <c:v>85.0</c:v>
                </c:pt>
                <c:pt idx="1">
                  <c:v>86.0</c:v>
                </c:pt>
                <c:pt idx="2">
                  <c:v>83.0</c:v>
                </c:pt>
                <c:pt idx="3">
                  <c:v>86.0</c:v>
                </c:pt>
                <c:pt idx="4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0136568"/>
        <c:axId val="2120139608"/>
      </c:barChart>
      <c:catAx>
        <c:axId val="2120136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2120139608"/>
        <c:crossesAt val="0.0"/>
        <c:auto val="1"/>
        <c:lblAlgn val="ctr"/>
        <c:lblOffset val="100"/>
        <c:noMultiLvlLbl val="0"/>
      </c:catAx>
      <c:valAx>
        <c:axId val="21201396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en-US"/>
          </a:p>
        </c:txPr>
        <c:crossAx val="212013656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566247770265466"/>
          <c:y val="0.0325348562198956"/>
          <c:w val="0.719000089653105"/>
          <c:h val="0.870610481382135"/>
        </c:manualLayout>
      </c:layout>
      <c:lineChart>
        <c:grouping val="standard"/>
        <c:varyColors val="0"/>
        <c:ser>
          <c:idx val="0"/>
          <c:order val="0"/>
          <c:marker>
            <c:symbol val="none"/>
          </c:marker>
          <c:cat>
            <c:strRef>
              <c:f>Sheet5!$A$23:$A$91</c:f>
              <c:strCache>
                <c:ptCount val="68"/>
                <c:pt idx="1">
                  <c:v>2010 Jan</c:v>
                </c:pt>
                <c:pt idx="12">
                  <c:v>2011 Jan</c:v>
                </c:pt>
                <c:pt idx="23">
                  <c:v>2012 Jan</c:v>
                </c:pt>
                <c:pt idx="34">
                  <c:v>2013 Jan</c:v>
                </c:pt>
                <c:pt idx="45">
                  <c:v>2014 Jan</c:v>
                </c:pt>
                <c:pt idx="56">
                  <c:v>2015 Jan</c:v>
                </c:pt>
                <c:pt idx="67">
                  <c:v>2016 Jan</c:v>
                </c:pt>
              </c:strCache>
            </c:strRef>
          </c:cat>
          <c:val>
            <c:numRef>
              <c:f>Sheet5!$B$23:$B$91</c:f>
              <c:numCache>
                <c:formatCode>General</c:formatCode>
                <c:ptCount val="69"/>
                <c:pt idx="1">
                  <c:v>215.0</c:v>
                </c:pt>
                <c:pt idx="2">
                  <c:v>276.0</c:v>
                </c:pt>
                <c:pt idx="3">
                  <c:v>310.0</c:v>
                </c:pt>
                <c:pt idx="4">
                  <c:v>333.0</c:v>
                </c:pt>
                <c:pt idx="5">
                  <c:v>359.0</c:v>
                </c:pt>
                <c:pt idx="6">
                  <c:v>388.0</c:v>
                </c:pt>
                <c:pt idx="7">
                  <c:v>406.0</c:v>
                </c:pt>
                <c:pt idx="8">
                  <c:v>423.0</c:v>
                </c:pt>
                <c:pt idx="9">
                  <c:v>450.0</c:v>
                </c:pt>
                <c:pt idx="10">
                  <c:v>468.0</c:v>
                </c:pt>
                <c:pt idx="11">
                  <c:v>480.0</c:v>
                </c:pt>
                <c:pt idx="12">
                  <c:v>504.0</c:v>
                </c:pt>
                <c:pt idx="13">
                  <c:v>553.0</c:v>
                </c:pt>
                <c:pt idx="14">
                  <c:v>580.0</c:v>
                </c:pt>
                <c:pt idx="15">
                  <c:v>610.0</c:v>
                </c:pt>
                <c:pt idx="16">
                  <c:v>641.0</c:v>
                </c:pt>
                <c:pt idx="17">
                  <c:v>668.0</c:v>
                </c:pt>
                <c:pt idx="18">
                  <c:v>682.0</c:v>
                </c:pt>
                <c:pt idx="19">
                  <c:v>707.0</c:v>
                </c:pt>
                <c:pt idx="20">
                  <c:v>738.0</c:v>
                </c:pt>
                <c:pt idx="21">
                  <c:v>763.0</c:v>
                </c:pt>
                <c:pt idx="22">
                  <c:v>795.0</c:v>
                </c:pt>
                <c:pt idx="23">
                  <c:v>830.0</c:v>
                </c:pt>
                <c:pt idx="24">
                  <c:v>882.0</c:v>
                </c:pt>
                <c:pt idx="25">
                  <c:v>907.0</c:v>
                </c:pt>
                <c:pt idx="26">
                  <c:v>925.0</c:v>
                </c:pt>
                <c:pt idx="27">
                  <c:v>942.0</c:v>
                </c:pt>
                <c:pt idx="28">
                  <c:v>957.0</c:v>
                </c:pt>
                <c:pt idx="29">
                  <c:v>974.0</c:v>
                </c:pt>
                <c:pt idx="30">
                  <c:v>995.0</c:v>
                </c:pt>
                <c:pt idx="31">
                  <c:v>1021.0</c:v>
                </c:pt>
                <c:pt idx="32">
                  <c:v>1055.0</c:v>
                </c:pt>
                <c:pt idx="33">
                  <c:v>1076.0</c:v>
                </c:pt>
                <c:pt idx="34">
                  <c:v>1105.0</c:v>
                </c:pt>
                <c:pt idx="35">
                  <c:v>1168.0</c:v>
                </c:pt>
                <c:pt idx="36">
                  <c:v>1181.0</c:v>
                </c:pt>
                <c:pt idx="37">
                  <c:v>1198.0</c:v>
                </c:pt>
                <c:pt idx="38">
                  <c:v>1221.0</c:v>
                </c:pt>
                <c:pt idx="39">
                  <c:v>1232.0</c:v>
                </c:pt>
                <c:pt idx="40">
                  <c:v>1247.0</c:v>
                </c:pt>
                <c:pt idx="41">
                  <c:v>1264.0</c:v>
                </c:pt>
                <c:pt idx="42">
                  <c:v>1286.0</c:v>
                </c:pt>
                <c:pt idx="43">
                  <c:v>1311.0</c:v>
                </c:pt>
                <c:pt idx="44">
                  <c:v>1328.0</c:v>
                </c:pt>
                <c:pt idx="45">
                  <c:v>1346.0</c:v>
                </c:pt>
                <c:pt idx="46">
                  <c:v>1412.0</c:v>
                </c:pt>
                <c:pt idx="47">
                  <c:v>1447.0</c:v>
                </c:pt>
                <c:pt idx="48">
                  <c:v>1476.0</c:v>
                </c:pt>
                <c:pt idx="49">
                  <c:v>1501.0</c:v>
                </c:pt>
                <c:pt idx="50">
                  <c:v>1531.0</c:v>
                </c:pt>
                <c:pt idx="51">
                  <c:v>1555.0</c:v>
                </c:pt>
                <c:pt idx="52">
                  <c:v>1592.0</c:v>
                </c:pt>
                <c:pt idx="53">
                  <c:v>1631.0</c:v>
                </c:pt>
                <c:pt idx="54">
                  <c:v>1658.0</c:v>
                </c:pt>
                <c:pt idx="55">
                  <c:v>1675.0</c:v>
                </c:pt>
                <c:pt idx="56">
                  <c:v>1700.0</c:v>
                </c:pt>
                <c:pt idx="57">
                  <c:v>1771.0</c:v>
                </c:pt>
                <c:pt idx="58">
                  <c:v>1808.0</c:v>
                </c:pt>
                <c:pt idx="59">
                  <c:v>1842.0</c:v>
                </c:pt>
                <c:pt idx="60">
                  <c:v>1868.0</c:v>
                </c:pt>
                <c:pt idx="61">
                  <c:v>1889.0</c:v>
                </c:pt>
                <c:pt idx="62">
                  <c:v>1912.0</c:v>
                </c:pt>
                <c:pt idx="63">
                  <c:v>1940.0</c:v>
                </c:pt>
                <c:pt idx="64">
                  <c:v>1990.0</c:v>
                </c:pt>
                <c:pt idx="65">
                  <c:v>2023.0</c:v>
                </c:pt>
                <c:pt idx="66">
                  <c:v>2044.0</c:v>
                </c:pt>
                <c:pt idx="67">
                  <c:v>2068.0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9414312"/>
        <c:axId val="2119417400"/>
      </c:lineChart>
      <c:catAx>
        <c:axId val="2119414312"/>
        <c:scaling>
          <c:orientation val="minMax"/>
        </c:scaling>
        <c:delete val="0"/>
        <c:axPos val="b"/>
        <c:numFmt formatCode="m/d/yyyy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2119417400"/>
        <c:crosses val="autoZero"/>
        <c:auto val="1"/>
        <c:lblAlgn val="ctr"/>
        <c:lblOffset val="100"/>
        <c:noMultiLvlLbl val="0"/>
      </c:catAx>
      <c:valAx>
        <c:axId val="2119417400"/>
        <c:scaling>
          <c:orientation val="minMax"/>
          <c:max val="24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2119414312"/>
        <c:crosses val="autoZero"/>
        <c:crossBetween val="between"/>
        <c:majorUnit val="600.0"/>
      </c:valAx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604709794106363"/>
          <c:y val="0.0275833929849678"/>
          <c:w val="0.691419697827795"/>
          <c:h val="0.853456931519923"/>
        </c:manualLayout>
      </c:layout>
      <c:lineChart>
        <c:grouping val="standard"/>
        <c:varyColors val="0"/>
        <c:ser>
          <c:idx val="1"/>
          <c:order val="0"/>
          <c:tx>
            <c:v>Projected recruitment</c:v>
          </c:tx>
          <c:spPr>
            <a:ln>
              <a:prstDash val="sysDash"/>
            </a:ln>
          </c:spPr>
          <c:marker>
            <c:symbol val="none"/>
          </c:marker>
          <c:cat>
            <c:strRef>
              <c:f>Sheet1!$A$2:$A$12</c:f>
              <c:strCache>
                <c:ptCount val="11"/>
                <c:pt idx="0">
                  <c:v>2010 Jan</c:v>
                </c:pt>
                <c:pt idx="1">
                  <c:v>2011 Jan</c:v>
                </c:pt>
                <c:pt idx="2">
                  <c:v>2012 Jan</c:v>
                </c:pt>
                <c:pt idx="3">
                  <c:v>2013 Jan</c:v>
                </c:pt>
                <c:pt idx="4">
                  <c:v>2014 Jan</c:v>
                </c:pt>
                <c:pt idx="5">
                  <c:v>2015 Jan</c:v>
                </c:pt>
                <c:pt idx="6">
                  <c:v>2016 Jan</c:v>
                </c:pt>
                <c:pt idx="7">
                  <c:v>2017 Jan</c:v>
                </c:pt>
                <c:pt idx="8">
                  <c:v>2018 Jan</c:v>
                </c:pt>
                <c:pt idx="9">
                  <c:v>2019 Jan</c:v>
                </c:pt>
                <c:pt idx="10">
                  <c:v>2020 Jan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215.0</c:v>
                </c:pt>
                <c:pt idx="1">
                  <c:v>504.0</c:v>
                </c:pt>
                <c:pt idx="2">
                  <c:v>830.0</c:v>
                </c:pt>
                <c:pt idx="3">
                  <c:v>1105.0</c:v>
                </c:pt>
                <c:pt idx="4">
                  <c:v>1346.0</c:v>
                </c:pt>
                <c:pt idx="5">
                  <c:v>1700.0</c:v>
                </c:pt>
                <c:pt idx="6">
                  <c:v>2068.0</c:v>
                </c:pt>
                <c:pt idx="7">
                  <c:v>2451.0</c:v>
                </c:pt>
                <c:pt idx="8">
                  <c:v>2834.0</c:v>
                </c:pt>
                <c:pt idx="9">
                  <c:v>3217.0</c:v>
                </c:pt>
                <c:pt idx="10">
                  <c:v>3600.0</c:v>
                </c:pt>
              </c:numCache>
            </c:numRef>
          </c:val>
          <c:smooth val="0"/>
        </c:ser>
        <c:ser>
          <c:idx val="0"/>
          <c:order val="1"/>
          <c:tx>
            <c:v>Current recruitment</c:v>
          </c:tx>
          <c:marker>
            <c:symbol val="none"/>
          </c:marker>
          <c:val>
            <c:numRef>
              <c:f>Sheet1!$B$2:$B$8</c:f>
              <c:numCache>
                <c:formatCode>General</c:formatCode>
                <c:ptCount val="7"/>
                <c:pt idx="0">
                  <c:v>215.0</c:v>
                </c:pt>
                <c:pt idx="1">
                  <c:v>504.0</c:v>
                </c:pt>
                <c:pt idx="2">
                  <c:v>830.0</c:v>
                </c:pt>
                <c:pt idx="3">
                  <c:v>1105.0</c:v>
                </c:pt>
                <c:pt idx="4">
                  <c:v>1346.0</c:v>
                </c:pt>
                <c:pt idx="5">
                  <c:v>1700.0</c:v>
                </c:pt>
                <c:pt idx="6">
                  <c:v>2068.0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6481064"/>
        <c:axId val="2136484072"/>
      </c:lineChart>
      <c:catAx>
        <c:axId val="2136481064"/>
        <c:scaling>
          <c:orientation val="minMax"/>
        </c:scaling>
        <c:delete val="0"/>
        <c:axPos val="b"/>
        <c:majorTickMark val="none"/>
        <c:minorTickMark val="cross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2136484072"/>
        <c:crosses val="autoZero"/>
        <c:auto val="1"/>
        <c:lblAlgn val="ctr"/>
        <c:lblOffset val="100"/>
        <c:noMultiLvlLbl val="0"/>
      </c:catAx>
      <c:valAx>
        <c:axId val="2136484072"/>
        <c:scaling>
          <c:orientation val="minMax"/>
          <c:max val="36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2136481064"/>
        <c:crosses val="autoZero"/>
        <c:crossBetween val="between"/>
        <c:majorUnit val="600.0"/>
      </c:valAx>
    </c:plotArea>
    <c:legend>
      <c:legendPos val="r"/>
      <c:layout>
        <c:manualLayout>
          <c:xMode val="edge"/>
          <c:yMode val="edge"/>
          <c:x val="0.738374013927871"/>
          <c:y val="0.411869959436889"/>
          <c:w val="0.251562972104215"/>
          <c:h val="0.291411596277738"/>
        </c:manualLayout>
      </c:layout>
      <c:overlay val="0"/>
      <c:txPr>
        <a:bodyPr/>
        <a:lstStyle/>
        <a:p>
          <a:pPr>
            <a:defRPr sz="1800" b="1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0.76829</cdr:x>
      <cdr:y>0.77332</cdr:y>
    </cdr:from>
    <cdr:to>
      <cdr:x>0.82829</cdr:x>
      <cdr:y>0.85856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5276231" y="3240974"/>
          <a:ext cx="412050" cy="35724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0.70867</cdr:x>
      <cdr:y>0</cdr:y>
    </cdr:from>
    <cdr:to>
      <cdr:x>0.97323</cdr:x>
      <cdr:y>0.40823</cdr:y>
    </cdr:to>
    <cdr:sp macro="" textlink="">
      <cdr:nvSpPr>
        <cdr:cNvPr id="4" name="32-Point Star 3"/>
        <cdr:cNvSpPr/>
      </cdr:nvSpPr>
      <cdr:spPr>
        <a:xfrm xmlns:a="http://schemas.openxmlformats.org/drawingml/2006/main">
          <a:off x="6475244" y="0"/>
          <a:ext cx="2417235" cy="1816877"/>
        </a:xfrm>
        <a:prstGeom xmlns:a="http://schemas.openxmlformats.org/drawingml/2006/main" prst="star32">
          <a:avLst/>
        </a:prstGeom>
        <a:solidFill xmlns:a="http://schemas.openxmlformats.org/drawingml/2006/main">
          <a:srgbClr val="FF0000"/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defTabSz="457200"/>
          <a:r>
            <a:rPr lang="en-US" sz="3200" b="1" dirty="0" smtClean="0">
              <a:solidFill>
                <a:prstClr val="black"/>
              </a:solidFill>
            </a:rPr>
            <a:t>Target</a:t>
          </a:r>
        </a:p>
        <a:p xmlns:a="http://schemas.openxmlformats.org/drawingml/2006/main">
          <a:pPr algn="ctr" defTabSz="457200"/>
          <a:r>
            <a:rPr lang="en-US" sz="3200" b="1" dirty="0" smtClean="0">
              <a:solidFill>
                <a:prstClr val="black"/>
              </a:solidFill>
            </a:rPr>
            <a:t>3600</a:t>
          </a:r>
        </a:p>
        <a:p xmlns:a="http://schemas.openxmlformats.org/drawingml/2006/main">
          <a:pPr algn="ctr" defTabSz="457200"/>
          <a:endParaRPr lang="en-US" sz="1600" b="1" dirty="0" smtClean="0">
            <a:solidFill>
              <a:prstClr val="black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BEE4CF-3D37-9F40-93B3-0BBECFC1864C}" type="datetimeFigureOut">
              <a:rPr lang="en-US" smtClean="0"/>
              <a:t>24/05/16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3A7491-8071-7B4F-959B-44D78E032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783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F19A3E-8AA0-4E83-861E-3E972302F5D5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>
              <a:cs typeface="Arial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2272" tIns="46136" rIns="92272" bIns="46136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3FAC0-939C-CD4A-8DC8-03FA07867B73}" type="datetimeFigureOut">
              <a:rPr lang="en-US" smtClean="0"/>
              <a:t>24/05/16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39358-42D6-0B44-B77E-6954FC9F9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20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3FAC0-939C-CD4A-8DC8-03FA07867B73}" type="datetimeFigureOut">
              <a:rPr lang="en-US" smtClean="0"/>
              <a:t>24/05/16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39358-42D6-0B44-B77E-6954FC9F9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06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3FAC0-939C-CD4A-8DC8-03FA07867B73}" type="datetimeFigureOut">
              <a:rPr lang="en-US" smtClean="0"/>
              <a:t>24/05/16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39358-42D6-0B44-B77E-6954FC9F9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055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3FAC0-939C-CD4A-8DC8-03FA07867B73}" type="datetimeFigureOut">
              <a:rPr lang="en-US" smtClean="0"/>
              <a:t>24/05/16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39358-42D6-0B44-B77E-6954FC9F9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49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3FAC0-939C-CD4A-8DC8-03FA07867B73}" type="datetimeFigureOut">
              <a:rPr lang="en-US" smtClean="0"/>
              <a:t>24/05/16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39358-42D6-0B44-B77E-6954FC9F9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438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3FAC0-939C-CD4A-8DC8-03FA07867B73}" type="datetimeFigureOut">
              <a:rPr lang="en-US" smtClean="0"/>
              <a:t>24/05/16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39358-42D6-0B44-B77E-6954FC9F9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753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3FAC0-939C-CD4A-8DC8-03FA07867B73}" type="datetimeFigureOut">
              <a:rPr lang="en-US" smtClean="0"/>
              <a:t>24/05/16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39358-42D6-0B44-B77E-6954FC9F9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332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3FAC0-939C-CD4A-8DC8-03FA07867B73}" type="datetimeFigureOut">
              <a:rPr lang="en-US" smtClean="0"/>
              <a:t>24/05/16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39358-42D6-0B44-B77E-6954FC9F9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435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3FAC0-939C-CD4A-8DC8-03FA07867B73}" type="datetimeFigureOut">
              <a:rPr lang="en-US" smtClean="0"/>
              <a:t>24/05/16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39358-42D6-0B44-B77E-6954FC9F9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69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3FAC0-939C-CD4A-8DC8-03FA07867B73}" type="datetimeFigureOut">
              <a:rPr lang="en-US" smtClean="0"/>
              <a:t>24/05/16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39358-42D6-0B44-B77E-6954FC9F9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703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3FAC0-939C-CD4A-8DC8-03FA07867B73}" type="datetimeFigureOut">
              <a:rPr lang="en-US" smtClean="0"/>
              <a:t>24/05/16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39358-42D6-0B44-B77E-6954FC9F9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92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3FAC0-939C-CD4A-8DC8-03FA07867B73}" type="datetimeFigureOut">
              <a:rPr lang="en-US" smtClean="0"/>
              <a:t>24/05/16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39358-42D6-0B44-B77E-6954FC9F9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9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0" Type="http://schemas.openxmlformats.org/officeDocument/2006/relationships/image" Target="../media/image20.png"/><Relationship Id="rId21" Type="http://schemas.openxmlformats.org/officeDocument/2006/relationships/image" Target="../media/image21.gif"/><Relationship Id="rId22" Type="http://schemas.openxmlformats.org/officeDocument/2006/relationships/image" Target="../media/image22.jpe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gif"/><Relationship Id="rId4" Type="http://schemas.openxmlformats.org/officeDocument/2006/relationships/image" Target="../media/image4.gif"/><Relationship Id="rId5" Type="http://schemas.openxmlformats.org/officeDocument/2006/relationships/image" Target="../media/image5.png"/><Relationship Id="rId30" Type="http://schemas.openxmlformats.org/officeDocument/2006/relationships/image" Target="../media/image30.jpeg"/><Relationship Id="rId31" Type="http://schemas.openxmlformats.org/officeDocument/2006/relationships/image" Target="../media/image31.png"/><Relationship Id="rId32" Type="http://schemas.openxmlformats.org/officeDocument/2006/relationships/image" Target="../media/image32.gif"/><Relationship Id="rId9" Type="http://schemas.openxmlformats.org/officeDocument/2006/relationships/image" Target="../media/image9.gif"/><Relationship Id="rId6" Type="http://schemas.openxmlformats.org/officeDocument/2006/relationships/image" Target="../media/image6.gif"/><Relationship Id="rId7" Type="http://schemas.openxmlformats.org/officeDocument/2006/relationships/image" Target="../media/image7.jpeg"/><Relationship Id="rId8" Type="http://schemas.openxmlformats.org/officeDocument/2006/relationships/image" Target="../media/image8.png"/><Relationship Id="rId33" Type="http://schemas.openxmlformats.org/officeDocument/2006/relationships/image" Target="../media/image33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Relationship Id="rId3" Type="http://schemas.openxmlformats.org/officeDocument/2006/relationships/chart" Target="../charts/char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Relationship Id="rId3" Type="http://schemas.openxmlformats.org/officeDocument/2006/relationships/chart" Target="../charts/char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png"/><Relationship Id="rId5" Type="http://schemas.openxmlformats.org/officeDocument/2006/relationships/image" Target="../media/image37.jpeg"/><Relationship Id="rId6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javascript:newshowcontent('inactive','838103-fig1');" TargetMode="External"/><Relationship Id="rId3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638799"/>
            <a:ext cx="9144000" cy="1365115"/>
          </a:xfrm>
          <a:solidFill>
            <a:srgbClr val="F32516"/>
          </a:solidFill>
        </p:spPr>
        <p:txBody>
          <a:bodyPr>
            <a:normAutofit fontScale="92500"/>
          </a:bodyPr>
          <a:lstStyle/>
          <a:p>
            <a:r>
              <a:rPr lang="en-US" sz="4100" dirty="0" smtClean="0">
                <a:solidFill>
                  <a:schemeClr val="bg1"/>
                </a:solidFill>
              </a:rPr>
              <a:t>New Insights from the ACST-2 Trial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Alison Halliday, Professor of Vascular Surgery, University of Oxford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057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405" y="-744"/>
            <a:ext cx="8904928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ACST-2 patients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758" y="1018640"/>
            <a:ext cx="8540877" cy="56239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i="1" dirty="0" smtClean="0"/>
              <a:t>Sex, Age, Co-morbidities: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Men 												70%</a:t>
            </a:r>
          </a:p>
          <a:p>
            <a:pPr marL="0" indent="0">
              <a:buNone/>
            </a:pPr>
            <a:r>
              <a:rPr lang="en-US" dirty="0" smtClean="0"/>
              <a:t>Median age										</a:t>
            </a:r>
            <a:r>
              <a:rPr lang="en-US" b="1" dirty="0" smtClean="0">
                <a:solidFill>
                  <a:srgbClr val="FF0000"/>
                </a:solidFill>
              </a:rPr>
              <a:t>69 years</a:t>
            </a:r>
          </a:p>
          <a:p>
            <a:pPr marL="0" indent="0">
              <a:buNone/>
            </a:pPr>
            <a:r>
              <a:rPr lang="en-US" dirty="0" err="1" smtClean="0"/>
              <a:t>Ischaemic</a:t>
            </a:r>
            <a:r>
              <a:rPr lang="en-US" dirty="0" smtClean="0"/>
              <a:t> heart disease 					37%</a:t>
            </a:r>
          </a:p>
          <a:p>
            <a:pPr marL="0" indent="0">
              <a:buNone/>
            </a:pPr>
            <a:r>
              <a:rPr lang="en-US" dirty="0" smtClean="0"/>
              <a:t>Diabetic 											</a:t>
            </a:r>
            <a:r>
              <a:rPr lang="en-US" b="1" dirty="0" smtClean="0">
                <a:solidFill>
                  <a:srgbClr val="FF0000"/>
                </a:solidFill>
              </a:rPr>
              <a:t>30%</a:t>
            </a:r>
          </a:p>
          <a:p>
            <a:pPr marL="0" indent="0">
              <a:buNone/>
            </a:pPr>
            <a:r>
              <a:rPr lang="en-US" dirty="0" smtClean="0"/>
              <a:t>Renal impairment 							  9%</a:t>
            </a:r>
          </a:p>
          <a:p>
            <a:pPr marL="0" indent="0">
              <a:buNone/>
            </a:pPr>
            <a:endParaRPr lang="en-US" i="1" dirty="0" smtClean="0"/>
          </a:p>
          <a:p>
            <a:pPr marL="0" indent="0">
              <a:buNone/>
            </a:pPr>
            <a:r>
              <a:rPr lang="en-US" i="1" dirty="0" smtClean="0"/>
              <a:t>Stroke </a:t>
            </a:r>
            <a:r>
              <a:rPr lang="en-US" i="1" dirty="0"/>
              <a:t>risk factors:</a:t>
            </a:r>
          </a:p>
          <a:p>
            <a:pPr marL="0" indent="0">
              <a:buNone/>
            </a:pPr>
            <a:r>
              <a:rPr lang="en-US" dirty="0"/>
              <a:t>Atrial Fibrillation 								  6%</a:t>
            </a:r>
          </a:p>
          <a:p>
            <a:pPr marL="0" indent="0">
              <a:buNone/>
            </a:pPr>
            <a:r>
              <a:rPr lang="en-US" dirty="0"/>
              <a:t>Age &gt;75 </a:t>
            </a:r>
            <a:r>
              <a:rPr lang="en-US" dirty="0" err="1"/>
              <a:t>yrs</a:t>
            </a:r>
            <a:r>
              <a:rPr lang="en-US" dirty="0"/>
              <a:t>          								</a:t>
            </a:r>
            <a:r>
              <a:rPr lang="en-US" b="1" dirty="0">
                <a:solidFill>
                  <a:srgbClr val="FF0000"/>
                </a:solidFill>
              </a:rPr>
              <a:t>26%</a:t>
            </a:r>
          </a:p>
          <a:p>
            <a:pPr marL="0" indent="0">
              <a:buNone/>
            </a:pPr>
            <a:r>
              <a:rPr lang="en-US" dirty="0"/>
              <a:t>Previous stroke symptoms or infarct 	</a:t>
            </a:r>
            <a:r>
              <a:rPr lang="en-US" b="1" dirty="0">
                <a:solidFill>
                  <a:srgbClr val="FF0000"/>
                </a:solidFill>
              </a:rPr>
              <a:t>43%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085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9"/>
          <p:cNvSpPr>
            <a:spLocks noChangeArrowheads="1"/>
          </p:cNvSpPr>
          <p:nvPr/>
        </p:nvSpPr>
        <p:spPr bwMode="auto">
          <a:xfrm>
            <a:off x="1292226" y="2273177"/>
            <a:ext cx="828040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dirty="0" smtClean="0">
                <a:solidFill>
                  <a:srgbClr val="FF0000"/>
                </a:solidFill>
                <a:latin typeface="Calibri" pitchFamily="34" charset="0"/>
                <a:ea typeface="宋体"/>
                <a:cs typeface="宋体"/>
              </a:rPr>
              <a:t>85</a:t>
            </a:r>
            <a:r>
              <a:rPr lang="en-GB" sz="3200" dirty="0">
                <a:solidFill>
                  <a:srgbClr val="FF0000"/>
                </a:solidFill>
                <a:latin typeface="Calibri" pitchFamily="34" charset="0"/>
                <a:ea typeface="宋体"/>
                <a:cs typeface="宋体"/>
              </a:rPr>
              <a:t>% </a:t>
            </a:r>
            <a:r>
              <a:rPr lang="en-GB" sz="3200" dirty="0" smtClean="0">
                <a:solidFill>
                  <a:srgbClr val="FF0000"/>
                </a:solidFill>
                <a:latin typeface="Calibri" pitchFamily="34" charset="0"/>
                <a:ea typeface="宋体"/>
                <a:cs typeface="宋体"/>
              </a:rPr>
              <a:t> </a:t>
            </a:r>
            <a:r>
              <a:rPr lang="en-GB" sz="3200" dirty="0" smtClean="0">
                <a:latin typeface="Calibri" pitchFamily="34" charset="0"/>
                <a:ea typeface="宋体"/>
                <a:cs typeface="宋体"/>
              </a:rPr>
              <a:t>lipid</a:t>
            </a:r>
            <a:r>
              <a:rPr lang="en-GB" sz="3200" dirty="0">
                <a:latin typeface="Calibri" pitchFamily="34" charset="0"/>
                <a:ea typeface="宋体"/>
                <a:cs typeface="宋体"/>
              </a:rPr>
              <a:t>-lowering</a:t>
            </a:r>
          </a:p>
          <a:p>
            <a:pPr>
              <a:spcBef>
                <a:spcPct val="50000"/>
              </a:spcBef>
            </a:pPr>
            <a:r>
              <a:rPr lang="en-GB" sz="3200" dirty="0" smtClean="0">
                <a:solidFill>
                  <a:srgbClr val="FF0000"/>
                </a:solidFill>
                <a:latin typeface="Calibri" pitchFamily="34" charset="0"/>
                <a:ea typeface="宋体"/>
                <a:cs typeface="宋体"/>
              </a:rPr>
              <a:t>88%  </a:t>
            </a:r>
            <a:r>
              <a:rPr lang="en-GB" sz="3200" dirty="0" smtClean="0">
                <a:latin typeface="Calibri" pitchFamily="34" charset="0"/>
                <a:ea typeface="宋体"/>
                <a:cs typeface="宋体"/>
              </a:rPr>
              <a:t>anti</a:t>
            </a:r>
            <a:r>
              <a:rPr lang="en-GB" sz="3200" dirty="0">
                <a:latin typeface="Calibri" pitchFamily="34" charset="0"/>
                <a:ea typeface="宋体"/>
                <a:cs typeface="宋体"/>
              </a:rPr>
              <a:t>-hypertensive </a:t>
            </a:r>
            <a:endParaRPr lang="en-GB" sz="3200" dirty="0" smtClean="0">
              <a:latin typeface="Calibri" pitchFamily="34" charset="0"/>
              <a:ea typeface="宋体"/>
              <a:cs typeface="宋体"/>
            </a:endParaRPr>
          </a:p>
          <a:p>
            <a:pPr>
              <a:spcBef>
                <a:spcPct val="50000"/>
              </a:spcBef>
            </a:pPr>
            <a:r>
              <a:rPr lang="en-GB" sz="3200" dirty="0" smtClean="0">
                <a:solidFill>
                  <a:srgbClr val="FF0000"/>
                </a:solidFill>
                <a:latin typeface="Calibri" pitchFamily="34" charset="0"/>
                <a:ea typeface="宋体"/>
                <a:cs typeface="宋体"/>
              </a:rPr>
              <a:t>98%  </a:t>
            </a:r>
            <a:r>
              <a:rPr lang="en-GB" sz="3200" dirty="0" smtClean="0">
                <a:latin typeface="Calibri" pitchFamily="34" charset="0"/>
                <a:ea typeface="宋体"/>
                <a:cs typeface="宋体"/>
              </a:rPr>
              <a:t>anti-thrombotic (anti-platelet +/or 						anti-coagulant)</a:t>
            </a:r>
          </a:p>
          <a:p>
            <a:pPr>
              <a:spcBef>
                <a:spcPct val="50000"/>
              </a:spcBef>
            </a:pPr>
            <a:r>
              <a:rPr lang="en-GB" sz="3200" dirty="0">
                <a:latin typeface="Calibri" pitchFamily="34" charset="0"/>
                <a:ea typeface="宋体"/>
                <a:cs typeface="宋体"/>
              </a:rPr>
              <a:t>	</a:t>
            </a:r>
            <a:r>
              <a:rPr lang="en-GB" sz="3200" dirty="0" smtClean="0">
                <a:latin typeface="Calibri" pitchFamily="34" charset="0"/>
                <a:ea typeface="宋体"/>
                <a:cs typeface="宋体"/>
              </a:rPr>
              <a:t>									</a:t>
            </a:r>
            <a:endParaRPr lang="en-GB" sz="3200" dirty="0">
              <a:latin typeface="Calibri" pitchFamily="34" charset="0"/>
              <a:ea typeface="宋体"/>
              <a:cs typeface="宋体"/>
            </a:endParaRPr>
          </a:p>
          <a:p>
            <a:pPr>
              <a:spcBef>
                <a:spcPct val="50000"/>
              </a:spcBef>
            </a:pPr>
            <a:r>
              <a:rPr lang="en-GB" sz="3200" dirty="0">
                <a:latin typeface="Calibri" pitchFamily="34" charset="0"/>
                <a:ea typeface="宋体"/>
                <a:cs typeface="宋体"/>
              </a:rPr>
              <a:t>			</a:t>
            </a:r>
          </a:p>
          <a:p>
            <a:pPr>
              <a:spcBef>
                <a:spcPct val="50000"/>
              </a:spcBef>
            </a:pPr>
            <a:r>
              <a:rPr lang="en-GB" sz="3200" dirty="0">
                <a:latin typeface="Calibri" pitchFamily="34" charset="0"/>
                <a:ea typeface="宋体"/>
                <a:cs typeface="宋体"/>
              </a:rPr>
              <a:t>			</a:t>
            </a:r>
            <a:endParaRPr lang="en-GB" altLang="zh-CN" sz="2400" dirty="0">
              <a:latin typeface="Calibri" pitchFamily="34" charset="0"/>
              <a:cs typeface="宋体"/>
            </a:endParaRPr>
          </a:p>
          <a:p>
            <a:pPr>
              <a:spcBef>
                <a:spcPct val="50000"/>
              </a:spcBef>
            </a:pPr>
            <a:r>
              <a:rPr lang="en-GB" altLang="zh-CN" sz="2400" dirty="0">
                <a:latin typeface="Calibri" pitchFamily="34" charset="0"/>
                <a:cs typeface="宋体"/>
              </a:rPr>
              <a:t>	</a:t>
            </a:r>
            <a:endParaRPr lang="en-US" altLang="zh-CN" sz="2400" dirty="0">
              <a:latin typeface="Calibri" pitchFamily="34" charset="0"/>
              <a:cs typeface="宋体"/>
            </a:endParaRPr>
          </a:p>
        </p:txBody>
      </p:sp>
      <p:sp>
        <p:nvSpPr>
          <p:cNvPr id="25602" name="TextBox 2"/>
          <p:cNvSpPr txBox="1">
            <a:spLocks noChangeArrowheads="1"/>
          </p:cNvSpPr>
          <p:nvPr/>
        </p:nvSpPr>
        <p:spPr bwMode="auto">
          <a:xfrm>
            <a:off x="1" y="154352"/>
            <a:ext cx="91439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altLang="zh-CN" sz="4000" b="1" dirty="0">
                <a:latin typeface="Calibri" pitchFamily="34" charset="0"/>
                <a:cs typeface="宋体"/>
              </a:rPr>
              <a:t>ACST-</a:t>
            </a:r>
            <a:r>
              <a:rPr lang="en-GB" altLang="zh-CN" sz="4000" b="1" dirty="0" smtClean="0">
                <a:latin typeface="Calibri" pitchFamily="34" charset="0"/>
                <a:cs typeface="宋体"/>
              </a:rPr>
              <a:t>2 Drug </a:t>
            </a:r>
            <a:r>
              <a:rPr lang="en-GB" altLang="zh-CN" sz="4000" b="1" dirty="0">
                <a:latin typeface="Calibri" pitchFamily="34" charset="0"/>
                <a:cs typeface="宋体"/>
              </a:rPr>
              <a:t>therapy </a:t>
            </a:r>
            <a:r>
              <a:rPr lang="en-GB" altLang="zh-CN" sz="4000" b="1" dirty="0" smtClean="0">
                <a:latin typeface="Calibri" pitchFamily="34" charset="0"/>
                <a:cs typeface="宋体"/>
              </a:rPr>
              <a:t>at Trial Entry</a:t>
            </a:r>
          </a:p>
        </p:txBody>
      </p:sp>
      <p:sp>
        <p:nvSpPr>
          <p:cNvPr id="2" name="Rectangle 1"/>
          <p:cNvSpPr/>
          <p:nvPr/>
        </p:nvSpPr>
        <p:spPr>
          <a:xfrm>
            <a:off x="1259632" y="2235451"/>
            <a:ext cx="914400" cy="2140425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7012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:\C.Admin &amp; HR\Branding &amp; Promotional\Logo\ACST2_smal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491" y="113175"/>
            <a:ext cx="4576715" cy="77066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9430588"/>
              </p:ext>
            </p:extLst>
          </p:nvPr>
        </p:nvGraphicFramePr>
        <p:xfrm>
          <a:off x="741830" y="1570560"/>
          <a:ext cx="7405729" cy="3798898"/>
        </p:xfrm>
        <a:graphic>
          <a:graphicData uri="http://schemas.openxmlformats.org/drawingml/2006/table">
            <a:tbl>
              <a:tblPr firstRow="1" firstCol="1" bandRow="1"/>
              <a:tblGrid>
                <a:gridCol w="7405729"/>
              </a:tblGrid>
              <a:tr h="11056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Time</a:t>
                      </a:r>
                      <a:r>
                        <a:rPr lang="en-GB" sz="1800" b="1" kern="1200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GB" sz="1800" b="1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from </a:t>
                      </a:r>
                      <a:r>
                        <a:rPr lang="en-GB" sz="1800" b="1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randomisation until procedure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2693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0" kern="1200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GB" sz="1800" b="1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932 CEA</a:t>
                      </a:r>
                      <a:r>
                        <a:rPr lang="en-GB" sz="1800" b="1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: 23 days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887 </a:t>
                      </a:r>
                      <a:r>
                        <a:rPr lang="en-GB" sz="1800" b="1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CAS</a:t>
                      </a:r>
                      <a:r>
                        <a:rPr lang="en-GB" sz="1800" b="1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: 26 days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2905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:\C.Admin &amp; HR\Branding &amp; Promotional\Logo\ACST2_smal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307" y="163473"/>
            <a:ext cx="3897752" cy="7203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024298" y="1196752"/>
            <a:ext cx="5435164" cy="87185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>
              <a:spcAft>
                <a:spcPts val="0"/>
              </a:spcAft>
              <a:tabLst>
                <a:tab pos="2865755" algn="ctr"/>
                <a:tab pos="5731510" algn="r"/>
              </a:tabLst>
            </a:pPr>
            <a:r>
              <a:rPr lang="en-GB" sz="2000" b="1" kern="1200" dirty="0">
                <a:solidFill>
                  <a:srgbClr val="000000"/>
                </a:solidFill>
                <a:effectLst/>
                <a:latin typeface="Arial"/>
                <a:ea typeface="Calibri"/>
                <a:cs typeface="Times New Roman"/>
              </a:rPr>
              <a:t>Compliance with </a:t>
            </a:r>
            <a:r>
              <a:rPr lang="en-GB" sz="2000" b="1" kern="1200" dirty="0" smtClean="0">
                <a:solidFill>
                  <a:srgbClr val="000000"/>
                </a:solidFill>
                <a:effectLst/>
                <a:latin typeface="Arial"/>
                <a:ea typeface="Calibri"/>
                <a:cs typeface="Times New Roman"/>
              </a:rPr>
              <a:t>treatment allocated</a:t>
            </a:r>
            <a:endParaRPr lang="en-GB" sz="2000" dirty="0">
              <a:effectLst/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899603"/>
              </p:ext>
            </p:extLst>
          </p:nvPr>
        </p:nvGraphicFramePr>
        <p:xfrm>
          <a:off x="949674" y="2504885"/>
          <a:ext cx="7292340" cy="2693043"/>
        </p:xfrm>
        <a:graphic>
          <a:graphicData uri="http://schemas.openxmlformats.org/drawingml/2006/table">
            <a:tbl>
              <a:tblPr/>
              <a:tblGrid>
                <a:gridCol w="1115060"/>
                <a:gridCol w="1437640"/>
                <a:gridCol w="1367790"/>
                <a:gridCol w="1280795"/>
                <a:gridCol w="2091055"/>
              </a:tblGrid>
              <a:tr h="7816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Allocated procedure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90" marR="8890" marT="88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1-month form </a:t>
                      </a:r>
                      <a:r>
                        <a:rPr lang="en-GB" sz="1600" b="1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entered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90" marR="8890" marT="88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Procedure not yet done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90" marR="8890" marT="88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Cross-</a:t>
                      </a:r>
                      <a:r>
                        <a:rPr lang="en-GB" sz="1600" b="1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over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90" marR="8890" marT="88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Procedure as allocated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90" marR="8890" marT="88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1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CAS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90" marR="8890" marT="88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960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90" marR="8890" marT="88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61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90" marR="8890" marT="88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41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90" marR="8890" marT="88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858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90" marR="8890" marT="88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6870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CEA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90" marR="8890" marT="88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961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90" marR="8890" marT="88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41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90" marR="8890" marT="88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29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90" marR="8890" marT="88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891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90" marR="8890" marT="88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6121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Total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90" marR="8890" marT="88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1921 </a:t>
                      </a:r>
                      <a:r>
                        <a:rPr lang="en-GB" sz="1600" b="1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(100%)</a:t>
                      </a:r>
                      <a:endParaRPr lang="en-GB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90" marR="8890" marT="88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102 </a:t>
                      </a:r>
                      <a:r>
                        <a:rPr lang="en-GB" sz="1600" b="1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(5%)</a:t>
                      </a:r>
                      <a:endParaRPr lang="en-GB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90" marR="8890" marT="88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70 </a:t>
                      </a:r>
                      <a:r>
                        <a:rPr lang="en-GB" sz="1600" b="1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(4%)</a:t>
                      </a:r>
                      <a:endParaRPr lang="en-GB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90" marR="8890" marT="88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1749 </a:t>
                      </a:r>
                      <a:r>
                        <a:rPr lang="en-GB" sz="1600" b="1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(91%)</a:t>
                      </a:r>
                      <a:endParaRPr lang="en-GB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90" marR="8890" marT="88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6973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:\C.Admin &amp; HR\Branding &amp; Promotional\Logo\ACST2_smal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825" y="88025"/>
            <a:ext cx="3948046" cy="7958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946150" y="1124744"/>
            <a:ext cx="7251700" cy="72517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2000" b="1" kern="1200" dirty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Drug </a:t>
            </a:r>
            <a:r>
              <a:rPr lang="en-GB" sz="2000" b="1" kern="1200" dirty="0" smtClean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therapy </a:t>
            </a:r>
            <a:r>
              <a:rPr lang="en-GB" sz="2000" b="1" kern="1200" dirty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at 1 </a:t>
            </a:r>
            <a:r>
              <a:rPr lang="en-GB" sz="2000" b="1" kern="1200" dirty="0" smtClean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month </a:t>
            </a:r>
            <a:r>
              <a:rPr lang="en-GB" sz="1800" kern="1200" dirty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 </a:t>
            </a:r>
            <a:endParaRPr lang="en-GB" sz="1200" dirty="0">
              <a:effectLst/>
              <a:latin typeface="Times New Roman"/>
              <a:ea typeface="Times New Roman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3513093"/>
              </p:ext>
            </p:extLst>
          </p:nvPr>
        </p:nvGraphicFramePr>
        <p:xfrm>
          <a:off x="731202" y="1916589"/>
          <a:ext cx="7681595" cy="4054347"/>
        </p:xfrm>
        <a:graphic>
          <a:graphicData uri="http://schemas.openxmlformats.org/drawingml/2006/table">
            <a:tbl>
              <a:tblPr/>
              <a:tblGrid>
                <a:gridCol w="3070860"/>
                <a:gridCol w="1170305"/>
                <a:gridCol w="1350010"/>
                <a:gridCol w="2090420"/>
              </a:tblGrid>
              <a:tr h="6896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1100" dirty="0">
                        <a:effectLst/>
                        <a:latin typeface="Calibri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CAS </a:t>
                      </a:r>
                      <a:r>
                        <a:rPr lang="en-GB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allocated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GB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n=932)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CEA </a:t>
                      </a:r>
                      <a:r>
                        <a:rPr lang="en-GB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allocated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GB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n=939)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Total </a:t>
                      </a:r>
                      <a:r>
                        <a:rPr lang="en-GB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allocated procedures </a:t>
                      </a:r>
                      <a:r>
                        <a:rPr lang="en-GB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done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GB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n=1871)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7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Anti-hypertensive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797 </a:t>
                      </a:r>
                      <a:r>
                        <a:rPr lang="en-GB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(86%)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822 </a:t>
                      </a:r>
                      <a:r>
                        <a:rPr lang="en-GB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GB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88%)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GB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86%</a:t>
                      </a:r>
                      <a:endParaRPr lang="en-GB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6407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Lipid-Lowering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812 </a:t>
                      </a:r>
                      <a:r>
                        <a:rPr lang="en-GB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GB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87%)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835 (90%)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GB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88%</a:t>
                      </a:r>
                      <a:endParaRPr lang="en-GB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6407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Anti-platelet or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anti-coagulant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929(99%)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935 (99%)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GB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99%</a:t>
                      </a:r>
                      <a:endParaRPr lang="en-GB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6407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On at least one of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aspirin </a:t>
                      </a:r>
                      <a:r>
                        <a:rPr lang="en-GB" sz="1600" b="1" u="sng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or</a:t>
                      </a:r>
                      <a:r>
                        <a:rPr lang="en-GB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GB" sz="16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clopidogrel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908 </a:t>
                      </a:r>
                      <a:r>
                        <a:rPr lang="en-GB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(97%)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894 </a:t>
                      </a:r>
                      <a:r>
                        <a:rPr lang="en-GB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(95%)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GB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96%</a:t>
                      </a:r>
                      <a:endParaRPr lang="en-GB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6407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On both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aspirin </a:t>
                      </a:r>
                      <a:r>
                        <a:rPr lang="en-GB" sz="1600" b="1" u="sng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and</a:t>
                      </a:r>
                      <a:r>
                        <a:rPr lang="en-GB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GB" sz="16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clopidogrel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619 (70%)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138 (15%)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GB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40%</a:t>
                      </a:r>
                      <a:endParaRPr lang="en-GB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7048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:\C.Admin &amp; HR\Branding &amp; Promotional\Logo\ACST2_smal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078" y="150899"/>
            <a:ext cx="3935471" cy="73293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635555" y="1099588"/>
            <a:ext cx="18728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GB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At</a:t>
            </a:r>
            <a:r>
              <a:rPr kumimoji="0" lang="en-GB" alt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GB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1-month</a:t>
            </a:r>
            <a:endParaRPr kumimoji="0" lang="en-GB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3801906630"/>
              </p:ext>
            </p:extLst>
          </p:nvPr>
        </p:nvGraphicFramePr>
        <p:xfrm>
          <a:off x="411117" y="1556791"/>
          <a:ext cx="4088875" cy="4596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800424302"/>
              </p:ext>
            </p:extLst>
          </p:nvPr>
        </p:nvGraphicFramePr>
        <p:xfrm>
          <a:off x="4572000" y="1556792"/>
          <a:ext cx="4139564" cy="4596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22357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:\C.Admin &amp; HR\Branding &amp; Promotional\Logo\ACST2_smal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239" y="125749"/>
            <a:ext cx="4413260" cy="75808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9086461"/>
              </p:ext>
            </p:extLst>
          </p:nvPr>
        </p:nvGraphicFramePr>
        <p:xfrm>
          <a:off x="779552" y="993418"/>
          <a:ext cx="7657195" cy="5566583"/>
        </p:xfrm>
        <a:graphic>
          <a:graphicData uri="http://schemas.openxmlformats.org/drawingml/2006/table">
            <a:tbl>
              <a:tblPr/>
              <a:tblGrid>
                <a:gridCol w="2527250"/>
                <a:gridCol w="3105628"/>
                <a:gridCol w="2024317"/>
              </a:tblGrid>
              <a:tr h="568860">
                <a:tc>
                  <a:txBody>
                    <a:bodyPr/>
                    <a:lstStyle/>
                    <a:p>
                      <a:pPr indent="1371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Stent </a:t>
                      </a:r>
                      <a:r>
                        <a:rPr lang="en-GB" sz="1600" b="1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type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" marR="5060" marT="50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371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Name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" marR="5060" marT="50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Number used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" marR="5060" marT="50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104"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b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Closed Stents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" marR="5060" marT="50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12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Wallstent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" marR="5060" marT="50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223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" marR="5060" marT="50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5210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12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XAct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" marR="5060" marT="50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158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" marR="5060" marT="50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5210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Precise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" marR="5060" marT="50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118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" marR="5060" marT="50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5210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Adapt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" marR="5060" marT="50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10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" marR="5060" marT="50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5210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12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ViVEXX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" marR="5060" marT="50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8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" marR="5060" marT="50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52104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b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Open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" marR="5060" marT="50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RX </a:t>
                      </a:r>
                      <a:r>
                        <a:rPr lang="en-GB" sz="1600" kern="12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Acculink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" marR="5060" marT="50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90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" marR="5060" marT="50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</a:tr>
              <a:tr h="25210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Protégé® RX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" marR="5060" marT="50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87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" marR="5060" marT="50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9847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120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CGuard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" marR="5060" marT="50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5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" marR="5060" marT="50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5210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Zilver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" marR="5060" marT="50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" marR="5060" marT="50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52104"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b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Hybrid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" marR="5060" marT="50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Cristallo Ideale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" marR="5060" marT="50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156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" marR="5060" marT="50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5210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Sinus Carotid RX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" marR="5060" marT="50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" marR="5060" marT="50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5210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Sinus Carotid Conical RX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" marR="5060" marT="50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6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" marR="5060" marT="50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5210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Medtronic Invatec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" marR="5060" marT="50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" marR="5060" marT="50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5210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MER Self-expanding carotid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" marR="5060" marT="50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" marR="5060" marT="50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334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Membrane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" marR="5060" marT="50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1200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Roadsaver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" marR="5060" marT="50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14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" marR="5060" marT="50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546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Total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" marR="5060" marT="50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1000">
                        <a:effectLst/>
                        <a:latin typeface="Calibri"/>
                      </a:endParaRPr>
                    </a:p>
                  </a:txBody>
                  <a:tcPr marL="5060" marR="5060" marT="50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886</a:t>
                      </a:r>
                      <a:endParaRPr lang="en-GB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60" marR="5060" marT="506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6034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:\C.Admin &amp; HR\Branding &amp; Promotional\Logo\ACST2_smal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307" y="125749"/>
            <a:ext cx="3935123" cy="75808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2477307" y="1061869"/>
            <a:ext cx="3605825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GB" sz="2000" b="1" dirty="0" smtClean="0">
                <a:latin typeface="Arial"/>
                <a:ea typeface="Calibri"/>
                <a:cs typeface="Times New Roman"/>
              </a:rPr>
              <a:t>Cerebral </a:t>
            </a:r>
            <a:r>
              <a:rPr lang="en-GB" sz="2000" b="1" dirty="0">
                <a:latin typeface="Arial"/>
                <a:ea typeface="Calibri"/>
                <a:cs typeface="Times New Roman"/>
              </a:rPr>
              <a:t>Protection </a:t>
            </a:r>
            <a:r>
              <a:rPr lang="en-GB" sz="2000" b="1" dirty="0" smtClean="0">
                <a:latin typeface="Arial"/>
                <a:ea typeface="Calibri"/>
                <a:cs typeface="Times New Roman"/>
              </a:rPr>
              <a:t>Devices</a:t>
            </a:r>
            <a:endParaRPr lang="en-GB" sz="2000" dirty="0">
              <a:ea typeface="Calibri"/>
              <a:cs typeface="Times New Roman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183120"/>
              </p:ext>
            </p:extLst>
          </p:nvPr>
        </p:nvGraphicFramePr>
        <p:xfrm>
          <a:off x="1267038" y="1567192"/>
          <a:ext cx="6063251" cy="5147764"/>
        </p:xfrm>
        <a:graphic>
          <a:graphicData uri="http://schemas.openxmlformats.org/drawingml/2006/table">
            <a:tbl>
              <a:tblPr firstRow="1" firstCol="1" bandRow="1"/>
              <a:tblGrid>
                <a:gridCol w="2285102"/>
                <a:gridCol w="2285102"/>
                <a:gridCol w="1493047"/>
              </a:tblGrid>
              <a:tr h="581651">
                <a:tc>
                  <a:txBody>
                    <a:bodyPr/>
                    <a:lstStyle/>
                    <a:p>
                      <a:pPr indent="1371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Type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570" marR="61570" marT="88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371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Device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570" marR="61570" marT="88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371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Number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570" marR="61570" marT="88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052"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Filter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570" marR="61570" marT="88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>
                          <a:effectLst/>
                          <a:latin typeface="Arial"/>
                          <a:ea typeface="Calibri"/>
                          <a:cs typeface="Times New Roman"/>
                        </a:rPr>
                        <a:t>Emboshield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570" marR="61570" marT="888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204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570" marR="61570" marT="888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1105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 dirty="0" err="1">
                          <a:effectLst/>
                          <a:latin typeface="Arial"/>
                          <a:ea typeface="Calibri"/>
                          <a:cs typeface="Times New Roman"/>
                        </a:rPr>
                        <a:t>Filterwire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570" marR="61570" marT="888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171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570" marR="61570" marT="888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1105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Spider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570" marR="61570" marT="888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116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570" marR="61570" marT="888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1105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>
                          <a:effectLst/>
                          <a:latin typeface="Arial"/>
                          <a:ea typeface="Calibri"/>
                          <a:cs typeface="Times New Roman"/>
                        </a:rPr>
                        <a:t>Accunet 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570" marR="61570" marT="888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60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570" marR="61570" marT="888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1105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>
                          <a:effectLst/>
                          <a:latin typeface="Arial"/>
                          <a:ea typeface="Calibri"/>
                          <a:cs typeface="Times New Roman"/>
                        </a:rPr>
                        <a:t>AngioGuard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570" marR="61570" marT="888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44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570" marR="61570" marT="888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1105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>
                          <a:effectLst/>
                          <a:latin typeface="Arial"/>
                          <a:ea typeface="Calibri"/>
                          <a:cs typeface="Times New Roman"/>
                        </a:rPr>
                        <a:t>FiberNet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570" marR="61570" marT="888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570" marR="61570" marT="888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1105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>
                          <a:effectLst/>
                          <a:latin typeface="Arial"/>
                          <a:ea typeface="Calibri"/>
                          <a:cs typeface="Times New Roman"/>
                        </a:rPr>
                        <a:t>Wirion System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570" marR="61570" marT="888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570" marR="61570" marT="888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1105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Proximal occlusion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570" marR="61570" marT="88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 dirty="0" err="1">
                          <a:effectLst/>
                          <a:latin typeface="Arial"/>
                          <a:ea typeface="Calibri"/>
                          <a:cs typeface="Times New Roman"/>
                        </a:rPr>
                        <a:t>Moma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570" marR="61570" marT="888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131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570" marR="61570" marT="888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1105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>
                          <a:effectLst/>
                          <a:latin typeface="Arial"/>
                          <a:ea typeface="Calibri"/>
                          <a:cs typeface="Times New Roman"/>
                        </a:rPr>
                        <a:t>Gore Flow Reversal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570" marR="61570" marT="888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28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570" marR="61570" marT="888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1105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Distal balloon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570" marR="61570" marT="888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Twin One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570" marR="61570" marT="888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3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570" marR="61570" marT="888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1105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>
                          <a:effectLst/>
                          <a:latin typeface="Arial"/>
                          <a:ea typeface="Calibri"/>
                          <a:cs typeface="Times New Roman"/>
                        </a:rPr>
                        <a:t>Viatrac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570" marR="61570" marT="888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1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570" marR="61570" marT="888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125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None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570" marR="61570" marT="88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570" marR="61570" marT="888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126 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(14%) 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570" marR="61570" marT="888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319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 b="1">
                          <a:effectLst/>
                          <a:latin typeface="Arial"/>
                          <a:ea typeface="Calibri"/>
                          <a:cs typeface="Times New Roman"/>
                        </a:rPr>
                        <a:t>Total</a:t>
                      </a:r>
                      <a:endParaRPr lang="en-GB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570" marR="61570" marT="888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n-GB" sz="1600" dirty="0">
                        <a:effectLst/>
                        <a:latin typeface="Calibri"/>
                      </a:endParaRPr>
                    </a:p>
                  </a:txBody>
                  <a:tcPr marL="61570" marR="61570" marT="888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600" b="1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886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570" marR="61570" marT="888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4897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:\C.Admin &amp; HR\Branding &amp; Promotional\Logo\ACST2_smal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253" y="188623"/>
            <a:ext cx="3822310" cy="6952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2690649" y="1099594"/>
            <a:ext cx="34393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2400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2015 Annual follow-</a:t>
            </a:r>
            <a:r>
              <a:rPr lang="en-GB" sz="24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up</a:t>
            </a:r>
            <a:endParaRPr lang="en-GB" sz="2400" dirty="0">
              <a:effectLst/>
              <a:latin typeface="Times New Roman"/>
              <a:ea typeface="Times New Roman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249085"/>
              </p:ext>
            </p:extLst>
          </p:nvPr>
        </p:nvGraphicFramePr>
        <p:xfrm>
          <a:off x="1475656" y="1699585"/>
          <a:ext cx="6193790" cy="2299210"/>
        </p:xfrm>
        <a:graphic>
          <a:graphicData uri="http://schemas.openxmlformats.org/drawingml/2006/table">
            <a:tbl>
              <a:tblPr/>
              <a:tblGrid>
                <a:gridCol w="4597400"/>
                <a:gridCol w="1596390"/>
              </a:tblGrid>
              <a:tr h="7342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Number due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1506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130" marR="8255" marT="82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50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2000" b="1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Received</a:t>
                      </a:r>
                      <a:r>
                        <a:rPr lang="en-GB" sz="2000" b="1" baseline="0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2000" b="1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1410 </a:t>
                      </a:r>
                      <a:r>
                        <a:rPr lang="en-GB" sz="2000" b="1" dirty="0">
                          <a:effectLst/>
                          <a:latin typeface="Arial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GB" sz="2000" b="1" dirty="0" smtClean="0">
                          <a:effectLst/>
                          <a:latin typeface="Arial"/>
                          <a:ea typeface="Calibri"/>
                          <a:cs typeface="Times New Roman"/>
                        </a:rPr>
                        <a:t>94%)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1130" marR="8255" marT="82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330715"/>
              </p:ext>
            </p:extLst>
          </p:nvPr>
        </p:nvGraphicFramePr>
        <p:xfrm>
          <a:off x="1475656" y="4199994"/>
          <a:ext cx="6193790" cy="2514967"/>
        </p:xfrm>
        <a:graphic>
          <a:graphicData uri="http://schemas.openxmlformats.org/drawingml/2006/table">
            <a:tbl>
              <a:tblPr firstRow="1" firstCol="1" bandRow="1"/>
              <a:tblGrid>
                <a:gridCol w="6193790"/>
              </a:tblGrid>
              <a:tr h="7801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Trial Follow</a:t>
                      </a:r>
                      <a:r>
                        <a:rPr lang="en-GB" sz="1800" b="1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en-GB" sz="1800" b="1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up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7348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CEA</a:t>
                      </a:r>
                      <a:r>
                        <a:rPr lang="en-GB" sz="1800" b="1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: </a:t>
                      </a:r>
                      <a:r>
                        <a:rPr lang="en-GB" sz="1800" b="1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2.5 </a:t>
                      </a:r>
                      <a:r>
                        <a:rPr lang="en-GB" sz="1800" b="1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person-years  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CAS</a:t>
                      </a:r>
                      <a:r>
                        <a:rPr lang="en-GB" sz="1800" b="1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: </a:t>
                      </a:r>
                      <a:r>
                        <a:rPr lang="en-GB" sz="1800" b="1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2.5 </a:t>
                      </a:r>
                      <a:r>
                        <a:rPr lang="en-GB" sz="1800" b="1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person-</a:t>
                      </a:r>
                      <a:r>
                        <a:rPr lang="en-GB" sz="1800" b="1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years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1274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:\C.Admin &amp; HR\Branding &amp; Promotional\Logo\ACST2_smal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133" y="150899"/>
            <a:ext cx="3797164" cy="73293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924177" y="1124744"/>
            <a:ext cx="734187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2400" b="1" kern="1200" dirty="0" smtClean="0">
                <a:solidFill>
                  <a:srgbClr val="000000"/>
                </a:solidFill>
                <a:effectLst/>
                <a:latin typeface="Arial"/>
                <a:ea typeface="Calibri"/>
                <a:cs typeface="Times New Roman"/>
              </a:rPr>
              <a:t>Drug Therapy at 2015 follow</a:t>
            </a:r>
            <a:r>
              <a:rPr lang="en-GB" sz="2400" b="1" kern="1200" dirty="0">
                <a:solidFill>
                  <a:srgbClr val="000000"/>
                </a:solidFill>
                <a:effectLst/>
                <a:latin typeface="Arial"/>
                <a:ea typeface="Calibri"/>
                <a:cs typeface="Times New Roman"/>
              </a:rPr>
              <a:t>-up </a:t>
            </a:r>
            <a:endParaRPr lang="en-GB" sz="2400" b="1" kern="1200" dirty="0" smtClean="0">
              <a:solidFill>
                <a:srgbClr val="000000"/>
              </a:solidFill>
              <a:effectLst/>
              <a:latin typeface="Arial"/>
              <a:ea typeface="Calibri"/>
              <a:cs typeface="Times New Roman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180622"/>
              </p:ext>
            </p:extLst>
          </p:nvPr>
        </p:nvGraphicFramePr>
        <p:xfrm>
          <a:off x="1156652" y="2213134"/>
          <a:ext cx="6830695" cy="4106522"/>
        </p:xfrm>
        <a:graphic>
          <a:graphicData uri="http://schemas.openxmlformats.org/drawingml/2006/table">
            <a:tbl>
              <a:tblPr/>
              <a:tblGrid>
                <a:gridCol w="2444115"/>
                <a:gridCol w="1326515"/>
                <a:gridCol w="1360170"/>
                <a:gridCol w="1699895"/>
              </a:tblGrid>
              <a:tr h="89418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n-GB" sz="1800" dirty="0">
                        <a:effectLst/>
                        <a:latin typeface="Calibri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CAS </a:t>
                      </a:r>
                      <a:r>
                        <a:rPr lang="en-GB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allocated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GB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n=676)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CEA </a:t>
                      </a:r>
                      <a:r>
                        <a:rPr lang="en-GB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allocated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GB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n=687)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Total  </a:t>
                      </a:r>
                      <a:r>
                        <a:rPr lang="en-GB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allocated procedure </a:t>
                      </a:r>
                      <a:r>
                        <a:rPr lang="en-GB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done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GB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n=1363)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84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Anti-hypertensive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535 (</a:t>
                      </a:r>
                      <a:r>
                        <a:rPr lang="en-GB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82%)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575 </a:t>
                      </a:r>
                      <a:r>
                        <a:rPr lang="en-GB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GB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83%)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1131 </a:t>
                      </a:r>
                      <a:r>
                        <a:rPr lang="en-GB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GB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83%)</a:t>
                      </a: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184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Lipid-Lowering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562 </a:t>
                      </a:r>
                      <a:r>
                        <a:rPr lang="en-GB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GB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82%)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578 </a:t>
                      </a:r>
                      <a:r>
                        <a:rPr lang="en-GB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GB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83%)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1140 </a:t>
                      </a:r>
                      <a:r>
                        <a:rPr lang="en-GB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GB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82%)</a:t>
                      </a: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6184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Anti-platelet or anti-coagulant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632 </a:t>
                      </a:r>
                      <a:r>
                        <a:rPr lang="en-GB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GB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93%)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634 </a:t>
                      </a:r>
                      <a:r>
                        <a:rPr lang="en-GB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GB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93%)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1266 (93%)</a:t>
                      </a: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184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On at least one of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aspirin </a:t>
                      </a:r>
                      <a:r>
                        <a:rPr lang="en-GB" sz="1800" b="1" u="sng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or</a:t>
                      </a:r>
                      <a:r>
                        <a:rPr lang="en-GB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GB" sz="18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clopidogrel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583 (86%)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583 (85%)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1166 (86%)</a:t>
                      </a: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184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On both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aspirin </a:t>
                      </a:r>
                      <a:r>
                        <a:rPr lang="en-GB" sz="1800" b="1" u="sng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and</a:t>
                      </a:r>
                      <a:r>
                        <a:rPr lang="en-GB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GB" sz="18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clopidogrel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87 (</a:t>
                      </a:r>
                      <a:r>
                        <a:rPr lang="en-GB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13%)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50 (7%)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655560" algn="l"/>
                        </a:tabLst>
                      </a:pPr>
                      <a:r>
                        <a:rPr lang="en-GB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137 (10%)</a:t>
                      </a: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8571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1490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ACST-2</a:t>
            </a:r>
            <a:br>
              <a:rPr lang="en-US" dirty="0" smtClean="0"/>
            </a:br>
            <a:r>
              <a:rPr lang="en-US" dirty="0" smtClean="0"/>
              <a:t>a 30-country collaboration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O</a:t>
            </a:r>
            <a:r>
              <a:rPr lang="en-US" dirty="0" smtClean="0"/>
              <a:t>ver 100 </a:t>
            </a:r>
            <a:r>
              <a:rPr lang="en-US" dirty="0" err="1" smtClean="0"/>
              <a:t>centres</a:t>
            </a:r>
            <a:r>
              <a:rPr lang="en-US" dirty="0" smtClean="0"/>
              <a:t> and more than </a:t>
            </a:r>
            <a:r>
              <a:rPr lang="en-US" dirty="0"/>
              <a:t>2</a:t>
            </a:r>
            <a:r>
              <a:rPr lang="en-US" dirty="0" smtClean="0"/>
              <a:t>000 patients </a:t>
            </a:r>
            <a:endParaRPr lang="en-US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795686" y="1081570"/>
            <a:ext cx="7552692" cy="319516"/>
            <a:chOff x="1064496" y="1042599"/>
            <a:chExt cx="68623" cy="2902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220" y="1042628"/>
              <a:ext cx="4320" cy="2839"/>
            </a:xfrm>
            <a:prstGeom prst="rect">
              <a:avLst/>
            </a:prstGeom>
            <a:noFill/>
            <a:ln w="9525" algn="in">
              <a:solidFill>
                <a:srgbClr val="F3F3F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FFFFFF"/>
                    </a:outerShdw>
                  </a:effectLst>
                </a14:hiddenEffects>
              </a:ext>
            </a:extLst>
          </p:spPr>
        </p:pic>
        <p:pic>
          <p:nvPicPr>
            <p:cNvPr id="6" name="Picture 5" descr="8c92d73f-61fa-4f75-9c82-1facb0e4b82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509" y="1042631"/>
              <a:ext cx="4011" cy="2851"/>
            </a:xfrm>
            <a:prstGeom prst="rect">
              <a:avLst/>
            </a:prstGeom>
            <a:noFill/>
            <a:ln w="9525" algn="in">
              <a:solidFill>
                <a:srgbClr val="F3F3F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1753-004-912AD7E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76" b="6564"/>
            <a:stretch>
              <a:fillRect/>
            </a:stretch>
          </p:blipFill>
          <p:spPr bwMode="auto">
            <a:xfrm>
              <a:off x="1124499" y="1042631"/>
              <a:ext cx="4320" cy="2847"/>
            </a:xfrm>
            <a:prstGeom prst="rect">
              <a:avLst/>
            </a:prstGeom>
            <a:noFill/>
            <a:ln w="9525" algn="in">
              <a:solidFill>
                <a:srgbClr val="F3F3F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1280px-Flag_of_Brazil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35" b="6616"/>
            <a:stretch>
              <a:fillRect/>
            </a:stretch>
          </p:blipFill>
          <p:spPr bwMode="auto">
            <a:xfrm>
              <a:off x="1073082" y="1042612"/>
              <a:ext cx="4320" cy="2861"/>
            </a:xfrm>
            <a:prstGeom prst="rect">
              <a:avLst/>
            </a:prstGeom>
            <a:noFill/>
            <a:ln w="9525" algn="in">
              <a:solidFill>
                <a:srgbClr val="F3F3F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BULG000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" t="729" r="978" b="912"/>
            <a:stretch>
              <a:fillRect/>
            </a:stretch>
          </p:blipFill>
          <p:spPr bwMode="auto">
            <a:xfrm>
              <a:off x="1077386" y="1042599"/>
              <a:ext cx="4320" cy="2866"/>
            </a:xfrm>
            <a:prstGeom prst="rect">
              <a:avLst/>
            </a:prstGeom>
            <a:noFill/>
            <a:ln w="9525" algn="in">
              <a:solidFill>
                <a:srgbClr val="F3F3F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canadian-fla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" t="4926" r="2397" b="5528"/>
            <a:stretch>
              <a:fillRect/>
            </a:stretch>
          </p:blipFill>
          <p:spPr bwMode="auto">
            <a:xfrm>
              <a:off x="1081715" y="1042607"/>
              <a:ext cx="4320" cy="2885"/>
            </a:xfrm>
            <a:prstGeom prst="rect">
              <a:avLst/>
            </a:prstGeom>
            <a:noFill/>
            <a:ln w="9525" algn="in">
              <a:solidFill>
                <a:srgbClr val="F3F3F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2000px-Flag_of_Austria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496" y="1042602"/>
              <a:ext cx="4320" cy="2869"/>
            </a:xfrm>
            <a:prstGeom prst="rect">
              <a:avLst/>
            </a:prstGeom>
            <a:noFill/>
            <a:ln w="9525" algn="in">
              <a:solidFill>
                <a:srgbClr val="F3F3F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eelarg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292" y="1042621"/>
              <a:ext cx="4320" cy="2863"/>
            </a:xfrm>
            <a:prstGeom prst="rect">
              <a:avLst/>
            </a:prstGeom>
            <a:noFill/>
            <a:ln w="9525" algn="in">
              <a:solidFill>
                <a:srgbClr val="F3F3F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Flag of Italy.sv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8799" y="1042630"/>
              <a:ext cx="4320" cy="2856"/>
            </a:xfrm>
            <a:prstGeom prst="rect">
              <a:avLst/>
            </a:prstGeom>
            <a:noFill/>
            <a:ln w="9525" algn="in">
              <a:solidFill>
                <a:srgbClr val="F3F3F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35"/>
            <a:stretch>
              <a:fillRect/>
            </a:stretch>
          </p:blipFill>
          <p:spPr bwMode="auto">
            <a:xfrm>
              <a:off x="1086019" y="1042617"/>
              <a:ext cx="4320" cy="2876"/>
            </a:xfrm>
            <a:prstGeom prst="rect">
              <a:avLst/>
            </a:prstGeom>
            <a:noFill/>
            <a:ln w="9525" algn="in">
              <a:solidFill>
                <a:srgbClr val="F3F3F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FFFFFF"/>
                    </a:outerShdw>
                  </a:effectLst>
                </a14:hiddenEffects>
              </a:ext>
            </a:extLst>
          </p:spPr>
        </p:pic>
        <p:pic>
          <p:nvPicPr>
            <p:cNvPr id="15" name="Picture 14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4669" y="1042606"/>
              <a:ext cx="4320" cy="2889"/>
            </a:xfrm>
            <a:prstGeom prst="rect">
              <a:avLst/>
            </a:prstGeom>
            <a:noFill/>
            <a:ln w="9525" algn="in">
              <a:solidFill>
                <a:srgbClr val="F3F3F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FFFFFF"/>
                    </a:outerShdw>
                  </a:effectLst>
                </a14:hiddenEffects>
              </a:ext>
            </a:extLst>
          </p:spPr>
        </p:pic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8798" y="1042603"/>
              <a:ext cx="4320" cy="2881"/>
            </a:xfrm>
            <a:prstGeom prst="rect">
              <a:avLst/>
            </a:prstGeom>
            <a:noFill/>
            <a:ln w="9525" algn="in">
              <a:solidFill>
                <a:srgbClr val="F3F3F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FFFFFF"/>
                    </a:outerShdw>
                  </a:effectLst>
                </a14:hiddenEffects>
              </a:ext>
            </a:extLst>
          </p:spPr>
        </p:pic>
        <p:pic>
          <p:nvPicPr>
            <p:cNvPr id="17" name="Picture 16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347" y="1042604"/>
              <a:ext cx="4320" cy="2897"/>
            </a:xfrm>
            <a:prstGeom prst="rect">
              <a:avLst/>
            </a:prstGeom>
            <a:noFill/>
            <a:ln w="9525" algn="in">
              <a:solidFill>
                <a:srgbClr val="F3F3F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FFFFFF"/>
                    </a:outerShdw>
                  </a:effectLst>
                </a14:hiddenEffects>
              </a:ext>
            </a:extLst>
          </p:spPr>
        </p:pic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1906" y="1042619"/>
              <a:ext cx="4320" cy="2850"/>
            </a:xfrm>
            <a:prstGeom prst="rect">
              <a:avLst/>
            </a:prstGeom>
            <a:noFill/>
            <a:ln w="9525" algn="in">
              <a:solidFill>
                <a:srgbClr val="F3F3F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FFFFFF"/>
                    </a:outerShdw>
                  </a:effectLst>
                </a14:hiddenEffects>
              </a:ext>
            </a:extLst>
          </p:spPr>
        </p:pic>
        <p:pic>
          <p:nvPicPr>
            <p:cNvPr id="19" name="Picture 18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968" y="1042615"/>
              <a:ext cx="4320" cy="2863"/>
            </a:xfrm>
            <a:prstGeom prst="rect">
              <a:avLst/>
            </a:prstGeom>
            <a:noFill/>
            <a:ln w="9525" algn="in">
              <a:solidFill>
                <a:srgbClr val="F3F3F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FFFFFF"/>
                    </a:outerShdw>
                  </a:effectLst>
                </a14:hiddenEffects>
              </a:ext>
            </a:extLst>
          </p:spPr>
        </p:pic>
        <p:pic>
          <p:nvPicPr>
            <p:cNvPr id="20" name="Picture 19" descr="1280px-Flag_of_France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107586" y="1042609"/>
              <a:ext cx="4320" cy="2855"/>
            </a:xfrm>
            <a:prstGeom prst="rect">
              <a:avLst/>
            </a:prstGeom>
            <a:noFill/>
            <a:ln w="9525" algn="in">
              <a:solidFill>
                <a:srgbClr val="F3F3F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0" descr="1280px-Flag_of_Japan"/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635" y="1439856"/>
            <a:ext cx="473710" cy="311150"/>
          </a:xfrm>
          <a:prstGeom prst="rect">
            <a:avLst/>
          </a:prstGeom>
          <a:noFill/>
          <a:ln w="9525" algn="in">
            <a:solidFill>
              <a:srgbClr val="B74C4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15"/>
          <a:stretch>
            <a:fillRect/>
          </a:stretch>
        </p:blipFill>
        <p:spPr bwMode="auto">
          <a:xfrm>
            <a:off x="4162471" y="1421006"/>
            <a:ext cx="473710" cy="311785"/>
          </a:xfrm>
          <a:prstGeom prst="rect">
            <a:avLst/>
          </a:prstGeom>
          <a:noFill/>
          <a:ln w="9525" algn="in">
            <a:solidFill>
              <a:srgbClr val="B74C4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3" name="Picture 22" descr="2000px-Flag_of_Norway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561" y="1415976"/>
            <a:ext cx="457835" cy="311785"/>
          </a:xfrm>
          <a:prstGeom prst="rect">
            <a:avLst/>
          </a:prstGeom>
          <a:noFill/>
          <a:ln w="9525" algn="in">
            <a:solidFill>
              <a:srgbClr val="B74C4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POLA0002"/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" t="934" r="439"/>
          <a:stretch>
            <a:fillRect/>
          </a:stretch>
        </p:blipFill>
        <p:spPr bwMode="auto">
          <a:xfrm>
            <a:off x="3689396" y="1396886"/>
            <a:ext cx="473075" cy="356025"/>
          </a:xfrm>
          <a:prstGeom prst="rect">
            <a:avLst/>
          </a:prstGeom>
          <a:noFill/>
          <a:ln w="9525" algn="in">
            <a:solidFill>
              <a:srgbClr val="B74C49"/>
            </a:solidFill>
            <a:miter lim="800000"/>
            <a:headEnd/>
            <a:tailEnd/>
          </a:ln>
          <a:extLst/>
        </p:spPr>
      </p:pic>
      <p:pic>
        <p:nvPicPr>
          <p:cNvPr id="25" name="Picture 24" descr="Ireland"/>
          <p:cNvPicPr/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945" y="1453654"/>
            <a:ext cx="473710" cy="311785"/>
          </a:xfrm>
          <a:prstGeom prst="rect">
            <a:avLst/>
          </a:prstGeom>
          <a:noFill/>
          <a:ln w="9525" algn="in">
            <a:solidFill>
              <a:srgbClr val="B74C4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/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943" y="1427281"/>
            <a:ext cx="473710" cy="309880"/>
          </a:xfrm>
          <a:prstGeom prst="rect">
            <a:avLst/>
          </a:prstGeom>
          <a:noFill/>
          <a:ln w="9525" algn="in">
            <a:solidFill>
              <a:srgbClr val="B74C4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7" name="Picture 26" descr="serbia"/>
          <p:cNvPicPr/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413" y="1446156"/>
            <a:ext cx="473710" cy="310515"/>
          </a:xfrm>
          <a:prstGeom prst="rect">
            <a:avLst/>
          </a:prstGeom>
          <a:noFill/>
          <a:ln w="9525" algn="in">
            <a:solidFill>
              <a:srgbClr val="B74C4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8" name="Picture 27" descr="singapore"/>
          <p:cNvPicPr/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489" y="1473409"/>
            <a:ext cx="473710" cy="311150"/>
          </a:xfrm>
          <a:prstGeom prst="rect">
            <a:avLst/>
          </a:prstGeom>
          <a:noFill/>
          <a:ln w="9525" algn="in">
            <a:solidFill>
              <a:srgbClr val="B74C4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9" name="Picture 28" descr="2000px-Flag_of_Slovakia"/>
          <p:cNvPicPr/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38" y="1441126"/>
            <a:ext cx="473710" cy="310515"/>
          </a:xfrm>
          <a:prstGeom prst="rect">
            <a:avLst/>
          </a:prstGeom>
          <a:noFill/>
          <a:ln w="9525" algn="in">
            <a:solidFill>
              <a:srgbClr val="B74C4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/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206" y="1453654"/>
            <a:ext cx="473710" cy="311150"/>
          </a:xfrm>
          <a:prstGeom prst="rect">
            <a:avLst/>
          </a:prstGeom>
          <a:noFill/>
          <a:ln w="9525" algn="in">
            <a:solidFill>
              <a:srgbClr val="B74C4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31" name="Picture 30" descr="1280px-Flag_of_Spain"/>
          <p:cNvPicPr/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803" y="1454924"/>
            <a:ext cx="473710" cy="310515"/>
          </a:xfrm>
          <a:prstGeom prst="rect">
            <a:avLst/>
          </a:prstGeom>
          <a:noFill/>
          <a:ln w="9525" algn="in">
            <a:solidFill>
              <a:srgbClr val="B74C4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/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538" y="1414706"/>
            <a:ext cx="473710" cy="311150"/>
          </a:xfrm>
          <a:prstGeom prst="rect">
            <a:avLst/>
          </a:prstGeom>
          <a:noFill/>
          <a:ln w="9525" algn="in">
            <a:solidFill>
              <a:srgbClr val="B74C4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33" name="Picture 32" descr="DOp8ssI"/>
          <p:cNvPicPr/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7"/>
          <a:stretch>
            <a:fillRect/>
          </a:stretch>
        </p:blipFill>
        <p:spPr bwMode="auto">
          <a:xfrm>
            <a:off x="1271148" y="1441126"/>
            <a:ext cx="473710" cy="309880"/>
          </a:xfrm>
          <a:prstGeom prst="rect">
            <a:avLst/>
          </a:prstGeom>
          <a:noFill/>
          <a:ln w="9525" algn="in">
            <a:solidFill>
              <a:srgbClr val="B74C4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 descr="2000px-Flag_of_the_Netherlands"/>
          <p:cNvPicPr/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181" y="1415976"/>
            <a:ext cx="473710" cy="368583"/>
          </a:xfrm>
          <a:prstGeom prst="rect">
            <a:avLst/>
          </a:prstGeom>
          <a:noFill/>
          <a:ln w="9525" algn="in">
            <a:solidFill>
              <a:srgbClr val="B74C4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 descr="unionjack300"/>
          <p:cNvPicPr/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4" t="20047" r="6059" b="20430"/>
          <a:stretch>
            <a:fillRect/>
          </a:stretch>
        </p:blipFill>
        <p:spPr bwMode="auto">
          <a:xfrm>
            <a:off x="5541061" y="1461469"/>
            <a:ext cx="473710" cy="310515"/>
          </a:xfrm>
          <a:prstGeom prst="rect">
            <a:avLst/>
          </a:prstGeom>
          <a:noFill/>
          <a:ln w="9525" algn="in">
            <a:solidFill>
              <a:srgbClr val="B74C4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/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6"/>
          <a:stretch>
            <a:fillRect/>
          </a:stretch>
        </p:blipFill>
        <p:spPr bwMode="auto">
          <a:xfrm>
            <a:off x="7899268" y="1417246"/>
            <a:ext cx="458470" cy="310515"/>
          </a:xfrm>
          <a:prstGeom prst="rect">
            <a:avLst/>
          </a:prstGeom>
          <a:noFill/>
          <a:ln w="9525" algn="in">
            <a:solidFill>
              <a:srgbClr val="B74C4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0746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8712302"/>
              </p:ext>
            </p:extLst>
          </p:nvPr>
        </p:nvGraphicFramePr>
        <p:xfrm>
          <a:off x="1651630" y="1753496"/>
          <a:ext cx="5980420" cy="4161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26915"/>
                <a:gridCol w="1953505"/>
              </a:tblGrid>
              <a:tr h="46236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>
                          <a:effectLst/>
                        </a:rPr>
                        <a:t>Atorvastatin</a:t>
                      </a:r>
                      <a:endParaRPr lang="en-GB" sz="2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4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45%</a:t>
                      </a:r>
                      <a:endParaRPr lang="en-GB" sz="2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</a:tr>
              <a:tr h="46236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>
                          <a:effectLst/>
                        </a:rPr>
                        <a:t>Simvastatin</a:t>
                      </a:r>
                      <a:endParaRPr lang="en-GB" sz="2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4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40%</a:t>
                      </a:r>
                      <a:endParaRPr lang="en-GB" sz="2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</a:tr>
              <a:tr h="4623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 err="1" smtClean="0">
                          <a:effectLst/>
                        </a:rPr>
                        <a:t>Rosuvastatin</a:t>
                      </a:r>
                      <a:endParaRPr lang="en-GB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4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15%</a:t>
                      </a:r>
                      <a:endParaRPr lang="en-GB" sz="2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</a:tr>
              <a:tr h="4623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Other</a:t>
                      </a:r>
                      <a:r>
                        <a:rPr lang="en-GB" sz="24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statins</a:t>
                      </a:r>
                      <a:endParaRPr lang="en-GB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4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</a:tr>
              <a:tr h="4623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</a:tr>
              <a:tr h="4623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effectLst/>
                        </a:rPr>
                        <a:t>Fibrates</a:t>
                      </a:r>
                      <a:endParaRPr lang="en-GB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4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</a:tr>
              <a:tr h="46236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err="1" smtClean="0">
                          <a:effectLst/>
                        </a:rPr>
                        <a:t>Ezetimibe</a:t>
                      </a:r>
                      <a:endParaRPr lang="en-GB" sz="2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</a:tr>
              <a:tr h="4623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" marR="7620" marT="762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</a:tr>
              <a:tr h="4623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>
                          <a:effectLst/>
                          <a:latin typeface="+mn-lt"/>
                        </a:rPr>
                        <a:t>On 2 drugs</a:t>
                      </a:r>
                      <a:r>
                        <a:rPr lang="en-GB" sz="2400" baseline="0" dirty="0" smtClean="0">
                          <a:effectLst/>
                          <a:latin typeface="+mn-lt"/>
                        </a:rPr>
                        <a:t> </a:t>
                      </a:r>
                      <a:endParaRPr lang="en-GB" sz="2400" dirty="0" smtClean="0"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12%</a:t>
                      </a:r>
                      <a:endParaRPr lang="en-US" sz="2400" dirty="0"/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-222028"/>
            <a:ext cx="91440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/>
          </a:p>
          <a:p>
            <a:pPr algn="ctr"/>
            <a:r>
              <a:rPr lang="en-GB" sz="2800" b="1" dirty="0" smtClean="0"/>
              <a:t>Lipid </a:t>
            </a:r>
            <a:r>
              <a:rPr lang="en-GB" sz="2800" b="1" dirty="0"/>
              <a:t>Lowering Medications </a:t>
            </a:r>
            <a:r>
              <a:rPr lang="en-GB" sz="2800" b="1" dirty="0" smtClean="0"/>
              <a:t>(</a:t>
            </a:r>
            <a:r>
              <a:rPr lang="en-GB" sz="2800" b="1" dirty="0" smtClean="0">
                <a:solidFill>
                  <a:srgbClr val="000000"/>
                </a:solidFill>
                <a:ea typeface="Calibri"/>
                <a:cs typeface="Times New Roman"/>
              </a:rPr>
              <a:t>86</a:t>
            </a:r>
            <a:r>
              <a:rPr lang="en-GB" sz="2800" b="1" dirty="0">
                <a:solidFill>
                  <a:srgbClr val="000000"/>
                </a:solidFill>
                <a:ea typeface="Calibri"/>
                <a:cs typeface="Times New Roman"/>
              </a:rPr>
              <a:t>% </a:t>
            </a:r>
            <a:r>
              <a:rPr lang="en-GB" sz="2800" b="1" dirty="0" smtClean="0">
                <a:solidFill>
                  <a:srgbClr val="000000"/>
                </a:solidFill>
                <a:ea typeface="Calibri"/>
                <a:cs typeface="Times New Roman"/>
              </a:rPr>
              <a:t>patients)</a:t>
            </a:r>
            <a:endParaRPr lang="en-GB" sz="2800" dirty="0">
              <a:ea typeface="Calibri"/>
              <a:cs typeface="Times New Roman"/>
            </a:endParaRPr>
          </a:p>
          <a:p>
            <a:pPr algn="ctr"/>
            <a:r>
              <a:rPr lang="en-GB" sz="2800" b="1" dirty="0" smtClean="0"/>
              <a:t>Annual Follow up 2015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01413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38891" y="274638"/>
            <a:ext cx="8548493" cy="1143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GB" sz="4000" b="1" dirty="0"/>
              <a:t>ACST-</a:t>
            </a:r>
            <a:r>
              <a:rPr lang="en-GB" sz="4000" b="1" dirty="0" smtClean="0"/>
              <a:t>2 procedural </a:t>
            </a:r>
            <a:r>
              <a:rPr lang="en-GB" sz="4000" b="1" dirty="0"/>
              <a:t>hazards </a:t>
            </a:r>
            <a:r>
              <a:rPr lang="en-GB" sz="4000" b="1" dirty="0" smtClean="0"/>
              <a:t>still  much lower </a:t>
            </a:r>
            <a:r>
              <a:rPr lang="en-GB" sz="4000" b="1" dirty="0"/>
              <a:t>than in symptomatic </a:t>
            </a:r>
            <a:r>
              <a:rPr lang="en-GB" sz="4000" b="1" dirty="0" smtClean="0"/>
              <a:t>trials (CEA+CAS) and lower than in ACST-1</a:t>
            </a:r>
            <a:endParaRPr lang="en-GB" sz="4000" b="1" dirty="0"/>
          </a:p>
        </p:txBody>
      </p:sp>
      <p:sp>
        <p:nvSpPr>
          <p:cNvPr id="38914" name="Content Placeholder 2"/>
          <p:cNvSpPr>
            <a:spLocks noGrp="1"/>
          </p:cNvSpPr>
          <p:nvPr>
            <p:ph idx="4294967295"/>
          </p:nvPr>
        </p:nvSpPr>
        <p:spPr>
          <a:xfrm>
            <a:off x="539750" y="1782763"/>
            <a:ext cx="8229600" cy="4525962"/>
          </a:xfrm>
          <a:ln>
            <a:noFill/>
          </a:ln>
        </p:spPr>
        <p:txBody>
          <a:bodyPr/>
          <a:lstStyle/>
          <a:p>
            <a:pPr marL="0" indent="0" eaLnBrk="1" fontAlgn="b" hangingPunct="1">
              <a:buFontTx/>
              <a:buNone/>
            </a:pPr>
            <a:endParaRPr lang="en-GB" dirty="0" smtClean="0"/>
          </a:p>
          <a:p>
            <a:pPr marL="0" indent="0" algn="ctr" eaLnBrk="1" fontAlgn="b" hangingPunct="1">
              <a:buFontTx/>
              <a:buNone/>
            </a:pPr>
            <a:r>
              <a:rPr lang="en-GB" b="1" dirty="0" smtClean="0"/>
              <a:t> </a:t>
            </a:r>
            <a:r>
              <a:rPr lang="en-GB" b="1" dirty="0" smtClean="0">
                <a:solidFill>
                  <a:srgbClr val="0000FF"/>
                </a:solidFill>
              </a:rPr>
              <a:t>Disabling  and fatal Stroke/MI ≤ 30 days</a:t>
            </a:r>
            <a:r>
              <a:rPr lang="en-GB" dirty="0" smtClean="0">
                <a:solidFill>
                  <a:srgbClr val="0000FF"/>
                </a:solidFill>
              </a:rPr>
              <a:t>: </a:t>
            </a:r>
            <a:endParaRPr lang="en-GB" b="1" dirty="0" smtClean="0">
              <a:solidFill>
                <a:srgbClr val="0000FF"/>
              </a:solidFill>
            </a:endParaRPr>
          </a:p>
          <a:p>
            <a:pPr marL="0" indent="0" algn="ctr" eaLnBrk="1" fontAlgn="b" hangingPunct="1">
              <a:buFontTx/>
              <a:buNone/>
            </a:pPr>
            <a:r>
              <a:rPr lang="en-GB" b="1" dirty="0" smtClean="0">
                <a:solidFill>
                  <a:srgbClr val="0000FF"/>
                </a:solidFill>
              </a:rPr>
              <a:t>1.0% (ACST-2)</a:t>
            </a:r>
          </a:p>
          <a:p>
            <a:pPr marL="0" indent="0" algn="ctr" eaLnBrk="1" fontAlgn="b" hangingPunct="1">
              <a:buFontTx/>
              <a:buNone/>
            </a:pPr>
            <a:endParaRPr lang="en-GB" b="1" dirty="0" smtClean="0"/>
          </a:p>
          <a:p>
            <a:pPr marL="0" indent="0" algn="ctr" fontAlgn="b">
              <a:buNone/>
            </a:pPr>
            <a:r>
              <a:rPr lang="en-GB" b="1" dirty="0" smtClean="0"/>
              <a:t>Lower than in previous trial of CEA</a:t>
            </a:r>
            <a:endParaRPr lang="en-GB" b="1" dirty="0"/>
          </a:p>
          <a:p>
            <a:pPr marL="0" indent="0" algn="ctr" fontAlgn="b">
              <a:buNone/>
            </a:pPr>
            <a:r>
              <a:rPr lang="en-GB" b="1" dirty="0"/>
              <a:t>1.7</a:t>
            </a:r>
            <a:r>
              <a:rPr lang="en-GB" b="1" dirty="0" smtClean="0"/>
              <a:t>% (ACST</a:t>
            </a:r>
            <a:r>
              <a:rPr lang="en-GB" b="1" dirty="0"/>
              <a:t>-</a:t>
            </a:r>
            <a:r>
              <a:rPr lang="en-GB" b="1" dirty="0" smtClean="0"/>
              <a:t>1)</a:t>
            </a:r>
          </a:p>
          <a:p>
            <a:pPr marL="0" indent="0" algn="ctr" eaLnBrk="1" fontAlgn="b" hangingPunct="1"/>
            <a:endParaRPr lang="en-GB" b="1" dirty="0" smtClean="0"/>
          </a:p>
          <a:p>
            <a:pPr marL="0" indent="0" eaLnBrk="1" hangingPunct="1">
              <a:buFontTx/>
              <a:buNone/>
            </a:pPr>
            <a:endParaRPr lang="en-GB" sz="1800" dirty="0" smtClean="0"/>
          </a:p>
          <a:p>
            <a:pPr marL="0" indent="0" eaLnBrk="1" hangingPunct="1">
              <a:buFontTx/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412825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……and</a:t>
            </a:r>
            <a:r>
              <a:rPr lang="en-GB" b="1" dirty="0" smtClean="0"/>
              <a:t> the 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i="1" dirty="0" smtClean="0"/>
              <a:t>Annual Data Monitoring Committee – 2015   </a:t>
            </a:r>
            <a:r>
              <a:rPr lang="en-US" dirty="0" smtClean="0"/>
              <a:t>Trial should </a:t>
            </a:r>
            <a:r>
              <a:rPr lang="en-US" dirty="0" smtClean="0"/>
              <a:t>continue (we) commend </a:t>
            </a:r>
            <a:r>
              <a:rPr lang="en-US" dirty="0" smtClean="0"/>
              <a:t>the collaborators on their increased recruitment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 smtClean="0"/>
              <a:t>Next DMC – 2016 (May) – this week</a:t>
            </a:r>
          </a:p>
          <a:p>
            <a:pPr marL="0" indent="0">
              <a:buNone/>
            </a:pPr>
            <a:r>
              <a:rPr lang="en-US" dirty="0"/>
              <a:t>D</a:t>
            </a:r>
            <a:r>
              <a:rPr lang="en-US" dirty="0" smtClean="0"/>
              <a:t>ata is entered and being reviewed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073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:\C.Admin &amp; HR\Branding &amp; Promotional\Logo\ACST2_smal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712967" cy="14127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2195736" y="1411759"/>
            <a:ext cx="4608512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7655560" algn="l"/>
              </a:tabLst>
            </a:pPr>
            <a:r>
              <a:rPr lang="en-GB" sz="2800" b="1" dirty="0" smtClean="0">
                <a:latin typeface="Arial"/>
                <a:ea typeface="Calibri"/>
                <a:cs typeface="Times New Roman"/>
              </a:rPr>
              <a:t>Recruitment 2010 - 2016</a:t>
            </a:r>
            <a:endParaRPr lang="en-GB" sz="2800" dirty="0">
              <a:ea typeface="Calibri"/>
              <a:cs typeface="Times New Roman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814732519"/>
              </p:ext>
            </p:extLst>
          </p:nvPr>
        </p:nvGraphicFramePr>
        <p:xfrm>
          <a:off x="899592" y="2204864"/>
          <a:ext cx="8244408" cy="4333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32-Point Star 6"/>
          <p:cNvSpPr/>
          <p:nvPr/>
        </p:nvSpPr>
        <p:spPr>
          <a:xfrm>
            <a:off x="6680558" y="3436308"/>
            <a:ext cx="2514701" cy="2250868"/>
          </a:xfrm>
          <a:prstGeom prst="star32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/>
            <a:r>
              <a:rPr lang="en-US" sz="3600" b="1" dirty="0" smtClean="0">
                <a:solidFill>
                  <a:prstClr val="black"/>
                </a:solidFill>
              </a:rPr>
              <a:t>2196</a:t>
            </a:r>
            <a:endParaRPr lang="en-US" sz="3600" b="1" dirty="0" smtClean="0">
              <a:solidFill>
                <a:prstClr val="black"/>
              </a:solidFill>
            </a:endParaRPr>
          </a:p>
          <a:p>
            <a:pPr algn="ctr" defTabSz="457200"/>
            <a:r>
              <a:rPr lang="en-US" sz="3600" b="1" dirty="0" smtClean="0">
                <a:solidFill>
                  <a:prstClr val="black"/>
                </a:solidFill>
              </a:rPr>
              <a:t>today</a:t>
            </a:r>
          </a:p>
          <a:p>
            <a:pPr algn="ctr" defTabSz="457200"/>
            <a:endParaRPr lang="en-US" sz="16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502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:\C.Admin &amp; HR\Branding &amp; Promotional\Logo\ACST2_smal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3"/>
            <a:ext cx="7704855" cy="115212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265043" y="1340768"/>
            <a:ext cx="4257675" cy="57708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2800" b="1" dirty="0" smtClean="0">
                <a:latin typeface="Arial"/>
                <a:ea typeface="Calibri"/>
                <a:cs typeface="Times New Roman"/>
              </a:rPr>
              <a:t>R</a:t>
            </a:r>
            <a:r>
              <a:rPr lang="en-GB" sz="2800" b="1" dirty="0" smtClean="0">
                <a:effectLst/>
                <a:latin typeface="Arial"/>
                <a:ea typeface="Calibri"/>
                <a:cs typeface="Times New Roman"/>
              </a:rPr>
              <a:t>ecruitment plan</a:t>
            </a:r>
            <a:endParaRPr lang="en-GB" sz="2800" dirty="0">
              <a:effectLst/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4095687073"/>
              </p:ext>
            </p:extLst>
          </p:nvPr>
        </p:nvGraphicFramePr>
        <p:xfrm>
          <a:off x="251520" y="1917849"/>
          <a:ext cx="9137119" cy="4450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331640" y="6356350"/>
            <a:ext cx="5544616" cy="365125"/>
          </a:xfrm>
        </p:spPr>
        <p:txBody>
          <a:bodyPr/>
          <a:lstStyle/>
          <a:p>
            <a:r>
              <a:rPr lang="en-GB" dirty="0" smtClean="0"/>
              <a:t>ACST-2 Collaborators' Meeting in Belgrade, 20 -21 April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2006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 </a:t>
            </a:r>
            <a:r>
              <a:rPr lang="en-US" sz="4000" b="1" dirty="0"/>
              <a:t>T</a:t>
            </a:r>
            <a:r>
              <a:rPr lang="en-US" sz="4000" b="1" dirty="0" smtClean="0"/>
              <a:t>rials for asymptomatic stenosis </a:t>
            </a:r>
          </a:p>
        </p:txBody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>
          <a:xfrm>
            <a:off x="754380" y="1600200"/>
            <a:ext cx="8955089" cy="50958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800" b="1" i="1" u="sng" dirty="0" smtClean="0"/>
              <a:t>CAS v CEA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800" dirty="0" smtClean="0"/>
              <a:t>ACT-1      </a:t>
            </a:r>
            <a:r>
              <a:rPr lang="en-US" sz="2800" dirty="0"/>
              <a:t>n=</a:t>
            </a:r>
            <a:r>
              <a:rPr lang="en-US" sz="2800" b="1" dirty="0" smtClean="0">
                <a:solidFill>
                  <a:srgbClr val="008000"/>
                </a:solidFill>
              </a:rPr>
              <a:t>1450</a:t>
            </a:r>
            <a:r>
              <a:rPr lang="en-US" sz="2800" dirty="0" smtClean="0"/>
              <a:t>; CAS:CEA 3:1 </a:t>
            </a:r>
            <a:r>
              <a:rPr lang="en-US" sz="2800" dirty="0"/>
              <a:t>(</a:t>
            </a:r>
            <a:r>
              <a:rPr lang="en-US" sz="2800" dirty="0" smtClean="0"/>
              <a:t>industry, reported)</a:t>
            </a:r>
          </a:p>
          <a:p>
            <a:pPr>
              <a:lnSpc>
                <a:spcPct val="90000"/>
              </a:lnSpc>
              <a:buNone/>
            </a:pPr>
            <a:r>
              <a:rPr lang="en-US" sz="2800" b="1" dirty="0"/>
              <a:t>ACST-2    </a:t>
            </a:r>
            <a:r>
              <a:rPr lang="en-US" sz="2800" dirty="0" smtClean="0"/>
              <a:t>ongoing (</a:t>
            </a:r>
            <a:r>
              <a:rPr lang="en-US" sz="2800" b="1" dirty="0" smtClean="0">
                <a:solidFill>
                  <a:srgbClr val="008000"/>
                </a:solidFill>
              </a:rPr>
              <a:t>2200</a:t>
            </a:r>
            <a:r>
              <a:rPr lang="en-US" sz="2800" dirty="0" smtClean="0"/>
              <a:t>/)3600 planned by 2019</a:t>
            </a:r>
            <a:r>
              <a:rPr lang="en-US" sz="2800" dirty="0"/>
              <a:t>	     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US" sz="2800" b="1" dirty="0" smtClean="0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800" b="1" i="1" u="sng" dirty="0" smtClean="0"/>
              <a:t>CEA </a:t>
            </a:r>
            <a:r>
              <a:rPr lang="en-US" sz="2800" b="1" i="1" u="sng" dirty="0"/>
              <a:t>v BMT</a:t>
            </a:r>
            <a:r>
              <a:rPr lang="en-US" sz="2800" i="1" u="sng" dirty="0"/>
              <a:t>, </a:t>
            </a:r>
            <a:r>
              <a:rPr lang="en-US" sz="2800" b="1" i="1" u="sng" dirty="0"/>
              <a:t>CAS v BMT</a:t>
            </a:r>
            <a:endParaRPr lang="en-US" sz="2800" b="1" i="1" u="sng" dirty="0" smtClean="0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800" dirty="0" smtClean="0"/>
              <a:t>SPACE 2  stopped n=</a:t>
            </a:r>
            <a:r>
              <a:rPr lang="en-US" sz="2800" b="1" dirty="0" smtClean="0">
                <a:solidFill>
                  <a:srgbClr val="008000"/>
                </a:solidFill>
              </a:rPr>
              <a:t>500</a:t>
            </a:r>
            <a:r>
              <a:rPr lang="en-US" sz="2800" dirty="0" smtClean="0"/>
              <a:t>, </a:t>
            </a:r>
          </a:p>
          <a:p>
            <a:pPr>
              <a:lnSpc>
                <a:spcPct val="90000"/>
              </a:lnSpc>
              <a:buNone/>
            </a:pPr>
            <a:r>
              <a:rPr lang="en-US" sz="2800" dirty="0"/>
              <a:t>ECST-2    </a:t>
            </a:r>
            <a:r>
              <a:rPr lang="en-US" sz="2800" dirty="0" smtClean="0"/>
              <a:t>n=</a:t>
            </a:r>
            <a:r>
              <a:rPr lang="en-US" sz="2800" b="1" dirty="0" smtClean="0">
                <a:solidFill>
                  <a:srgbClr val="008000"/>
                </a:solidFill>
              </a:rPr>
              <a:t>150</a:t>
            </a:r>
            <a:r>
              <a:rPr lang="en-US" sz="2800" dirty="0" smtClean="0"/>
              <a:t>, pilot, plan 2000 (+</a:t>
            </a:r>
            <a:r>
              <a:rPr lang="en-US" sz="2800" dirty="0" err="1" smtClean="0"/>
              <a:t>asymp</a:t>
            </a:r>
            <a:r>
              <a:rPr lang="en-US" sz="2800" dirty="0" smtClean="0"/>
              <a:t>) lower risk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800" dirty="0" smtClean="0"/>
              <a:t>CREST 2  n=</a:t>
            </a:r>
            <a:r>
              <a:rPr lang="en-US" sz="2800" b="1" dirty="0" smtClean="0">
                <a:solidFill>
                  <a:srgbClr val="008000"/>
                </a:solidFill>
              </a:rPr>
              <a:t>200</a:t>
            </a:r>
            <a:r>
              <a:rPr lang="en-US" sz="2800" dirty="0" smtClean="0"/>
              <a:t>/(2480) – design like SPACE 2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US" dirty="0" smtClean="0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800" b="1" dirty="0" smtClean="0"/>
              <a:t>Total    </a:t>
            </a:r>
            <a:r>
              <a:rPr lang="en-US" sz="2800" dirty="0" smtClean="0"/>
              <a:t>   5000-</a:t>
            </a:r>
            <a:r>
              <a:rPr lang="en-US" sz="2800" smtClean="0"/>
              <a:t>6000 patients 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803671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706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6" b="8766"/>
          <a:stretch>
            <a:fillRect/>
          </a:stretch>
        </p:blipFill>
        <p:spPr/>
      </p:pic>
      <p:sp>
        <p:nvSpPr>
          <p:cNvPr id="5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ACST-2 Collaborators’ Meeting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267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707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6" b="8766"/>
          <a:stretch>
            <a:fillRect/>
          </a:stretch>
        </p:blipFill>
        <p:spPr/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8015" y="236913"/>
            <a:ext cx="8724516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Collaborators from 46 </a:t>
            </a:r>
            <a:r>
              <a:rPr lang="en-US" sz="3600" dirty="0" err="1" smtClean="0"/>
              <a:t>centres</a:t>
            </a:r>
            <a:r>
              <a:rPr lang="en-US" sz="3600" dirty="0" smtClean="0"/>
              <a:t> in 20 countries met in Belgrade last month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86370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692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331" r="-86331"/>
          <a:stretch>
            <a:fillRect/>
          </a:stretch>
        </p:blipFill>
        <p:spPr>
          <a:xfrm>
            <a:off x="914400" y="304857"/>
            <a:ext cx="8229600" cy="4525963"/>
          </a:xfrm>
        </p:spPr>
      </p:pic>
      <p:pic>
        <p:nvPicPr>
          <p:cNvPr id="5" name="Content Placeholder 3" descr="IMG_695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331" r="-86331"/>
          <a:stretch>
            <a:fillRect/>
          </a:stretch>
        </p:blipFill>
        <p:spPr>
          <a:xfrm>
            <a:off x="-2271218" y="2040572"/>
            <a:ext cx="8229600" cy="4525963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/>
          <a:srcRect t="8766" b="8766"/>
          <a:stretch>
            <a:fillRect/>
          </a:stretch>
        </p:blipFill>
        <p:spPr>
          <a:xfrm>
            <a:off x="3194449" y="2976032"/>
            <a:ext cx="6876449" cy="42924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7913" y="551581"/>
            <a:ext cx="316404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Talks, Debates</a:t>
            </a:r>
          </a:p>
          <a:p>
            <a:r>
              <a:rPr lang="en-US" sz="3200" b="1" dirty="0" smtClean="0"/>
              <a:t>Dinner and Prizes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231606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(Nearly)</a:t>
            </a:r>
            <a:r>
              <a:rPr lang="en-US" dirty="0" smtClean="0"/>
              <a:t> </a:t>
            </a:r>
            <a:r>
              <a:rPr lang="en-US" dirty="0" smtClean="0"/>
              <a:t>the table football heroes!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8766" b="87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3696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1684836" y="260351"/>
            <a:ext cx="5695746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zh-CN" sz="3200" b="1" dirty="0">
                <a:latin typeface="+mn-lt"/>
              </a:rPr>
              <a:t>Treatment for asymptomatic carotid artery stenosis: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GB" altLang="zh-CN" sz="3200" b="1" dirty="0" smtClean="0">
                <a:latin typeface="+mn-lt"/>
              </a:rPr>
              <a:t>ACST-2 surgery </a:t>
            </a:r>
            <a:r>
              <a:rPr lang="en-GB" altLang="zh-CN" sz="3200" b="1" dirty="0" err="1" smtClean="0">
                <a:latin typeface="+mn-lt"/>
              </a:rPr>
              <a:t>vs</a:t>
            </a:r>
            <a:r>
              <a:rPr lang="en-GB" altLang="zh-CN" sz="3200" b="1" dirty="0" smtClean="0">
                <a:latin typeface="+mn-lt"/>
              </a:rPr>
              <a:t> </a:t>
            </a:r>
            <a:r>
              <a:rPr lang="en-GB" altLang="zh-CN" sz="3200" b="1" dirty="0">
                <a:latin typeface="+mn-lt"/>
              </a:rPr>
              <a:t>stenting</a:t>
            </a:r>
            <a:r>
              <a:rPr lang="en-GB" altLang="zh-CN" sz="3200" b="1" dirty="0" smtClean="0">
                <a:latin typeface="+mn-lt"/>
              </a:rPr>
              <a:t>?</a:t>
            </a:r>
          </a:p>
          <a:p>
            <a:pPr algn="ctr" eaLnBrk="1" hangingPunct="1">
              <a:spcBef>
                <a:spcPct val="50000"/>
              </a:spcBef>
            </a:pPr>
            <a:endParaRPr lang="en-US" altLang="zh-CN" sz="3200" b="1" dirty="0">
              <a:latin typeface="+mj-lt"/>
            </a:endParaRPr>
          </a:p>
        </p:txBody>
      </p:sp>
      <p:pic>
        <p:nvPicPr>
          <p:cNvPr id="276484" name="Picture 4" descr="sten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255" y="2479675"/>
            <a:ext cx="2591990" cy="4046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13" descr="ACST_2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147" y="-26988"/>
            <a:ext cx="75723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4" descr="acst_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2"/>
            <a:ext cx="728663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 descr="bupa_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4" y="6165852"/>
            <a:ext cx="1079897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6" descr="HTAsponsoredlogow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" t="9474" r="3969" b="14105"/>
          <a:stretch>
            <a:fillRect/>
          </a:stretch>
        </p:blipFill>
        <p:spPr bwMode="auto">
          <a:xfrm>
            <a:off x="1277541" y="6165852"/>
            <a:ext cx="1079897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4442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766" b="8766"/>
          <a:stretch>
            <a:fillRect/>
          </a:stretch>
        </p:blipFill>
        <p:spPr>
          <a:xfrm>
            <a:off x="-314335" y="0"/>
            <a:ext cx="10234742" cy="6870575"/>
          </a:xfrm>
        </p:spPr>
      </p:pic>
    </p:spTree>
    <p:extLst>
      <p:ext uri="{BB962C8B-B14F-4D97-AF65-F5344CB8AC3E}">
        <p14:creationId xmlns:p14="http://schemas.microsoft.com/office/powerpoint/2010/main" val="2121572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509" y="215900"/>
            <a:ext cx="7870944" cy="6426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8027" y="73120"/>
            <a:ext cx="527760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ACST-2 </a:t>
            </a:r>
            <a:endParaRPr lang="en-US" sz="2800" b="1" dirty="0" smtClean="0"/>
          </a:p>
          <a:p>
            <a:r>
              <a:rPr lang="en-US" sz="2800" b="1" dirty="0" smtClean="0"/>
              <a:t>A </a:t>
            </a:r>
            <a:r>
              <a:rPr lang="en-US" sz="2800" b="1" dirty="0"/>
              <a:t>very European </a:t>
            </a:r>
            <a:r>
              <a:rPr lang="en-US" sz="2800" b="1" dirty="0" smtClean="0"/>
              <a:t>(and Italian) Trial</a:t>
            </a:r>
          </a:p>
          <a:p>
            <a:r>
              <a:rPr lang="en-US" sz="2800" b="1" dirty="0" smtClean="0"/>
              <a:t>Join us!</a:t>
            </a:r>
          </a:p>
          <a:p>
            <a:r>
              <a:rPr lang="en-US" sz="2800" b="1" dirty="0" smtClean="0">
                <a:solidFill>
                  <a:srgbClr val="008000"/>
                </a:solidFill>
              </a:rPr>
              <a:t>www.acst-2.org</a:t>
            </a:r>
            <a:endParaRPr lang="en-US" sz="2800" b="1" dirty="0">
              <a:solidFill>
                <a:srgbClr val="008000"/>
              </a:solidFill>
            </a:endParaRPr>
          </a:p>
          <a:p>
            <a:endParaRPr lang="tr-TR" sz="2800" b="1" dirty="0"/>
          </a:p>
        </p:txBody>
      </p:sp>
    </p:spTree>
    <p:extLst>
      <p:ext uri="{BB962C8B-B14F-4D97-AF65-F5344CB8AC3E}">
        <p14:creationId xmlns:p14="http://schemas.microsoft.com/office/powerpoint/2010/main" val="2493716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 descr="007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0684"/>
            <a:ext cx="2689225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0040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738" y="2300684"/>
            <a:ext cx="2687637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-125731" y="115888"/>
            <a:ext cx="940212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3200" b="1" dirty="0"/>
              <a:t>Techniques, devices, experience have all </a:t>
            </a:r>
            <a:endParaRPr lang="en-GB" sz="3200" b="1" dirty="0" smtClean="0"/>
          </a:p>
          <a:p>
            <a:pPr algn="ctr"/>
            <a:r>
              <a:rPr lang="en-GB" sz="3200" b="1" dirty="0"/>
              <a:t>c</a:t>
            </a:r>
            <a:r>
              <a:rPr lang="en-GB" sz="3200" b="1" dirty="0" smtClean="0"/>
              <a:t>hanged since </a:t>
            </a:r>
            <a:r>
              <a:rPr lang="en-GB" sz="3200" b="1" dirty="0"/>
              <a:t>the </a:t>
            </a:r>
            <a:r>
              <a:rPr lang="en-GB" sz="3200" b="1" dirty="0" smtClean="0"/>
              <a:t>early symptomatic trials </a:t>
            </a:r>
          </a:p>
          <a:p>
            <a:pPr algn="ctr"/>
            <a:r>
              <a:rPr lang="en-GB" sz="3200" b="1" dirty="0"/>
              <a:t>s</a:t>
            </a:r>
            <a:r>
              <a:rPr lang="en-GB" sz="3200" b="1" dirty="0" smtClean="0"/>
              <a:t>howed more minor strokes were caused by stenting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932041" y="3429000"/>
            <a:ext cx="42119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Now </a:t>
            </a:r>
            <a:r>
              <a:rPr lang="en-GB" sz="3200" b="1" dirty="0"/>
              <a:t>– have FLOW-reversal systems</a:t>
            </a:r>
            <a:r>
              <a:rPr lang="en-GB" sz="3200" b="1" dirty="0" smtClean="0"/>
              <a:t>,</a:t>
            </a:r>
          </a:p>
          <a:p>
            <a:r>
              <a:rPr lang="en-GB" sz="3200" b="1" dirty="0" smtClean="0"/>
              <a:t> </a:t>
            </a:r>
            <a:r>
              <a:rPr lang="en-GB" sz="3200" b="1" dirty="0"/>
              <a:t>direct puncture, membrane stents</a:t>
            </a:r>
            <a:r>
              <a:rPr lang="en-GB" sz="3200" b="1" dirty="0" smtClean="0"/>
              <a:t>.</a:t>
            </a:r>
          </a:p>
          <a:p>
            <a:r>
              <a:rPr lang="en-GB" sz="3200" b="1" dirty="0" smtClean="0"/>
              <a:t>reducing </a:t>
            </a:r>
            <a:r>
              <a:rPr lang="en-GB" sz="3200" b="1" dirty="0"/>
              <a:t>risk of distal </a:t>
            </a:r>
            <a:r>
              <a:rPr lang="en-GB" sz="3200" b="1" dirty="0" err="1"/>
              <a:t>embolisation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63600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Cristallo</a:t>
            </a:r>
            <a:r>
              <a:rPr lang="en-US" dirty="0" smtClean="0"/>
              <a:t> </a:t>
            </a:r>
            <a:r>
              <a:rPr lang="en-US" dirty="0" err="1" smtClean="0"/>
              <a:t>Ideale</a:t>
            </a:r>
            <a:r>
              <a:rPr lang="en-US" dirty="0" smtClean="0"/>
              <a:t> (Hybrid)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3111477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rgbClr val="135090"/>
                </a:solidFill>
                <a:latin typeface="ArialMT"/>
              </a:rPr>
              <a:t>Open Cell Stent with Closed Cell Design</a:t>
            </a:r>
          </a:p>
          <a:p>
            <a:pPr marL="0" indent="0">
              <a:buNone/>
            </a:pPr>
            <a:endParaRPr lang="en-US" sz="2000" dirty="0">
              <a:solidFill>
                <a:srgbClr val="535353"/>
              </a:solidFill>
              <a:latin typeface="ArialMT"/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535353"/>
                </a:solidFill>
                <a:latin typeface="ArialMT"/>
              </a:rPr>
              <a:t>Proximal and distal sections – open cell, enhanced flexibility</a:t>
            </a:r>
          </a:p>
          <a:p>
            <a:pPr marL="0" indent="0">
              <a:buNone/>
            </a:pPr>
            <a:endParaRPr lang="en-US" sz="2000" dirty="0">
              <a:solidFill>
                <a:srgbClr val="535353"/>
              </a:solidFill>
              <a:latin typeface="ArialMT"/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535353"/>
                </a:solidFill>
                <a:latin typeface="ArialMT"/>
              </a:rPr>
              <a:t>C</a:t>
            </a:r>
            <a:r>
              <a:rPr lang="en-US" sz="2000" dirty="0">
                <a:solidFill>
                  <a:srgbClr val="535353"/>
                </a:solidFill>
                <a:latin typeface="ArialMT"/>
              </a:rPr>
              <a:t>entral closed cell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535353"/>
                </a:solidFill>
                <a:latin typeface="ArialMT"/>
              </a:rPr>
              <a:t>section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677" y="2197083"/>
            <a:ext cx="4343400" cy="41910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3200400" y="4165600"/>
            <a:ext cx="2082800" cy="1693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1163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673100"/>
            <a:ext cx="9055100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29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0"/>
            <a:ext cx="547647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900" y="3073400"/>
            <a:ext cx="16055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Membrane</a:t>
            </a:r>
          </a:p>
          <a:p>
            <a:r>
              <a:rPr lang="en-US" sz="2400" b="1" dirty="0" smtClean="0"/>
              <a:t>Stent</a:t>
            </a:r>
          </a:p>
          <a:p>
            <a:endParaRPr lang="en-US" sz="2400" b="1" dirty="0"/>
          </a:p>
          <a:p>
            <a:r>
              <a:rPr lang="en-US" sz="2400" b="1" dirty="0" err="1" smtClean="0"/>
              <a:t>Roadsaver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56954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 smtClean="0">
              <a:solidFill>
                <a:srgbClr val="10446E"/>
              </a:solidFill>
              <a:latin typeface="ArialMT"/>
              <a:hlinkClick r:id="rId2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5000"/>
            <a:ext cx="9144000" cy="55836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21877" y="1896525"/>
            <a:ext cx="20467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MoMa</a:t>
            </a:r>
            <a:endParaRPr lang="en-US" sz="2000" b="1" dirty="0" smtClean="0"/>
          </a:p>
          <a:p>
            <a:r>
              <a:rPr lang="en-US" sz="2000" b="1" dirty="0" smtClean="0"/>
              <a:t>Flow-reversal</a:t>
            </a:r>
          </a:p>
          <a:p>
            <a:r>
              <a:rPr lang="en-US" sz="2000" b="1" dirty="0" smtClean="0"/>
              <a:t>Protection device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760849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1320787"/>
            <a:ext cx="8547100" cy="55372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0530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Roadsaver</a:t>
            </a:r>
            <a:r>
              <a:rPr lang="en-US" dirty="0" smtClean="0"/>
              <a:t>/Silk Road ‘surgical’ approach – avoids aortic arch, controlled flow reversal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971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865</Words>
  <Application>Microsoft Macintosh PowerPoint</Application>
  <PresentationFormat>On-screen Show (4:3)</PresentationFormat>
  <Paragraphs>278</Paragraphs>
  <Slides>31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ACST-2 a 30-country collaboration  Over 100 centres and more than 2000 patients </vt:lpstr>
      <vt:lpstr>PowerPoint Presentation</vt:lpstr>
      <vt:lpstr>PowerPoint Presentation</vt:lpstr>
      <vt:lpstr>Cristallo Ideale (Hybrid)</vt:lpstr>
      <vt:lpstr>PowerPoint Presentation</vt:lpstr>
      <vt:lpstr>PowerPoint Presentation</vt:lpstr>
      <vt:lpstr>PowerPoint Presentation</vt:lpstr>
      <vt:lpstr>Roadsaver/Silk Road ‘surgical’ approach – avoids aortic arch, controlled flow reversal</vt:lpstr>
      <vt:lpstr>ACST-2 patients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ACST-2 procedural hazards still  much lower than in symptomatic trials (CEA+CAS) and lower than in ACST-1</vt:lpstr>
      <vt:lpstr>……and the future</vt:lpstr>
      <vt:lpstr>PowerPoint Presentation</vt:lpstr>
      <vt:lpstr>PowerPoint Presentation</vt:lpstr>
      <vt:lpstr> Trials for asymptomatic stenosis </vt:lpstr>
      <vt:lpstr>ACST-2 Collaborators’ Meeting </vt:lpstr>
      <vt:lpstr>Collaborators from 46 centres in 20 countries met in Belgrade last month</vt:lpstr>
      <vt:lpstr>PowerPoint Presentation</vt:lpstr>
      <vt:lpstr>(Nearly) the table football heroes!</vt:lpstr>
      <vt:lpstr>PowerPoint Presentation</vt:lpstr>
      <vt:lpstr>PowerPoint Presentation</vt:lpstr>
    </vt:vector>
  </TitlesOfParts>
  <Company>University of Oxford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Alison Halliday</dc:creator>
  <cp:lastModifiedBy>Alison Halliday</cp:lastModifiedBy>
  <cp:revision>20</cp:revision>
  <dcterms:created xsi:type="dcterms:W3CDTF">2016-05-22T06:18:28Z</dcterms:created>
  <dcterms:modified xsi:type="dcterms:W3CDTF">2016-05-24T05:54:53Z</dcterms:modified>
</cp:coreProperties>
</file>