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321" r:id="rId3"/>
    <p:sldId id="300" r:id="rId4"/>
    <p:sldId id="322" r:id="rId5"/>
    <p:sldId id="319" r:id="rId6"/>
    <p:sldId id="320" r:id="rId7"/>
    <p:sldId id="315" r:id="rId8"/>
    <p:sldId id="309" r:id="rId9"/>
    <p:sldId id="308" r:id="rId10"/>
    <p:sldId id="280" r:id="rId11"/>
    <p:sldId id="270" r:id="rId12"/>
    <p:sldId id="283" r:id="rId13"/>
    <p:sldId id="307" r:id="rId14"/>
    <p:sldId id="305" r:id="rId15"/>
    <p:sldId id="302" r:id="rId16"/>
    <p:sldId id="301" r:id="rId17"/>
    <p:sldId id="303" r:id="rId18"/>
    <p:sldId id="304" r:id="rId19"/>
    <p:sldId id="310" r:id="rId20"/>
    <p:sldId id="326" r:id="rId21"/>
    <p:sldId id="328" r:id="rId22"/>
    <p:sldId id="284" r:id="rId23"/>
    <p:sldId id="294" r:id="rId24"/>
    <p:sldId id="299" r:id="rId25"/>
    <p:sldId id="286" r:id="rId26"/>
    <p:sldId id="329" r:id="rId27"/>
    <p:sldId id="28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TIBIA1\SURGERYHOME\DDEWAARD\Interim%20Results%20ACST-2\Working\Data\ORIGINAL\Recruitment%20data%20-%205th%20July%20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4F81BD"/>
              </a:solidFill>
            </c:spPr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16"/>
            <c:invertIfNegative val="0"/>
            <c:bubble3D val="0"/>
            <c:spPr>
              <a:solidFill>
                <a:srgbClr val="008000"/>
              </a:solidFill>
              <a:ln w="12700" cmpd="sng">
                <a:solidFill>
                  <a:srgbClr val="FF0000"/>
                </a:solidFill>
              </a:ln>
            </c:spPr>
          </c:dPt>
          <c:cat>
            <c:strRef>
              <c:f>'Country recruitment'!$H$17:$H$33</c:f>
              <c:strCache>
                <c:ptCount val="17"/>
                <c:pt idx="0">
                  <c:v>Other countries</c:v>
                </c:pt>
                <c:pt idx="1">
                  <c:v>Slovenia</c:v>
                </c:pt>
                <c:pt idx="2">
                  <c:v>Spain</c:v>
                </c:pt>
                <c:pt idx="3">
                  <c:v>Switzerland</c:v>
                </c:pt>
                <c:pt idx="4">
                  <c:v>France</c:v>
                </c:pt>
                <c:pt idx="5">
                  <c:v>The Netherlands</c:v>
                </c:pt>
                <c:pt idx="6">
                  <c:v>Greece</c:v>
                </c:pt>
                <c:pt idx="7">
                  <c:v>Poland</c:v>
                </c:pt>
                <c:pt idx="8">
                  <c:v>Hungary</c:v>
                </c:pt>
                <c:pt idx="9">
                  <c:v>Czech Republic</c:v>
                </c:pt>
                <c:pt idx="10">
                  <c:v>Belgium</c:v>
                </c:pt>
                <c:pt idx="11">
                  <c:v>Russia</c:v>
                </c:pt>
                <c:pt idx="12">
                  <c:v>Germany</c:v>
                </c:pt>
                <c:pt idx="13">
                  <c:v>Sweden</c:v>
                </c:pt>
                <c:pt idx="14">
                  <c:v>Serbia</c:v>
                </c:pt>
                <c:pt idx="15">
                  <c:v>United Kingdom</c:v>
                </c:pt>
                <c:pt idx="16">
                  <c:v>Italy</c:v>
                </c:pt>
              </c:strCache>
            </c:strRef>
          </c:cat>
          <c:val>
            <c:numRef>
              <c:f>'Country recruitment'!$I$17:$I$33</c:f>
              <c:numCache>
                <c:formatCode>General</c:formatCode>
                <c:ptCount val="17"/>
                <c:pt idx="0">
                  <c:v>135.0</c:v>
                </c:pt>
                <c:pt idx="1">
                  <c:v>31.0</c:v>
                </c:pt>
                <c:pt idx="2">
                  <c:v>38.0</c:v>
                </c:pt>
                <c:pt idx="3">
                  <c:v>41.0</c:v>
                </c:pt>
                <c:pt idx="4">
                  <c:v>47.0</c:v>
                </c:pt>
                <c:pt idx="5">
                  <c:v>54.0</c:v>
                </c:pt>
                <c:pt idx="6">
                  <c:v>65.0</c:v>
                </c:pt>
                <c:pt idx="7">
                  <c:v>71.0</c:v>
                </c:pt>
                <c:pt idx="8">
                  <c:v>73.0</c:v>
                </c:pt>
                <c:pt idx="9">
                  <c:v>76.0</c:v>
                </c:pt>
                <c:pt idx="10">
                  <c:v>83.0</c:v>
                </c:pt>
                <c:pt idx="11">
                  <c:v>95.0</c:v>
                </c:pt>
                <c:pt idx="12">
                  <c:v>118.0</c:v>
                </c:pt>
                <c:pt idx="13">
                  <c:v>201.0</c:v>
                </c:pt>
                <c:pt idx="14">
                  <c:v>237.0</c:v>
                </c:pt>
                <c:pt idx="15">
                  <c:v>360.0</c:v>
                </c:pt>
                <c:pt idx="16">
                  <c:v>537.0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5393352"/>
        <c:axId val="2145395880"/>
      </c:barChart>
      <c:catAx>
        <c:axId val="214539335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45395880"/>
        <c:crosses val="autoZero"/>
        <c:auto val="1"/>
        <c:lblAlgn val="ctr"/>
        <c:lblOffset val="100"/>
        <c:noMultiLvlLbl val="0"/>
      </c:catAx>
      <c:valAx>
        <c:axId val="2145395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45393352"/>
        <c:crosses val="autoZero"/>
        <c:crossBetween val="between"/>
      </c:valAx>
      <c:spPr>
        <a:ln w="12700" cmpd="sng"/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604709794106363"/>
          <c:y val="0.0275833929849678"/>
          <c:w val="0.691419697827795"/>
          <c:h val="0.853456931519923"/>
        </c:manualLayout>
      </c:layout>
      <c:lineChart>
        <c:grouping val="standard"/>
        <c:varyColors val="0"/>
        <c:ser>
          <c:idx val="1"/>
          <c:order val="0"/>
          <c:tx>
            <c:v>Projected recruitment</c:v>
          </c:tx>
          <c:spPr>
            <a:ln>
              <a:prstDash val="sysDash"/>
            </a:ln>
          </c:spPr>
          <c:marker>
            <c:symbol val="none"/>
          </c:marker>
          <c:dPt>
            <c:idx val="7"/>
            <c:bubble3D val="0"/>
            <c:spPr>
              <a:ln>
                <a:solidFill>
                  <a:srgbClr val="4F81BD"/>
                </a:solidFill>
                <a:prstDash val="solid"/>
              </a:ln>
            </c:spPr>
          </c:dPt>
          <c:cat>
            <c:strRef>
              <c:f>Sheet1!$A$2:$A$12</c:f>
              <c:strCache>
                <c:ptCount val="11"/>
                <c:pt idx="0">
                  <c:v>2010 Jan</c:v>
                </c:pt>
                <c:pt idx="1">
                  <c:v>2011 Jan</c:v>
                </c:pt>
                <c:pt idx="2">
                  <c:v>2012 Jan</c:v>
                </c:pt>
                <c:pt idx="3">
                  <c:v>2013 Jan</c:v>
                </c:pt>
                <c:pt idx="4">
                  <c:v>2014 Jan</c:v>
                </c:pt>
                <c:pt idx="5">
                  <c:v>2015 Jan</c:v>
                </c:pt>
                <c:pt idx="6">
                  <c:v>2016 Jan</c:v>
                </c:pt>
                <c:pt idx="7">
                  <c:v>2017 Jan</c:v>
                </c:pt>
                <c:pt idx="8">
                  <c:v>2018 Jan</c:v>
                </c:pt>
                <c:pt idx="9">
                  <c:v>2019 Jan</c:v>
                </c:pt>
                <c:pt idx="10">
                  <c:v>2020 Jan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215.0</c:v>
                </c:pt>
                <c:pt idx="1">
                  <c:v>504.0</c:v>
                </c:pt>
                <c:pt idx="2">
                  <c:v>830.0</c:v>
                </c:pt>
                <c:pt idx="3">
                  <c:v>1105.0</c:v>
                </c:pt>
                <c:pt idx="4">
                  <c:v>1346.0</c:v>
                </c:pt>
                <c:pt idx="5">
                  <c:v>1700.0</c:v>
                </c:pt>
                <c:pt idx="6">
                  <c:v>2068.0</c:v>
                </c:pt>
                <c:pt idx="7">
                  <c:v>2451.0</c:v>
                </c:pt>
                <c:pt idx="8">
                  <c:v>2834.0</c:v>
                </c:pt>
                <c:pt idx="9">
                  <c:v>3217.0</c:v>
                </c:pt>
                <c:pt idx="10">
                  <c:v>3600.0</c:v>
                </c:pt>
              </c:numCache>
            </c:numRef>
          </c:val>
          <c:smooth val="0"/>
        </c:ser>
        <c:ser>
          <c:idx val="0"/>
          <c:order val="1"/>
          <c:tx>
            <c:v>Current recruitment</c:v>
          </c:tx>
          <c:marker>
            <c:symbol val="none"/>
          </c:marker>
          <c:val>
            <c:numRef>
              <c:f>Sheet1!$B$2:$B$8</c:f>
              <c:numCache>
                <c:formatCode>General</c:formatCode>
                <c:ptCount val="7"/>
                <c:pt idx="0">
                  <c:v>215.0</c:v>
                </c:pt>
                <c:pt idx="1">
                  <c:v>504.0</c:v>
                </c:pt>
                <c:pt idx="2">
                  <c:v>830.0</c:v>
                </c:pt>
                <c:pt idx="3">
                  <c:v>1105.0</c:v>
                </c:pt>
                <c:pt idx="4">
                  <c:v>1346.0</c:v>
                </c:pt>
                <c:pt idx="5">
                  <c:v>1700.0</c:v>
                </c:pt>
                <c:pt idx="6">
                  <c:v>2068.0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8535736"/>
        <c:axId val="-2138532728"/>
      </c:lineChart>
      <c:catAx>
        <c:axId val="-2138535736"/>
        <c:scaling>
          <c:orientation val="minMax"/>
        </c:scaling>
        <c:delete val="0"/>
        <c:axPos val="b"/>
        <c:majorTickMark val="none"/>
        <c:minorTickMark val="cross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38532728"/>
        <c:crosses val="autoZero"/>
        <c:auto val="1"/>
        <c:lblAlgn val="ctr"/>
        <c:lblOffset val="100"/>
        <c:noMultiLvlLbl val="0"/>
      </c:catAx>
      <c:valAx>
        <c:axId val="-2138532728"/>
        <c:scaling>
          <c:orientation val="minMax"/>
          <c:max val="3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2138535736"/>
        <c:crosses val="autoZero"/>
        <c:crossBetween val="between"/>
        <c:majorUnit val="600.0"/>
      </c:valAx>
    </c:plotArea>
    <c:legend>
      <c:legendPos val="r"/>
      <c:layout>
        <c:manualLayout>
          <c:xMode val="edge"/>
          <c:yMode val="edge"/>
          <c:x val="0.738374013927871"/>
          <c:y val="0.411869959436889"/>
          <c:w val="0.251562972104215"/>
          <c:h val="0.291411596277738"/>
        </c:manualLayout>
      </c:layout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0.76829</cdr:x>
      <cdr:y>0.77332</cdr:y>
    </cdr:from>
    <cdr:to>
      <cdr:x>0.82829</cdr:x>
      <cdr:y>0.85856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5276231" y="3240974"/>
          <a:ext cx="412050" cy="3572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0.67628</cdr:x>
      <cdr:y>0</cdr:y>
    </cdr:from>
    <cdr:to>
      <cdr:x>0.95321</cdr:x>
      <cdr:y>0.46888</cdr:y>
    </cdr:to>
    <cdr:sp macro="" textlink="">
      <cdr:nvSpPr>
        <cdr:cNvPr id="5" name="32-Point Star 4"/>
        <cdr:cNvSpPr/>
      </cdr:nvSpPr>
      <cdr:spPr>
        <a:xfrm xmlns:a="http://schemas.openxmlformats.org/drawingml/2006/main">
          <a:off x="6179229" y="0"/>
          <a:ext cx="2530396" cy="2250868"/>
        </a:xfrm>
        <a:prstGeom xmlns:a="http://schemas.openxmlformats.org/drawingml/2006/main" prst="star32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457200"/>
          <a:r>
            <a:rPr lang="en-US" sz="3600" b="1" dirty="0" smtClean="0">
              <a:solidFill>
                <a:prstClr val="black"/>
              </a:solidFill>
            </a:rPr>
            <a:t>2400 </a:t>
          </a:r>
          <a:r>
            <a:rPr lang="en-US" sz="2300" b="1" dirty="0" smtClean="0">
              <a:solidFill>
                <a:prstClr val="black"/>
              </a:solidFill>
            </a:rPr>
            <a:t>recruited</a:t>
          </a:r>
        </a:p>
        <a:p xmlns:a="http://schemas.openxmlformats.org/drawingml/2006/main">
          <a:pPr algn="ctr" defTabSz="457200"/>
          <a:r>
            <a:rPr lang="en-US" sz="2300" b="1" dirty="0" smtClean="0">
              <a:solidFill>
                <a:prstClr val="black"/>
              </a:solidFill>
            </a:rPr>
            <a:t>already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8EE90-C6BC-EF49-A952-DA83F19385CA}" type="datetimeFigureOut">
              <a:rPr lang="en-US" smtClean="0"/>
              <a:t>18/01/17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94DF0-1BA9-BB45-B365-722C9D3C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62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/>
              <a:t>Most studies in this are not RCTs, and indeed all from 2000 on are ‘natural history studies’ usually with patients who have ~50% stenosis and would not normally be eligible for interventions. So the recent stroke risks are less certain, maybe lowered by statins (but so is the risk from intervention)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E82A59-5E7A-DD49-B8B0-59144E0F138B}" type="slidenum">
              <a:rPr lang="fr-FR" sz="1200"/>
              <a:pPr eaLnBrk="1" hangingPunct="1"/>
              <a:t>4</a:t>
            </a:fld>
            <a:endParaRPr 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F19A3E-8AA0-4E83-861E-3E972302F5D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cs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272" tIns="46136" rIns="92272" bIns="4613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CF8C-FB33-B24E-955C-F03710BEBC30}" type="datetimeFigureOut">
              <a:rPr lang="en-US" smtClean="0"/>
              <a:t>18/01/17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3511-D93D-DE40-9BD3-111851B0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CF8C-FB33-B24E-955C-F03710BEBC30}" type="datetimeFigureOut">
              <a:rPr lang="en-US" smtClean="0"/>
              <a:t>18/01/17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3511-D93D-DE40-9BD3-111851B0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92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CF8C-FB33-B24E-955C-F03710BEBC30}" type="datetimeFigureOut">
              <a:rPr lang="en-US" smtClean="0"/>
              <a:t>18/01/17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3511-D93D-DE40-9BD3-111851B0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1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CF8C-FB33-B24E-955C-F03710BEBC30}" type="datetimeFigureOut">
              <a:rPr lang="en-US" smtClean="0"/>
              <a:t>18/01/17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3511-D93D-DE40-9BD3-111851B0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6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CF8C-FB33-B24E-955C-F03710BEBC30}" type="datetimeFigureOut">
              <a:rPr lang="en-US" smtClean="0"/>
              <a:t>18/01/17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3511-D93D-DE40-9BD3-111851B0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0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CF8C-FB33-B24E-955C-F03710BEBC30}" type="datetimeFigureOut">
              <a:rPr lang="en-US" smtClean="0"/>
              <a:t>18/01/17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3511-D93D-DE40-9BD3-111851B0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80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CF8C-FB33-B24E-955C-F03710BEBC30}" type="datetimeFigureOut">
              <a:rPr lang="en-US" smtClean="0"/>
              <a:t>18/01/17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3511-D93D-DE40-9BD3-111851B0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4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CF8C-FB33-B24E-955C-F03710BEBC30}" type="datetimeFigureOut">
              <a:rPr lang="en-US" smtClean="0"/>
              <a:t>18/01/17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3511-D93D-DE40-9BD3-111851B0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3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CF8C-FB33-B24E-955C-F03710BEBC30}" type="datetimeFigureOut">
              <a:rPr lang="en-US" smtClean="0"/>
              <a:t>18/01/17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3511-D93D-DE40-9BD3-111851B0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8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CF8C-FB33-B24E-955C-F03710BEBC30}" type="datetimeFigureOut">
              <a:rPr lang="en-US" smtClean="0"/>
              <a:t>18/01/17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3511-D93D-DE40-9BD3-111851B0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06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CF8C-FB33-B24E-955C-F03710BEBC30}" type="datetimeFigureOut">
              <a:rPr lang="en-US" smtClean="0"/>
              <a:t>18/01/17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C3511-D93D-DE40-9BD3-111851B0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67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CF8C-FB33-B24E-955C-F03710BEBC30}" type="datetimeFigureOut">
              <a:rPr lang="en-US" smtClean="0"/>
              <a:t>18/01/17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C3511-D93D-DE40-9BD3-111851B0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2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9.png"/><Relationship Id="rId21" Type="http://schemas.openxmlformats.org/officeDocument/2006/relationships/image" Target="../media/image20.gif"/><Relationship Id="rId22" Type="http://schemas.openxmlformats.org/officeDocument/2006/relationships/image" Target="../media/image21.jpe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4.png"/><Relationship Id="rId30" Type="http://schemas.openxmlformats.org/officeDocument/2006/relationships/image" Target="../media/image29.jpeg"/><Relationship Id="rId31" Type="http://schemas.openxmlformats.org/officeDocument/2006/relationships/image" Target="../media/image30.png"/><Relationship Id="rId32" Type="http://schemas.openxmlformats.org/officeDocument/2006/relationships/image" Target="../media/image31.gif"/><Relationship Id="rId9" Type="http://schemas.openxmlformats.org/officeDocument/2006/relationships/image" Target="../media/image8.gif"/><Relationship Id="rId6" Type="http://schemas.openxmlformats.org/officeDocument/2006/relationships/image" Target="../media/image5.gif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33" Type="http://schemas.openxmlformats.org/officeDocument/2006/relationships/image" Target="../media/image32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javascript:newshowcontent('inactive','838103-fig1');" TargetMode="External"/><Relationship Id="rId3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9662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The Asymptomatic Carotid Surgery Trial – 2 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Stenting </a:t>
            </a:r>
            <a:r>
              <a:rPr lang="en-US" sz="4000" dirty="0" err="1" smtClean="0"/>
              <a:t>vs</a:t>
            </a:r>
            <a:r>
              <a:rPr lang="en-US" sz="4000" dirty="0" smtClean="0"/>
              <a:t> Surgery for tight asymptomatic carotid stenosis </a:t>
            </a:r>
            <a:br>
              <a:rPr lang="en-US" sz="4000" dirty="0" smtClean="0"/>
            </a:br>
            <a:r>
              <a:rPr lang="en-US" sz="4000" dirty="0" smtClean="0"/>
              <a:t>Changing stenting risks with newer techniques?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19</a:t>
            </a:r>
            <a:r>
              <a:rPr lang="en-US" sz="3100" baseline="30000" dirty="0" smtClean="0"/>
              <a:t>th</a:t>
            </a:r>
            <a:r>
              <a:rPr lang="en-US" sz="3100" dirty="0" smtClean="0"/>
              <a:t> January 2017</a:t>
            </a:r>
            <a:br>
              <a:rPr lang="en-US" sz="3100" dirty="0" smtClean="0"/>
            </a:br>
            <a:r>
              <a:rPr lang="en-US" sz="3100" dirty="0" smtClean="0"/>
              <a:t>NDS Research day</a:t>
            </a:r>
            <a:endParaRPr lang="en-US" sz="3100" b="1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95686" y="1043845"/>
            <a:ext cx="7552692" cy="319516"/>
            <a:chOff x="1064496" y="1042599"/>
            <a:chExt cx="68623" cy="290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220" y="1042628"/>
              <a:ext cx="4320" cy="2839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6" name="Picture 5" descr="8c92d73f-61fa-4f75-9c82-1facb0e4b82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509" y="1042631"/>
              <a:ext cx="4011" cy="2851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1753-004-912AD7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76" b="6564"/>
            <a:stretch>
              <a:fillRect/>
            </a:stretch>
          </p:blipFill>
          <p:spPr bwMode="auto">
            <a:xfrm>
              <a:off x="1124499" y="1042631"/>
              <a:ext cx="4320" cy="2847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1280px-Flag_of_Brazi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5" b="6616"/>
            <a:stretch>
              <a:fillRect/>
            </a:stretch>
          </p:blipFill>
          <p:spPr bwMode="auto">
            <a:xfrm>
              <a:off x="1073082" y="1042612"/>
              <a:ext cx="4320" cy="2861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BULG00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" t="729" r="978" b="912"/>
            <a:stretch>
              <a:fillRect/>
            </a:stretch>
          </p:blipFill>
          <p:spPr bwMode="auto">
            <a:xfrm>
              <a:off x="1077386" y="1042599"/>
              <a:ext cx="4320" cy="2866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canadian-fla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" t="4926" r="2397" b="5528"/>
            <a:stretch>
              <a:fillRect/>
            </a:stretch>
          </p:blipFill>
          <p:spPr bwMode="auto">
            <a:xfrm>
              <a:off x="1081715" y="1042607"/>
              <a:ext cx="4320" cy="2885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2000px-Flag_of_Austri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96" y="1042602"/>
              <a:ext cx="4320" cy="2869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eelarg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292" y="1042621"/>
              <a:ext cx="4320" cy="2863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Flag of Italy.sv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799" y="1042630"/>
              <a:ext cx="4320" cy="2856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35"/>
            <a:stretch>
              <a:fillRect/>
            </a:stretch>
          </p:blipFill>
          <p:spPr bwMode="auto">
            <a:xfrm>
              <a:off x="1086019" y="1042617"/>
              <a:ext cx="4320" cy="2876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669" y="1042606"/>
              <a:ext cx="4320" cy="2889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798" y="1042603"/>
              <a:ext cx="4320" cy="2881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347" y="1042604"/>
              <a:ext cx="4320" cy="2897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906" y="1042619"/>
              <a:ext cx="4320" cy="2850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68" y="1042615"/>
              <a:ext cx="4320" cy="2863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20" name="Picture 19" descr="1280px-Flag_of_France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07586" y="1042609"/>
              <a:ext cx="4320" cy="2855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 descr="1280px-Flag_of_Japan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35" y="1439856"/>
            <a:ext cx="473710" cy="311150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5"/>
          <a:stretch>
            <a:fillRect/>
          </a:stretch>
        </p:blipFill>
        <p:spPr bwMode="auto">
          <a:xfrm>
            <a:off x="4162471" y="1421006"/>
            <a:ext cx="473710" cy="31178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3" name="Picture 22" descr="2000px-Flag_of_Norway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61" y="1415976"/>
            <a:ext cx="457835" cy="31178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POLA0002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t="934" r="439"/>
          <a:stretch>
            <a:fillRect/>
          </a:stretch>
        </p:blipFill>
        <p:spPr bwMode="auto">
          <a:xfrm>
            <a:off x="3689396" y="1396886"/>
            <a:ext cx="473075" cy="35602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/>
        </p:spPr>
      </p:pic>
      <p:pic>
        <p:nvPicPr>
          <p:cNvPr id="25" name="Picture 24" descr="Ireland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945" y="1453654"/>
            <a:ext cx="473710" cy="31178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943" y="1427281"/>
            <a:ext cx="473710" cy="309880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7" name="Picture 26" descr="serbia"/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413" y="1446156"/>
            <a:ext cx="473710" cy="31051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8" name="Picture 27" descr="singapore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89" y="1473409"/>
            <a:ext cx="473710" cy="311150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9" name="Picture 28" descr="2000px-Flag_of_Slovakia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8" y="1441126"/>
            <a:ext cx="473710" cy="31051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206" y="1453654"/>
            <a:ext cx="473710" cy="311150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1" name="Picture 30" descr="1280px-Flag_of_Spain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03" y="1454924"/>
            <a:ext cx="473710" cy="31051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38" y="1414706"/>
            <a:ext cx="473710" cy="311150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3" name="Picture 32" descr="DOp8ssI"/>
          <p:cNvPicPr/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7"/>
          <a:stretch>
            <a:fillRect/>
          </a:stretch>
        </p:blipFill>
        <p:spPr bwMode="auto">
          <a:xfrm>
            <a:off x="1271148" y="1441126"/>
            <a:ext cx="473710" cy="309880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2000px-Flag_of_the_Netherlands"/>
          <p:cNvPicPr/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81" y="1415976"/>
            <a:ext cx="473710" cy="368583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unionjack300"/>
          <p:cNvPicPr/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20047" r="6059" b="20430"/>
          <a:stretch>
            <a:fillRect/>
          </a:stretch>
        </p:blipFill>
        <p:spPr bwMode="auto">
          <a:xfrm>
            <a:off x="5541061" y="1461469"/>
            <a:ext cx="473710" cy="31051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/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6"/>
          <a:stretch>
            <a:fillRect/>
          </a:stretch>
        </p:blipFill>
        <p:spPr bwMode="auto">
          <a:xfrm>
            <a:off x="7899268" y="1417246"/>
            <a:ext cx="458470" cy="31051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12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934013"/>
              </p:ext>
            </p:extLst>
          </p:nvPr>
        </p:nvGraphicFramePr>
        <p:xfrm>
          <a:off x="1475656" y="1865910"/>
          <a:ext cx="6193790" cy="2947822"/>
        </p:xfrm>
        <a:graphic>
          <a:graphicData uri="http://schemas.openxmlformats.org/drawingml/2006/table">
            <a:tbl>
              <a:tblPr firstRow="1" firstCol="1" bandRow="1"/>
              <a:tblGrid>
                <a:gridCol w="6193790"/>
              </a:tblGrid>
              <a:tr h="914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Mean</a:t>
                      </a:r>
                      <a:r>
                        <a:rPr lang="en-GB" sz="32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GB" sz="32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follow</a:t>
                      </a:r>
                      <a:r>
                        <a:rPr lang="en-GB" sz="32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GB" sz="32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up in August 2016</a:t>
                      </a:r>
                      <a:endParaRPr lang="en-GB" sz="32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33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en-GB" sz="20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CEA</a:t>
                      </a:r>
                      <a:r>
                        <a:rPr lang="en-GB" sz="32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: </a:t>
                      </a:r>
                      <a:r>
                        <a:rPr lang="en-GB" sz="32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2.7 </a:t>
                      </a:r>
                      <a:r>
                        <a:rPr lang="en-GB" sz="32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person-years  </a:t>
                      </a:r>
                      <a:endParaRPr lang="en-GB" sz="32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CAS</a:t>
                      </a:r>
                      <a:r>
                        <a:rPr lang="en-GB" sz="32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: </a:t>
                      </a:r>
                      <a:r>
                        <a:rPr lang="en-GB" sz="32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2.7 </a:t>
                      </a:r>
                      <a:r>
                        <a:rPr lang="en-GB" sz="32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person-</a:t>
                      </a:r>
                      <a:r>
                        <a:rPr lang="en-GB" sz="32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years</a:t>
                      </a:r>
                      <a:endParaRPr lang="en-GB" sz="32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99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9"/>
          <p:cNvSpPr>
            <a:spLocks noChangeArrowheads="1"/>
          </p:cNvSpPr>
          <p:nvPr/>
        </p:nvSpPr>
        <p:spPr bwMode="auto">
          <a:xfrm>
            <a:off x="1292226" y="2273177"/>
            <a:ext cx="82804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 smtClean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85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% </a:t>
            </a:r>
            <a:r>
              <a:rPr lang="en-GB" sz="3200" dirty="0" smtClean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 </a:t>
            </a:r>
            <a:r>
              <a:rPr lang="en-GB" sz="3200" dirty="0" smtClean="0">
                <a:latin typeface="Calibri" pitchFamily="34" charset="0"/>
                <a:ea typeface="宋体"/>
                <a:cs typeface="宋体"/>
              </a:rPr>
              <a:t>lipid</a:t>
            </a:r>
            <a:r>
              <a:rPr lang="en-GB" sz="3200" dirty="0">
                <a:latin typeface="Calibri" pitchFamily="34" charset="0"/>
                <a:ea typeface="宋体"/>
                <a:cs typeface="宋体"/>
              </a:rPr>
              <a:t>-lowering</a:t>
            </a:r>
          </a:p>
          <a:p>
            <a:pPr>
              <a:spcBef>
                <a:spcPct val="50000"/>
              </a:spcBef>
            </a:pPr>
            <a:r>
              <a:rPr lang="en-GB" sz="3200" dirty="0" smtClean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88%  </a:t>
            </a:r>
            <a:r>
              <a:rPr lang="en-GB" sz="3200" dirty="0" smtClean="0">
                <a:latin typeface="Calibri" pitchFamily="34" charset="0"/>
                <a:ea typeface="宋体"/>
                <a:cs typeface="宋体"/>
              </a:rPr>
              <a:t>anti</a:t>
            </a:r>
            <a:r>
              <a:rPr lang="en-GB" sz="3200" dirty="0">
                <a:latin typeface="Calibri" pitchFamily="34" charset="0"/>
                <a:ea typeface="宋体"/>
                <a:cs typeface="宋体"/>
              </a:rPr>
              <a:t>-hypertensive </a:t>
            </a:r>
            <a:endParaRPr lang="en-GB" sz="3200" dirty="0" smtClean="0">
              <a:latin typeface="Calibri" pitchFamily="34" charset="0"/>
              <a:ea typeface="宋体"/>
              <a:cs typeface="宋体"/>
            </a:endParaRPr>
          </a:p>
          <a:p>
            <a:pPr>
              <a:spcBef>
                <a:spcPct val="50000"/>
              </a:spcBef>
            </a:pPr>
            <a:r>
              <a:rPr lang="en-GB" sz="3200" dirty="0" smtClean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98%  </a:t>
            </a:r>
            <a:r>
              <a:rPr lang="en-GB" sz="3200" dirty="0" smtClean="0">
                <a:latin typeface="Calibri" pitchFamily="34" charset="0"/>
                <a:ea typeface="宋体"/>
                <a:cs typeface="宋体"/>
              </a:rPr>
              <a:t>anti-thrombotic (anti-platelet +/or 								anti-coagulant)</a:t>
            </a:r>
          </a:p>
          <a:p>
            <a:pPr>
              <a:spcBef>
                <a:spcPct val="50000"/>
              </a:spcBef>
            </a:pPr>
            <a:r>
              <a:rPr lang="en-GB" sz="3200" dirty="0">
                <a:latin typeface="Calibri" pitchFamily="34" charset="0"/>
                <a:ea typeface="宋体"/>
                <a:cs typeface="宋体"/>
              </a:rPr>
              <a:t>	</a:t>
            </a:r>
            <a:r>
              <a:rPr lang="en-GB" sz="3200" dirty="0" smtClean="0">
                <a:latin typeface="Calibri" pitchFamily="34" charset="0"/>
                <a:ea typeface="宋体"/>
                <a:cs typeface="宋体"/>
              </a:rPr>
              <a:t>									</a:t>
            </a:r>
            <a:endParaRPr lang="en-GB" sz="3200" dirty="0">
              <a:latin typeface="Calibri" pitchFamily="34" charset="0"/>
              <a:ea typeface="宋体"/>
              <a:cs typeface="宋体"/>
            </a:endParaRPr>
          </a:p>
          <a:p>
            <a:pPr>
              <a:spcBef>
                <a:spcPct val="50000"/>
              </a:spcBef>
            </a:pPr>
            <a:r>
              <a:rPr lang="en-GB" sz="3200" dirty="0">
                <a:latin typeface="Calibri" pitchFamily="34" charset="0"/>
                <a:ea typeface="宋体"/>
                <a:cs typeface="宋体"/>
              </a:rPr>
              <a:t>			</a:t>
            </a:r>
          </a:p>
          <a:p>
            <a:pPr>
              <a:spcBef>
                <a:spcPct val="50000"/>
              </a:spcBef>
            </a:pPr>
            <a:r>
              <a:rPr lang="en-GB" sz="3200" dirty="0">
                <a:latin typeface="Calibri" pitchFamily="34" charset="0"/>
                <a:ea typeface="宋体"/>
                <a:cs typeface="宋体"/>
              </a:rPr>
              <a:t>			</a:t>
            </a:r>
            <a:endParaRPr lang="en-GB" altLang="zh-CN" sz="2400" dirty="0">
              <a:latin typeface="Calibri" pitchFamily="34" charset="0"/>
              <a:cs typeface="宋体"/>
            </a:endParaRPr>
          </a:p>
          <a:p>
            <a:pPr>
              <a:spcBef>
                <a:spcPct val="50000"/>
              </a:spcBef>
            </a:pPr>
            <a:r>
              <a:rPr lang="en-GB" altLang="zh-CN" sz="2400" dirty="0">
                <a:latin typeface="Calibri" pitchFamily="34" charset="0"/>
                <a:cs typeface="宋体"/>
              </a:rPr>
              <a:t>	</a:t>
            </a:r>
            <a:endParaRPr lang="en-US" altLang="zh-CN" sz="2400" dirty="0">
              <a:latin typeface="Calibri" pitchFamily="34" charset="0"/>
              <a:cs typeface="宋体"/>
            </a:endParaRPr>
          </a:p>
        </p:txBody>
      </p:sp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1" y="452272"/>
            <a:ext cx="914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zh-CN" sz="4000" b="1" dirty="0" smtClean="0">
                <a:latin typeface="Calibri" pitchFamily="34" charset="0"/>
                <a:cs typeface="宋体"/>
              </a:rPr>
              <a:t>Drugs at Trial Entry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2235451"/>
            <a:ext cx="914400" cy="2140425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738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849624"/>
              </p:ext>
            </p:extLst>
          </p:nvPr>
        </p:nvGraphicFramePr>
        <p:xfrm>
          <a:off x="1651630" y="1753496"/>
          <a:ext cx="5980420" cy="4161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26915"/>
                <a:gridCol w="1953505"/>
              </a:tblGrid>
              <a:tr h="4623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effectLst/>
                          <a:latin typeface="Arial"/>
                          <a:cs typeface="Arial"/>
                        </a:rPr>
                        <a:t>Atorvastatin</a:t>
                      </a:r>
                      <a:endParaRPr lang="en-GB" sz="2400" dirty="0" smtClean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45%</a:t>
                      </a:r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effectLst/>
                          <a:latin typeface="Arial"/>
                          <a:cs typeface="Arial"/>
                        </a:rPr>
                        <a:t>Simvastatin</a:t>
                      </a:r>
                      <a:endParaRPr lang="en-GB" sz="2400" dirty="0" smtClean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40%</a:t>
                      </a:r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err="1" smtClean="0">
                          <a:effectLst/>
                          <a:latin typeface="Arial"/>
                          <a:cs typeface="Arial"/>
                        </a:rPr>
                        <a:t>Rosuvastatin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15%</a:t>
                      </a:r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Other</a:t>
                      </a:r>
                      <a:r>
                        <a:rPr lang="en-GB" sz="2400" baseline="0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 statins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8%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  <a:latin typeface="Arial"/>
                          <a:cs typeface="Arial"/>
                        </a:rPr>
                        <a:t>Fibrates</a:t>
                      </a:r>
                      <a:endParaRPr lang="en-GB" sz="24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5%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 smtClean="0">
                          <a:effectLst/>
                          <a:latin typeface="Arial"/>
                          <a:cs typeface="Arial"/>
                        </a:rPr>
                        <a:t>Ezetimibe</a:t>
                      </a:r>
                      <a:endParaRPr lang="en-GB" sz="2400" dirty="0" smtClean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5%</a:t>
                      </a: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effectLst/>
                          <a:latin typeface="Arial"/>
                          <a:cs typeface="Arial"/>
                        </a:rPr>
                        <a:t>On 2 lipid-lowering drugs</a:t>
                      </a:r>
                      <a:r>
                        <a:rPr lang="en-GB" sz="2400" baseline="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GB" sz="2400" dirty="0" smtClean="0">
                        <a:effectLst/>
                        <a:latin typeface="Arial"/>
                        <a:cs typeface="Arial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12%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-222028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pPr algn="ctr"/>
            <a:r>
              <a:rPr lang="en-GB" sz="2800" b="1" dirty="0">
                <a:latin typeface="Arial"/>
                <a:cs typeface="Arial"/>
              </a:rPr>
              <a:t>Annual Follow up 2015</a:t>
            </a:r>
          </a:p>
          <a:p>
            <a:pPr algn="ctr"/>
            <a:r>
              <a:rPr lang="en-GB" sz="2800" b="1" dirty="0" smtClean="0">
                <a:latin typeface="Arial"/>
                <a:cs typeface="Arial"/>
              </a:rPr>
              <a:t>Lipid </a:t>
            </a:r>
            <a:r>
              <a:rPr lang="en-GB" sz="2800" b="1" dirty="0">
                <a:latin typeface="Arial"/>
                <a:cs typeface="Arial"/>
              </a:rPr>
              <a:t>Lowering </a:t>
            </a:r>
            <a:r>
              <a:rPr lang="en-GB" sz="2800" b="1" dirty="0" smtClean="0">
                <a:latin typeface="Arial"/>
                <a:cs typeface="Arial"/>
              </a:rPr>
              <a:t>Treatment</a:t>
            </a:r>
            <a:endParaRPr lang="en-GB" sz="2800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0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1-17 at 18.08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11" y="1093537"/>
            <a:ext cx="73914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2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1-17 at 18.06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8" y="289221"/>
            <a:ext cx="7073900" cy="58801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50303" y="1961670"/>
            <a:ext cx="978408" cy="484632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8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600201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10446E"/>
              </a:solidFill>
              <a:latin typeface="ArialMT"/>
              <a:hlinkClick r:id="rId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01"/>
            <a:ext cx="9144000" cy="55836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3476" y="1896526"/>
            <a:ext cx="16267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Flow-reversal</a:t>
            </a:r>
          </a:p>
          <a:p>
            <a:r>
              <a:rPr lang="en-US" sz="2000" b="1" dirty="0" smtClean="0"/>
              <a:t>Protection </a:t>
            </a:r>
          </a:p>
          <a:p>
            <a:r>
              <a:rPr lang="en-US" sz="2000" b="1" dirty="0" smtClean="0"/>
              <a:t>device</a:t>
            </a:r>
            <a:endParaRPr lang="en-US" sz="2000" b="1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70932" y="-154331"/>
            <a:ext cx="8483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-128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r>
              <a:rPr lang="en-US" sz="3600" b="1" smtClean="0"/>
              <a:t>Stent and Device changes since earlier trials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73146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695678"/>
            <a:ext cx="9055100" cy="54991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38100" y="-86599"/>
            <a:ext cx="91059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-128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r>
              <a:rPr lang="en-US" sz="3600" b="1" dirty="0" smtClean="0"/>
              <a:t>Stent and Device changes since earlier trials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3859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2" y="790221"/>
            <a:ext cx="5476473" cy="5531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" y="3073400"/>
            <a:ext cx="16055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Membrane</a:t>
            </a:r>
          </a:p>
          <a:p>
            <a:r>
              <a:rPr lang="en-US" sz="2400" b="1" dirty="0" smtClean="0"/>
              <a:t>covered</a:t>
            </a:r>
            <a:endParaRPr lang="en-US" sz="2400" b="1" dirty="0" smtClean="0"/>
          </a:p>
          <a:p>
            <a:r>
              <a:rPr lang="en-US" sz="2400" b="1" dirty="0" smtClean="0"/>
              <a:t>Stent</a:t>
            </a:r>
          </a:p>
          <a:p>
            <a:endParaRPr lang="en-US" sz="2400" b="1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270932" y="-41444"/>
            <a:ext cx="8483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-128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r>
              <a:rPr lang="en-US" sz="3600" b="1" smtClean="0"/>
              <a:t>Stent and Device changes since earlier trials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9353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320787"/>
            <a:ext cx="8547100" cy="5537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530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And now: the ‘surgical’ approach to stenting – avoiding aortic arch atheroma, controlling flow reversal</a:t>
            </a:r>
            <a:endParaRPr lang="en-US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22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1-17 at 23.59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387"/>
            <a:ext cx="9144000" cy="5538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692670"/>
            <a:ext cx="739315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1174" y="150898"/>
            <a:ext cx="8942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Avoid the aortic arch….and reverse the carotid artery flow before crossing the lesion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7662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/>
          <p:cNvSpPr>
            <a:spLocks noGrp="1"/>
          </p:cNvSpPr>
          <p:nvPr>
            <p:ph idx="1"/>
          </p:nvPr>
        </p:nvSpPr>
        <p:spPr>
          <a:xfrm>
            <a:off x="1509713" y="1763713"/>
            <a:ext cx="8856662" cy="45259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GB" sz="2800" b="1" dirty="0">
                <a:latin typeface="Calibri" charset="0"/>
              </a:rPr>
              <a:t>Systematic review</a:t>
            </a:r>
            <a:r>
              <a:rPr lang="en-GB" sz="2800" dirty="0">
                <a:latin typeface="Calibri" charset="0"/>
              </a:rPr>
              <a:t>, de </a:t>
            </a:r>
            <a:r>
              <a:rPr lang="en-GB" sz="2800" dirty="0" err="1">
                <a:latin typeface="Calibri" charset="0"/>
              </a:rPr>
              <a:t>Weerd</a:t>
            </a:r>
            <a:r>
              <a:rPr lang="en-GB" sz="2800" dirty="0">
                <a:latin typeface="Calibri" charset="0"/>
              </a:rPr>
              <a:t>, 2009 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GB" sz="2800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GB" sz="2800" dirty="0">
                <a:latin typeface="Calibri" charset="0"/>
              </a:rPr>
              <a:t>Adults over 70 years: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GB" sz="2800" b="1" dirty="0" smtClean="0">
                <a:solidFill>
                  <a:srgbClr val="FF0000"/>
                </a:solidFill>
                <a:latin typeface="Calibri" charset="0"/>
              </a:rPr>
              <a:t>≥70% stenosis </a:t>
            </a:r>
            <a:r>
              <a:rPr lang="en-GB" sz="2800" b="1" dirty="0">
                <a:solidFill>
                  <a:srgbClr val="FF0000"/>
                </a:solidFill>
                <a:latin typeface="Calibri" charset="0"/>
              </a:rPr>
              <a:t>~ 3% women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GB" sz="2800" b="1" dirty="0">
                <a:solidFill>
                  <a:srgbClr val="FF0000"/>
                </a:solidFill>
                <a:latin typeface="Calibri" charset="0"/>
              </a:rPr>
              <a:t>			    </a:t>
            </a:r>
            <a:r>
              <a:rPr lang="en-GB" sz="2800" b="1" dirty="0" smtClean="0">
                <a:solidFill>
                  <a:srgbClr val="FF0000"/>
                </a:solidFill>
                <a:latin typeface="Calibri" charset="0"/>
              </a:rPr>
              <a:t>         5</a:t>
            </a:r>
            <a:r>
              <a:rPr lang="en-GB" sz="2800" b="1" dirty="0">
                <a:solidFill>
                  <a:srgbClr val="FF0000"/>
                </a:solidFill>
                <a:latin typeface="Calibri" charset="0"/>
              </a:rPr>
              <a:t>% </a:t>
            </a:r>
            <a:r>
              <a:rPr lang="en-GB" sz="2800" b="1" dirty="0" smtClean="0">
                <a:solidFill>
                  <a:srgbClr val="FF0000"/>
                </a:solidFill>
                <a:latin typeface="Calibri" charset="0"/>
              </a:rPr>
              <a:t>men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GB" sz="28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≥50%                    7% women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	</a:t>
            </a:r>
            <a:r>
              <a:rPr lang="en-GB" sz="28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				12% men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Calibri" charset="0"/>
            </a:endParaRPr>
          </a:p>
        </p:txBody>
      </p:sp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6732588" y="417513"/>
            <a:ext cx="2303462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>
                <a:latin typeface="Calibri" charset="0"/>
              </a:rPr>
              <a:t>Prevalence of ‘serious’ carotid stenosis</a:t>
            </a:r>
          </a:p>
        </p:txBody>
      </p:sp>
    </p:spTree>
    <p:extLst>
      <p:ext uri="{BB962C8B-B14F-4D97-AF65-F5344CB8AC3E}">
        <p14:creationId xmlns:p14="http://schemas.microsoft.com/office/powerpoint/2010/main" val="78612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nt Devices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188"/>
            <a:ext cx="9144000" cy="6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2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J:\ACST-2\Graphics\Output\Cerebral Protection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6" y="-46927"/>
            <a:ext cx="8989588" cy="695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61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6781" y="400078"/>
            <a:ext cx="8787384" cy="11430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GB" sz="2800" b="1" dirty="0">
                <a:latin typeface="Arial"/>
                <a:cs typeface="Arial"/>
              </a:rPr>
              <a:t>ACST-</a:t>
            </a:r>
            <a:r>
              <a:rPr lang="en-GB" sz="2800" b="1" dirty="0" smtClean="0">
                <a:latin typeface="Arial"/>
                <a:cs typeface="Arial"/>
              </a:rPr>
              <a:t>2 procedural </a:t>
            </a:r>
            <a:r>
              <a:rPr lang="en-GB" sz="2800" b="1" dirty="0">
                <a:latin typeface="Arial"/>
                <a:cs typeface="Arial"/>
              </a:rPr>
              <a:t>hazards </a:t>
            </a:r>
            <a:r>
              <a:rPr lang="en-GB" sz="2800" b="1" dirty="0" smtClean="0">
                <a:latin typeface="Arial"/>
                <a:cs typeface="Arial"/>
              </a:rPr>
              <a:t/>
            </a:r>
            <a:br>
              <a:rPr lang="en-GB" sz="2800" b="1" dirty="0" smtClean="0">
                <a:latin typeface="Arial"/>
                <a:cs typeface="Arial"/>
              </a:rPr>
            </a:br>
            <a:r>
              <a:rPr lang="en-GB" sz="2800" b="1" dirty="0" smtClean="0">
                <a:latin typeface="Arial"/>
                <a:cs typeface="Arial"/>
              </a:rPr>
              <a:t>much lower </a:t>
            </a:r>
            <a:r>
              <a:rPr lang="en-GB" sz="2800" b="1" dirty="0">
                <a:latin typeface="Arial"/>
                <a:cs typeface="Arial"/>
              </a:rPr>
              <a:t>than in </a:t>
            </a:r>
            <a:r>
              <a:rPr lang="en-GB" sz="2800" b="1" dirty="0" smtClean="0">
                <a:latin typeface="Arial"/>
                <a:cs typeface="Arial"/>
              </a:rPr>
              <a:t>previous trials </a:t>
            </a:r>
            <a:endParaRPr lang="en-GB" sz="2800" b="1" dirty="0">
              <a:latin typeface="Arial"/>
              <a:cs typeface="Arial"/>
            </a:endParaRPr>
          </a:p>
        </p:txBody>
      </p:sp>
      <p:sp>
        <p:nvSpPr>
          <p:cNvPr id="38914" name="Content Placeholder 2"/>
          <p:cNvSpPr>
            <a:spLocks noGrp="1"/>
          </p:cNvSpPr>
          <p:nvPr>
            <p:ph idx="4294967295"/>
          </p:nvPr>
        </p:nvSpPr>
        <p:spPr>
          <a:xfrm>
            <a:off x="539750" y="1782763"/>
            <a:ext cx="8229600" cy="4525962"/>
          </a:xfrm>
          <a:ln>
            <a:noFill/>
          </a:ln>
        </p:spPr>
        <p:txBody>
          <a:bodyPr/>
          <a:lstStyle/>
          <a:p>
            <a:pPr marL="0" indent="0" eaLnBrk="1" fontAlgn="b" hangingPunct="1">
              <a:buFontTx/>
              <a:buNone/>
            </a:pPr>
            <a:endParaRPr lang="en-GB" dirty="0" smtClean="0"/>
          </a:p>
          <a:p>
            <a:pPr marL="0" indent="0" algn="ctr" fontAlgn="b">
              <a:buNone/>
            </a:pPr>
            <a:r>
              <a:rPr lang="en-GB" b="1" dirty="0" smtClean="0"/>
              <a:t> </a:t>
            </a:r>
            <a:r>
              <a:rPr lang="en-GB" sz="2400" b="1" dirty="0" smtClean="0">
                <a:solidFill>
                  <a:srgbClr val="0000FF"/>
                </a:solidFill>
                <a:latin typeface="Arial"/>
                <a:cs typeface="Arial"/>
              </a:rPr>
              <a:t>Disabling  and fatal Stroke/MI ≤ 30 </a:t>
            </a:r>
            <a:r>
              <a:rPr lang="en-GB" sz="2400" b="1" dirty="0" smtClean="0">
                <a:solidFill>
                  <a:srgbClr val="0000FF"/>
                </a:solidFill>
                <a:latin typeface="Arial"/>
                <a:cs typeface="Arial"/>
              </a:rPr>
              <a:t>days for CEA/CAS</a:t>
            </a:r>
            <a:r>
              <a:rPr lang="en-GB" sz="2400" dirty="0" smtClean="0">
                <a:solidFill>
                  <a:srgbClr val="0000FF"/>
                </a:solidFill>
                <a:latin typeface="Arial"/>
                <a:cs typeface="Arial"/>
              </a:rPr>
              <a:t>: </a:t>
            </a:r>
            <a:endParaRPr lang="en-GB" sz="24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 algn="ctr" eaLnBrk="1" fontAlgn="b" hangingPunct="1">
              <a:buFontTx/>
              <a:buNone/>
            </a:pPr>
            <a:r>
              <a:rPr lang="en-GB" sz="2400" b="1" dirty="0" smtClean="0">
                <a:solidFill>
                  <a:srgbClr val="0000FF"/>
                </a:solidFill>
                <a:latin typeface="Arial"/>
                <a:cs typeface="Arial"/>
              </a:rPr>
              <a:t>1.0% (ACST-2)</a:t>
            </a:r>
          </a:p>
          <a:p>
            <a:pPr marL="0" indent="0" algn="ctr" eaLnBrk="1" fontAlgn="b" hangingPunct="1">
              <a:buFontTx/>
              <a:buNone/>
            </a:pPr>
            <a:endParaRPr lang="en-GB" sz="2400" b="1" dirty="0" smtClean="0">
              <a:latin typeface="Arial"/>
              <a:cs typeface="Arial"/>
            </a:endParaRPr>
          </a:p>
          <a:p>
            <a:pPr marL="0" indent="0" algn="ctr" fontAlgn="b">
              <a:buNone/>
            </a:pPr>
            <a:r>
              <a:rPr lang="en-GB" sz="2400" b="1" dirty="0" smtClean="0">
                <a:latin typeface="Arial"/>
                <a:cs typeface="Arial"/>
              </a:rPr>
              <a:t>Lower than in previous trial of CEA</a:t>
            </a:r>
            <a:endParaRPr lang="en-GB" sz="2400" b="1" dirty="0">
              <a:latin typeface="Arial"/>
              <a:cs typeface="Arial"/>
            </a:endParaRPr>
          </a:p>
          <a:p>
            <a:pPr marL="0" indent="0" algn="ctr" fontAlgn="b">
              <a:buNone/>
            </a:pPr>
            <a:r>
              <a:rPr lang="en-GB" sz="2400" b="1" dirty="0">
                <a:latin typeface="Arial"/>
                <a:cs typeface="Arial"/>
              </a:rPr>
              <a:t>1.7</a:t>
            </a:r>
            <a:r>
              <a:rPr lang="en-GB" sz="2400" b="1" dirty="0" smtClean="0">
                <a:latin typeface="Arial"/>
                <a:cs typeface="Arial"/>
              </a:rPr>
              <a:t>% (ACST</a:t>
            </a:r>
            <a:r>
              <a:rPr lang="en-GB" sz="2400" b="1" dirty="0">
                <a:latin typeface="Arial"/>
                <a:cs typeface="Arial"/>
              </a:rPr>
              <a:t>-</a:t>
            </a:r>
            <a:r>
              <a:rPr lang="en-GB" sz="2400" b="1" dirty="0" smtClean="0">
                <a:latin typeface="Arial"/>
                <a:cs typeface="Arial"/>
              </a:rPr>
              <a:t>1)</a:t>
            </a:r>
          </a:p>
          <a:p>
            <a:pPr marL="0" indent="0" algn="ctr" eaLnBrk="1" fontAlgn="b" hangingPunct="1"/>
            <a:endParaRPr lang="en-GB" b="1" dirty="0" smtClean="0"/>
          </a:p>
          <a:p>
            <a:pPr marL="0" indent="0" eaLnBrk="1" hangingPunct="1">
              <a:buFontTx/>
              <a:buNone/>
            </a:pPr>
            <a:endParaRPr lang="en-GB" sz="1800" dirty="0" smtClean="0"/>
          </a:p>
          <a:p>
            <a:pPr marL="0" indent="0" eaLnBrk="1" hangingPunct="1">
              <a:buFontTx/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64815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703227854"/>
              </p:ext>
            </p:extLst>
          </p:nvPr>
        </p:nvGraphicFramePr>
        <p:xfrm>
          <a:off x="282241" y="1740852"/>
          <a:ext cx="8300481" cy="4942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>Italy – Best recruiters in ACST-2</a:t>
            </a:r>
            <a:br>
              <a:rPr lang="en-US" sz="4000" b="1" dirty="0" smtClean="0"/>
            </a:br>
            <a:r>
              <a:rPr lang="en-US" b="1" dirty="0" smtClean="0"/>
              <a:t> </a:t>
            </a:r>
            <a:r>
              <a:rPr lang="en-US" sz="4000" b="1" dirty="0" smtClean="0"/>
              <a:t>but</a:t>
            </a:r>
            <a:r>
              <a:rPr lang="en-US" b="1" dirty="0" smtClean="0"/>
              <a:t> </a:t>
            </a:r>
            <a:r>
              <a:rPr lang="en-US" sz="4000" b="1" dirty="0" smtClean="0"/>
              <a:t>every patient counts!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4817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4075"/>
            <a:ext cx="8229600" cy="108114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Recruitment </a:t>
            </a:r>
            <a:r>
              <a:rPr lang="en-US" sz="4000" b="1" dirty="0" smtClean="0"/>
              <a:t>– on our Website</a:t>
            </a:r>
            <a:endParaRPr lang="en-US" sz="4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9591" y="616166"/>
            <a:ext cx="2120346" cy="391365"/>
          </a:xfrm>
          <a:solidFill>
            <a:schemeClr val="bg1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October </a:t>
            </a:r>
            <a:r>
              <a:rPr lang="en-US" dirty="0" smtClean="0">
                <a:solidFill>
                  <a:srgbClr val="FF0000"/>
                </a:solidFill>
              </a:rPr>
              <a:t>2016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9683"/>
            <a:ext cx="4040188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00" dirty="0"/>
              <a:t>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10811" y="616166"/>
            <a:ext cx="2295488" cy="382928"/>
          </a:xfrm>
          <a:solidFill>
            <a:srgbClr val="BFBFBF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September 2016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8474" y="1074544"/>
            <a:ext cx="4041775" cy="516151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East Tallinn Central Hospital	</a:t>
            </a:r>
            <a:r>
              <a:rPr lang="en-US" dirty="0" smtClean="0"/>
              <a:t>	2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 smtClean="0"/>
              <a:t>Novosibirsk </a:t>
            </a:r>
            <a:r>
              <a:rPr lang="en-US" dirty="0"/>
              <a:t>Research Institute 	</a:t>
            </a:r>
            <a:r>
              <a:rPr lang="en-US" dirty="0" smtClean="0"/>
              <a:t>	3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 err="1" smtClean="0"/>
              <a:t>Klinikum</a:t>
            </a:r>
            <a:r>
              <a:rPr lang="en-US" dirty="0" smtClean="0"/>
              <a:t> </a:t>
            </a:r>
            <a:r>
              <a:rPr lang="en-US" dirty="0" err="1"/>
              <a:t>rechts</a:t>
            </a:r>
            <a:r>
              <a:rPr lang="en-US" dirty="0"/>
              <a:t> der </a:t>
            </a:r>
            <a:r>
              <a:rPr lang="en-US" dirty="0" err="1"/>
              <a:t>Isar</a:t>
            </a:r>
            <a:r>
              <a:rPr lang="en-US" dirty="0"/>
              <a:t> </a:t>
            </a:r>
            <a:r>
              <a:rPr lang="en-US" dirty="0" err="1" smtClean="0"/>
              <a:t>Muenchen</a:t>
            </a:r>
            <a:r>
              <a:rPr lang="en-US" dirty="0"/>
              <a:t>	2	</a:t>
            </a:r>
          </a:p>
          <a:p>
            <a:pPr marL="0" indent="0">
              <a:buNone/>
            </a:pPr>
            <a:r>
              <a:rPr lang="en-US" dirty="0" err="1"/>
              <a:t>Semmelweis</a:t>
            </a:r>
            <a:r>
              <a:rPr lang="en-US" dirty="0"/>
              <a:t> Medical University	</a:t>
            </a:r>
            <a:r>
              <a:rPr lang="en-US" dirty="0" smtClean="0"/>
              <a:t>	2</a:t>
            </a: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Albert </a:t>
            </a:r>
            <a:r>
              <a:rPr lang="en-US" dirty="0" err="1"/>
              <a:t>Szent-Györgyi</a:t>
            </a:r>
            <a:r>
              <a:rPr lang="en-US" dirty="0"/>
              <a:t> Medical Centre	1	</a:t>
            </a:r>
          </a:p>
          <a:p>
            <a:pPr marL="0" indent="0">
              <a:buNone/>
            </a:pPr>
            <a:r>
              <a:rPr lang="en-US" dirty="0"/>
              <a:t>Cheltenham General Hospital	</a:t>
            </a:r>
            <a:r>
              <a:rPr lang="en-US" dirty="0" smtClean="0"/>
              <a:t>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 err="1"/>
              <a:t>Circolo</a:t>
            </a:r>
            <a:r>
              <a:rPr lang="en-US" dirty="0"/>
              <a:t> University </a:t>
            </a:r>
            <a:r>
              <a:rPr lang="en-US" dirty="0" smtClean="0"/>
              <a:t>Hospital		</a:t>
            </a:r>
            <a:r>
              <a:rPr lang="en-US" dirty="0"/>
              <a:t>	1	</a:t>
            </a:r>
          </a:p>
          <a:p>
            <a:pPr marL="0" indent="0">
              <a:buNone/>
            </a:pPr>
            <a:r>
              <a:rPr lang="en-US" dirty="0" err="1"/>
              <a:t>Dedinje</a:t>
            </a:r>
            <a:r>
              <a:rPr lang="en-US" dirty="0"/>
              <a:t> Cardiovascular Unit	</a:t>
            </a:r>
            <a:r>
              <a:rPr lang="en-US" dirty="0" smtClean="0"/>
              <a:t>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Foothills Medical Centre	</a:t>
            </a:r>
            <a:r>
              <a:rPr lang="en-US" dirty="0" smtClean="0"/>
              <a:t>	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Guadalajara Hospital	</a:t>
            </a:r>
            <a:r>
              <a:rPr lang="en-US" dirty="0" smtClean="0"/>
              <a:t>	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Kent and Canterbury Hospital	</a:t>
            </a:r>
            <a:r>
              <a:rPr lang="en-US" dirty="0" smtClean="0"/>
              <a:t>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 err="1"/>
              <a:t>Lasarettet</a:t>
            </a:r>
            <a:r>
              <a:rPr lang="en-US" dirty="0"/>
              <a:t> Helsingborg	</a:t>
            </a:r>
            <a:r>
              <a:rPr lang="en-US" dirty="0" smtClean="0"/>
              <a:t>	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Malmo Vascular Centre	</a:t>
            </a:r>
            <a:r>
              <a:rPr lang="en-US" dirty="0" smtClean="0"/>
              <a:t>	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 err="1"/>
              <a:t>Mirano</a:t>
            </a:r>
            <a:r>
              <a:rPr lang="en-US" dirty="0"/>
              <a:t> Hospital	</a:t>
            </a:r>
            <a:r>
              <a:rPr lang="en-US" dirty="0" smtClean="0"/>
              <a:t>		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Nottingham University Hospital	</a:t>
            </a:r>
            <a:r>
              <a:rPr lang="en-US" dirty="0" smtClean="0"/>
              <a:t>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San Giovanni Di </a:t>
            </a:r>
            <a:r>
              <a:rPr lang="en-US" dirty="0" err="1"/>
              <a:t>Dio</a:t>
            </a:r>
            <a:r>
              <a:rPr lang="en-US" dirty="0"/>
              <a:t>	</a:t>
            </a:r>
            <a:r>
              <a:rPr lang="en-US" dirty="0" smtClean="0"/>
              <a:t>		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Santa Maria Hospital	</a:t>
            </a:r>
            <a:r>
              <a:rPr lang="en-US" dirty="0" smtClean="0"/>
              <a:t>	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Serbian Clinical Centre	</a:t>
            </a:r>
            <a:r>
              <a:rPr lang="en-US" dirty="0" smtClean="0"/>
              <a:t>	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 err="1"/>
              <a:t>Sodersjukhuset</a:t>
            </a:r>
            <a:r>
              <a:rPr lang="en-US" dirty="0"/>
              <a:t>	</a:t>
            </a:r>
            <a:r>
              <a:rPr lang="en-US" dirty="0" smtClean="0"/>
              <a:t>		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St. Anna University Hospital Ferrara	1	</a:t>
            </a:r>
          </a:p>
          <a:p>
            <a:pPr marL="0" indent="0">
              <a:buNone/>
            </a:pPr>
            <a:r>
              <a:rPr lang="en-US" dirty="0"/>
              <a:t>Teaching Hospital </a:t>
            </a:r>
            <a:r>
              <a:rPr lang="en-US" dirty="0" smtClean="0"/>
              <a:t>Maribor		</a:t>
            </a:r>
            <a:r>
              <a:rPr lang="en-US" dirty="0"/>
              <a:t>	1	</a:t>
            </a:r>
          </a:p>
          <a:p>
            <a:pPr marL="0" indent="0">
              <a:buNone/>
            </a:pPr>
            <a:r>
              <a:rPr lang="en-US" dirty="0"/>
              <a:t>University of Basel	</a:t>
            </a:r>
            <a:r>
              <a:rPr lang="en-US" dirty="0" smtClean="0"/>
              <a:t>			1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TOTAL	</a:t>
            </a:r>
            <a:r>
              <a:rPr lang="en-US" dirty="0" smtClean="0"/>
              <a:t> SEPTEMBER 			          27</a:t>
            </a: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0971"/>
            <a:ext cx="2917027" cy="14170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0881" y="948811"/>
            <a:ext cx="4494144" cy="4693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Novosibirsk Research Institute of Circulation Pathology	</a:t>
            </a:r>
            <a:r>
              <a:rPr lang="en-US" sz="1300" dirty="0" smtClean="0"/>
              <a:t>4</a:t>
            </a:r>
            <a:endParaRPr lang="en-US" sz="1300" dirty="0"/>
          </a:p>
          <a:p>
            <a:r>
              <a:rPr lang="en-US" sz="1300" dirty="0" smtClean="0"/>
              <a:t>Serbian </a:t>
            </a:r>
            <a:r>
              <a:rPr lang="en-US" sz="1300" dirty="0"/>
              <a:t>Clinical Centre	</a:t>
            </a:r>
            <a:r>
              <a:rPr lang="en-US" sz="1300" dirty="0" smtClean="0"/>
              <a:t>					3</a:t>
            </a:r>
            <a:endParaRPr lang="en-US" sz="1300" dirty="0"/>
          </a:p>
          <a:p>
            <a:r>
              <a:rPr lang="en-US" sz="1300" dirty="0" smtClean="0"/>
              <a:t>University </a:t>
            </a:r>
            <a:r>
              <a:rPr lang="en-US" sz="1300" dirty="0"/>
              <a:t>of Bologna	</a:t>
            </a:r>
            <a:r>
              <a:rPr lang="en-US" sz="1300" dirty="0" smtClean="0"/>
              <a:t>					3</a:t>
            </a:r>
            <a:endParaRPr lang="en-US" sz="1300" dirty="0"/>
          </a:p>
          <a:p>
            <a:r>
              <a:rPr lang="en-US" sz="1300" dirty="0" err="1" smtClean="0"/>
              <a:t>UniversitäTsklinikum</a:t>
            </a:r>
            <a:r>
              <a:rPr lang="en-US" sz="1300" dirty="0" smtClean="0"/>
              <a:t> </a:t>
            </a:r>
            <a:r>
              <a:rPr lang="en-US" sz="1300" dirty="0"/>
              <a:t>Leipzig	</a:t>
            </a:r>
            <a:r>
              <a:rPr lang="en-US" sz="1300" dirty="0" smtClean="0"/>
              <a:t>				3</a:t>
            </a:r>
            <a:endParaRPr lang="en-US" sz="1300" dirty="0"/>
          </a:p>
          <a:p>
            <a:r>
              <a:rPr lang="en-US" sz="1300" dirty="0" smtClean="0"/>
              <a:t>Santa </a:t>
            </a:r>
            <a:r>
              <a:rPr lang="en-US" sz="1300" dirty="0"/>
              <a:t>Maria Hospital	</a:t>
            </a:r>
            <a:r>
              <a:rPr lang="en-US" sz="1300" dirty="0" smtClean="0"/>
              <a:t>					2</a:t>
            </a:r>
            <a:endParaRPr lang="en-US" sz="1300" dirty="0"/>
          </a:p>
          <a:p>
            <a:r>
              <a:rPr lang="en-US" sz="1300" dirty="0" err="1" smtClean="0"/>
              <a:t>Sodersjukhuset</a:t>
            </a:r>
            <a:r>
              <a:rPr lang="en-US" sz="1300" dirty="0"/>
              <a:t>	</a:t>
            </a:r>
            <a:r>
              <a:rPr lang="en-US" sz="1300" dirty="0" smtClean="0"/>
              <a:t>						2</a:t>
            </a:r>
            <a:endParaRPr lang="en-US" sz="1300" dirty="0"/>
          </a:p>
          <a:p>
            <a:r>
              <a:rPr lang="en-US" sz="1300" dirty="0" smtClean="0"/>
              <a:t>University </a:t>
            </a:r>
            <a:r>
              <a:rPr lang="en-US" sz="1300" dirty="0"/>
              <a:t>of Dresden 'Carl-Gustav-</a:t>
            </a:r>
            <a:r>
              <a:rPr lang="en-US" sz="1300" dirty="0" err="1"/>
              <a:t>Carus</a:t>
            </a:r>
            <a:r>
              <a:rPr lang="en-US" sz="1300" dirty="0"/>
              <a:t>'	</a:t>
            </a:r>
            <a:r>
              <a:rPr lang="en-US" sz="1300" dirty="0" smtClean="0"/>
              <a:t>		2</a:t>
            </a:r>
            <a:endParaRPr lang="en-US" sz="1300" dirty="0"/>
          </a:p>
          <a:p>
            <a:r>
              <a:rPr lang="en-US" sz="1300" dirty="0" smtClean="0"/>
              <a:t>Cantonal </a:t>
            </a:r>
            <a:r>
              <a:rPr lang="en-US" sz="1300" dirty="0"/>
              <a:t>Hospital </a:t>
            </a:r>
            <a:r>
              <a:rPr lang="en-US" sz="1300" dirty="0" err="1"/>
              <a:t>Aarau</a:t>
            </a:r>
            <a:r>
              <a:rPr lang="en-US" sz="1300" dirty="0"/>
              <a:t>	</a:t>
            </a:r>
            <a:r>
              <a:rPr lang="en-US" sz="1300" dirty="0" smtClean="0"/>
              <a:t>					1</a:t>
            </a:r>
            <a:endParaRPr lang="en-US" sz="1300" dirty="0"/>
          </a:p>
          <a:p>
            <a:r>
              <a:rPr lang="en-US" sz="1300" dirty="0" err="1" smtClean="0"/>
              <a:t>Cefalù</a:t>
            </a:r>
            <a:r>
              <a:rPr lang="en-US" sz="1300" dirty="0" smtClean="0"/>
              <a:t> </a:t>
            </a:r>
            <a:r>
              <a:rPr lang="en-US" sz="1300" dirty="0" err="1"/>
              <a:t>Fondazione</a:t>
            </a:r>
            <a:r>
              <a:rPr lang="en-US" sz="1300" dirty="0"/>
              <a:t> </a:t>
            </a:r>
            <a:r>
              <a:rPr lang="en-US" sz="1300" dirty="0" err="1"/>
              <a:t>Istituto</a:t>
            </a:r>
            <a:r>
              <a:rPr lang="en-US" sz="1300" dirty="0"/>
              <a:t> G. </a:t>
            </a:r>
            <a:r>
              <a:rPr lang="en-US" sz="1300" dirty="0" err="1"/>
              <a:t>Giglio</a:t>
            </a:r>
            <a:r>
              <a:rPr lang="en-US" sz="1300" dirty="0"/>
              <a:t>	</a:t>
            </a:r>
            <a:r>
              <a:rPr lang="en-US" sz="1300" dirty="0" smtClean="0"/>
              <a:t>			1</a:t>
            </a:r>
            <a:endParaRPr lang="en-US" sz="1300" dirty="0"/>
          </a:p>
          <a:p>
            <a:r>
              <a:rPr lang="en-US" sz="1300" dirty="0" smtClean="0"/>
              <a:t>Ceske </a:t>
            </a:r>
            <a:r>
              <a:rPr lang="en-US" sz="1300" dirty="0"/>
              <a:t>Budejovice - </a:t>
            </a:r>
            <a:r>
              <a:rPr lang="en-US" sz="1300" dirty="0" err="1"/>
              <a:t>Budweiss</a:t>
            </a:r>
            <a:r>
              <a:rPr lang="en-US" sz="1300" dirty="0"/>
              <a:t>	</a:t>
            </a:r>
            <a:r>
              <a:rPr lang="en-US" sz="1300" dirty="0" smtClean="0"/>
              <a:t>				1</a:t>
            </a:r>
            <a:endParaRPr lang="en-US" sz="1300" dirty="0"/>
          </a:p>
          <a:p>
            <a:r>
              <a:rPr lang="en-US" sz="1300" dirty="0" err="1" smtClean="0"/>
              <a:t>Dedinje</a:t>
            </a:r>
            <a:r>
              <a:rPr lang="en-US" sz="1300" dirty="0" smtClean="0"/>
              <a:t> </a:t>
            </a:r>
            <a:r>
              <a:rPr lang="en-US" sz="1300" dirty="0"/>
              <a:t>Cardiovascular Unit	</a:t>
            </a:r>
            <a:r>
              <a:rPr lang="en-US" sz="1300" dirty="0" smtClean="0"/>
              <a:t>				1</a:t>
            </a:r>
            <a:endParaRPr lang="en-US" sz="1300" dirty="0"/>
          </a:p>
          <a:p>
            <a:r>
              <a:rPr lang="en-US" sz="1300" dirty="0" smtClean="0"/>
              <a:t>Hospital </a:t>
            </a:r>
            <a:r>
              <a:rPr lang="en-US" sz="1300" dirty="0"/>
              <a:t>de Santa Marta	</a:t>
            </a:r>
            <a:r>
              <a:rPr lang="en-US" sz="1300" dirty="0" smtClean="0"/>
              <a:t>					1</a:t>
            </a:r>
            <a:endParaRPr lang="en-US" sz="1300" dirty="0"/>
          </a:p>
          <a:p>
            <a:r>
              <a:rPr lang="en-US" sz="1300" dirty="0" err="1" smtClean="0"/>
              <a:t>Istituto</a:t>
            </a:r>
            <a:r>
              <a:rPr lang="en-US" sz="1300" dirty="0" smtClean="0"/>
              <a:t> </a:t>
            </a:r>
            <a:r>
              <a:rPr lang="en-US" sz="1300" dirty="0" err="1"/>
              <a:t>Auxologico</a:t>
            </a:r>
            <a:r>
              <a:rPr lang="en-US" sz="1300" dirty="0"/>
              <a:t> </a:t>
            </a:r>
            <a:r>
              <a:rPr lang="en-US" sz="1300" dirty="0" err="1" smtClean="0"/>
              <a:t>Italiano</a:t>
            </a:r>
            <a:r>
              <a:rPr lang="en-US" sz="1300" dirty="0" smtClean="0"/>
              <a:t>					</a:t>
            </a:r>
            <a:r>
              <a:rPr lang="en-US" sz="1300" dirty="0"/>
              <a:t>	</a:t>
            </a:r>
            <a:r>
              <a:rPr lang="en-US" sz="1300" dirty="0" smtClean="0"/>
              <a:t>1</a:t>
            </a:r>
            <a:endParaRPr lang="en-US" sz="1300" dirty="0"/>
          </a:p>
          <a:p>
            <a:r>
              <a:rPr lang="en-US" sz="1300" dirty="0" err="1" smtClean="0"/>
              <a:t>Mirano</a:t>
            </a:r>
            <a:r>
              <a:rPr lang="en-US" sz="1300" dirty="0" smtClean="0"/>
              <a:t> </a:t>
            </a:r>
            <a:r>
              <a:rPr lang="en-US" sz="1300" dirty="0"/>
              <a:t>Hospital	</a:t>
            </a:r>
            <a:r>
              <a:rPr lang="en-US" sz="1300" dirty="0" smtClean="0"/>
              <a:t>						1</a:t>
            </a:r>
            <a:endParaRPr lang="en-US" sz="1300" dirty="0"/>
          </a:p>
          <a:p>
            <a:r>
              <a:rPr lang="en-US" sz="1300" dirty="0" err="1" smtClean="0"/>
              <a:t>Semmelweis</a:t>
            </a:r>
            <a:r>
              <a:rPr lang="en-US" sz="1300" dirty="0" smtClean="0"/>
              <a:t> </a:t>
            </a:r>
            <a:r>
              <a:rPr lang="en-US" sz="1300" dirty="0"/>
              <a:t>Medical University	</a:t>
            </a:r>
            <a:r>
              <a:rPr lang="en-US" sz="1300" dirty="0" smtClean="0"/>
              <a:t>				1</a:t>
            </a:r>
            <a:endParaRPr lang="en-US" sz="1300" dirty="0"/>
          </a:p>
          <a:p>
            <a:r>
              <a:rPr lang="en-US" sz="1300" dirty="0" smtClean="0"/>
              <a:t>Sendai </a:t>
            </a:r>
            <a:r>
              <a:rPr lang="en-US" sz="1300" dirty="0"/>
              <a:t>Medical Centre	</a:t>
            </a:r>
            <a:r>
              <a:rPr lang="en-US" sz="1300" dirty="0" smtClean="0"/>
              <a:t>					1</a:t>
            </a:r>
            <a:endParaRPr lang="en-US" sz="1300" dirty="0"/>
          </a:p>
          <a:p>
            <a:r>
              <a:rPr lang="en-US" sz="1300" dirty="0" smtClean="0"/>
              <a:t>St </a:t>
            </a:r>
            <a:r>
              <a:rPr lang="en-US" sz="1300" dirty="0"/>
              <a:t>Anne's University Hospital </a:t>
            </a:r>
            <a:r>
              <a:rPr lang="en-US" sz="1300" dirty="0" smtClean="0"/>
              <a:t>Brno				</a:t>
            </a:r>
            <a:r>
              <a:rPr lang="en-US" sz="1300" dirty="0"/>
              <a:t>	</a:t>
            </a:r>
            <a:r>
              <a:rPr lang="en-US" sz="1300" dirty="0" smtClean="0"/>
              <a:t>1</a:t>
            </a:r>
            <a:endParaRPr lang="en-US" sz="1300" dirty="0"/>
          </a:p>
          <a:p>
            <a:r>
              <a:rPr lang="en-US" sz="1300" dirty="0" err="1" smtClean="0"/>
              <a:t>UniversitäTs</a:t>
            </a:r>
            <a:r>
              <a:rPr lang="en-US" sz="1300" dirty="0" smtClean="0"/>
              <a:t> </a:t>
            </a:r>
            <a:r>
              <a:rPr lang="en-US" sz="1300" dirty="0" err="1"/>
              <a:t>Klinikum</a:t>
            </a:r>
            <a:r>
              <a:rPr lang="en-US" sz="1300" dirty="0"/>
              <a:t> Hamburg-</a:t>
            </a:r>
            <a:r>
              <a:rPr lang="en-US" sz="1300" dirty="0" err="1"/>
              <a:t>Eppendorf</a:t>
            </a:r>
            <a:r>
              <a:rPr lang="en-US" sz="1300" dirty="0"/>
              <a:t>	</a:t>
            </a:r>
            <a:r>
              <a:rPr lang="en-US" sz="1300" dirty="0" smtClean="0"/>
              <a:t>		1</a:t>
            </a:r>
            <a:endParaRPr lang="en-US" sz="1300" dirty="0"/>
          </a:p>
          <a:p>
            <a:r>
              <a:rPr lang="en-US" sz="1300" dirty="0" smtClean="0"/>
              <a:t>Vascular </a:t>
            </a:r>
            <a:r>
              <a:rPr lang="en-US" sz="1300" dirty="0"/>
              <a:t>Endovascular Unit of Perugia	</a:t>
            </a:r>
            <a:r>
              <a:rPr lang="en-US" sz="1300" dirty="0" smtClean="0"/>
              <a:t>			1</a:t>
            </a:r>
            <a:endParaRPr lang="en-US" sz="1300" dirty="0"/>
          </a:p>
          <a:p>
            <a:r>
              <a:rPr lang="en-US" sz="1300" dirty="0" err="1" smtClean="0"/>
              <a:t>Wythenshawe</a:t>
            </a:r>
            <a:r>
              <a:rPr lang="en-US" sz="1300" dirty="0" smtClean="0"/>
              <a:t> </a:t>
            </a:r>
            <a:r>
              <a:rPr lang="en-US" sz="1300" dirty="0"/>
              <a:t>Hospital (University of South Manchester)	1	</a:t>
            </a:r>
          </a:p>
          <a:p>
            <a:r>
              <a:rPr lang="en-US" sz="1300" dirty="0"/>
              <a:t>TOTAL	</a:t>
            </a:r>
            <a:r>
              <a:rPr lang="en-US" sz="1300" dirty="0" smtClean="0"/>
              <a:t> OCTOBER 						          32</a:t>
            </a:r>
            <a:r>
              <a:rPr lang="en-US" sz="1300" dirty="0"/>
              <a:t>	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17028" y="5884786"/>
            <a:ext cx="2854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6000B"/>
                </a:solidFill>
                <a:latin typeface="ArialMT"/>
              </a:rPr>
              <a:t>Website Front Page:</a:t>
            </a:r>
          </a:p>
          <a:p>
            <a:r>
              <a:rPr lang="en-US" b="1" dirty="0" smtClean="0">
                <a:solidFill>
                  <a:srgbClr val="F6000B"/>
                </a:solidFill>
                <a:latin typeface="ArialMT"/>
              </a:rPr>
              <a:t>Our </a:t>
            </a:r>
            <a:r>
              <a:rPr lang="en-US" b="1" dirty="0">
                <a:solidFill>
                  <a:srgbClr val="F6000B"/>
                </a:solidFill>
                <a:latin typeface="ArialMT"/>
              </a:rPr>
              <a:t>new patient (s) were </a:t>
            </a:r>
            <a:r>
              <a:rPr lang="en-US" b="1" dirty="0" err="1">
                <a:solidFill>
                  <a:srgbClr val="F6000B"/>
                </a:solidFill>
                <a:latin typeface="ArialMT"/>
              </a:rPr>
              <a:t>randomised</a:t>
            </a:r>
            <a:r>
              <a:rPr lang="en-US" b="1" dirty="0">
                <a:solidFill>
                  <a:srgbClr val="F6000B"/>
                </a:solidFill>
                <a:latin typeface="ArialMT"/>
              </a:rPr>
              <a:t> from</a:t>
            </a:r>
            <a:r>
              <a:rPr lang="en-US" b="1" dirty="0" smtClean="0">
                <a:solidFill>
                  <a:srgbClr val="F6000B"/>
                </a:solidFill>
                <a:latin typeface="ArialMT"/>
              </a:rPr>
              <a:t>:</a:t>
            </a:r>
            <a:endParaRPr lang="en-US" i="1" dirty="0"/>
          </a:p>
        </p:txBody>
      </p:sp>
      <p:pic>
        <p:nvPicPr>
          <p:cNvPr id="12" name="Picture 11" descr="Screen Shot 2016-11-01 at 21.51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88" y="5897361"/>
            <a:ext cx="3372812" cy="9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4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80586" y="277332"/>
            <a:ext cx="7878171" cy="7848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4000" b="1" dirty="0" smtClean="0">
                <a:latin typeface="Arial"/>
                <a:ea typeface="Calibri"/>
                <a:cs typeface="Times New Roman"/>
              </a:rPr>
              <a:t>ACST-2 target –</a:t>
            </a:r>
            <a:r>
              <a:rPr lang="en-GB" sz="4000" b="1" dirty="0" smtClean="0">
                <a:effectLst/>
                <a:latin typeface="Arial"/>
                <a:ea typeface="Calibri"/>
                <a:cs typeface="Times New Roman"/>
              </a:rPr>
              <a:t>3600 </a:t>
            </a:r>
            <a:r>
              <a:rPr lang="en-GB" sz="4000" b="1" dirty="0" smtClean="0">
                <a:effectLst/>
                <a:latin typeface="Arial"/>
                <a:ea typeface="Calibri"/>
                <a:cs typeface="Times New Roman"/>
              </a:rPr>
              <a:t>patients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87368819"/>
              </p:ext>
            </p:extLst>
          </p:nvPr>
        </p:nvGraphicFramePr>
        <p:xfrm>
          <a:off x="6881" y="1593141"/>
          <a:ext cx="9137119" cy="4800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314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215900"/>
            <a:ext cx="72390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34925" y="612775"/>
            <a:ext cx="3863975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ACST-2 </a:t>
            </a:r>
          </a:p>
          <a:p>
            <a:pPr eaLnBrk="1" hangingPunct="1"/>
            <a:r>
              <a:rPr lang="en-US" sz="2800" b="1"/>
              <a:t>A very European Trial</a:t>
            </a:r>
          </a:p>
          <a:p>
            <a:pPr eaLnBrk="1" hangingPunct="1"/>
            <a:endParaRPr lang="en-US" sz="2800" b="1"/>
          </a:p>
          <a:p>
            <a:pPr eaLnBrk="1" hangingPunct="1"/>
            <a:r>
              <a:rPr lang="en-US" sz="2800" b="1"/>
              <a:t>Over 30 countries</a:t>
            </a:r>
          </a:p>
          <a:p>
            <a:pPr eaLnBrk="1" hangingPunct="1"/>
            <a:endParaRPr lang="en-US" sz="2800" b="1"/>
          </a:p>
          <a:p>
            <a:pPr eaLnBrk="1" hangingPunct="1"/>
            <a:endParaRPr lang="en-US" sz="2800" b="1"/>
          </a:p>
          <a:p>
            <a:pPr eaLnBrk="1" hangingPunct="1"/>
            <a:endParaRPr lang="en-US" sz="2800" b="1"/>
          </a:p>
          <a:p>
            <a:pPr eaLnBrk="1" hangingPunct="1"/>
            <a:r>
              <a:rPr lang="en-US" sz="2800" b="1"/>
              <a:t>Large Network:  </a:t>
            </a:r>
          </a:p>
          <a:p>
            <a:pPr eaLnBrk="1" hangingPunct="1"/>
            <a:r>
              <a:rPr lang="en-US" sz="2800" b="1"/>
              <a:t>Neurologists</a:t>
            </a:r>
          </a:p>
          <a:p>
            <a:pPr eaLnBrk="1" hangingPunct="1"/>
            <a:r>
              <a:rPr lang="en-US" sz="2800" b="1"/>
              <a:t>Surgeons</a:t>
            </a:r>
          </a:p>
          <a:p>
            <a:pPr eaLnBrk="1" hangingPunct="1"/>
            <a:r>
              <a:rPr lang="en-US" sz="2800" b="1"/>
              <a:t>Cardiologists</a:t>
            </a:r>
          </a:p>
          <a:p>
            <a:pPr eaLnBrk="1" hangingPunct="1"/>
            <a:r>
              <a:rPr lang="en-US" sz="2800" b="1"/>
              <a:t>Radiologists</a:t>
            </a:r>
          </a:p>
          <a:p>
            <a:pPr eaLnBrk="1" hangingPunct="1"/>
            <a:endParaRPr lang="tr-TR" sz="2800" b="1"/>
          </a:p>
        </p:txBody>
      </p:sp>
    </p:spTree>
    <p:extLst>
      <p:ext uri="{BB962C8B-B14F-4D97-AF65-F5344CB8AC3E}">
        <p14:creationId xmlns:p14="http://schemas.microsoft.com/office/powerpoint/2010/main" val="94321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66" b="8766"/>
          <a:stretch>
            <a:fillRect/>
          </a:stretch>
        </p:blipFill>
        <p:spPr>
          <a:xfrm>
            <a:off x="-1113114" y="0"/>
            <a:ext cx="11523086" cy="6870575"/>
          </a:xfrm>
        </p:spPr>
      </p:pic>
    </p:spTree>
    <p:extLst>
      <p:ext uri="{BB962C8B-B14F-4D97-AF65-F5344CB8AC3E}">
        <p14:creationId xmlns:p14="http://schemas.microsoft.com/office/powerpoint/2010/main" val="51276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CHADO EDIVALDO fl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7388"/>
            <a:ext cx="9507538" cy="617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7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44450"/>
            <a:ext cx="8785225" cy="1871663"/>
          </a:xfrm>
          <a:solidFill>
            <a:schemeClr val="bg1"/>
          </a:solidFill>
        </p:spPr>
        <p:txBody>
          <a:bodyPr lIns="92075" tIns="46038" rIns="92075" bIns="46038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ea typeface="+mj-ea"/>
                <a:cs typeface="+mj-cs"/>
              </a:rPr>
              <a:t>Annual Stroke risk from asymptomatic carotid stenosis</a:t>
            </a:r>
            <a:br>
              <a:rPr lang="en-US" sz="4000" b="1" dirty="0" smtClean="0">
                <a:ea typeface="+mj-ea"/>
                <a:cs typeface="+mj-cs"/>
              </a:rPr>
            </a:br>
            <a:r>
              <a:rPr lang="en-US" sz="4000" b="1" dirty="0" smtClean="0">
                <a:ea typeface="+mj-ea"/>
                <a:cs typeface="+mj-cs"/>
              </a:rPr>
              <a:t>		</a:t>
            </a:r>
            <a:r>
              <a:rPr lang="en-US" sz="2700" b="1" dirty="0" smtClean="0">
                <a:ea typeface="+mj-ea"/>
                <a:cs typeface="+mj-cs"/>
              </a:rPr>
              <a:t>= </a:t>
            </a:r>
            <a:r>
              <a:rPr lang="en-US" sz="2700" b="1" dirty="0" err="1" smtClean="0">
                <a:ea typeface="+mj-ea"/>
                <a:cs typeface="+mj-cs"/>
              </a:rPr>
              <a:t>randomised</a:t>
            </a:r>
            <a:r>
              <a:rPr lang="en-US" sz="2700" b="1" dirty="0" smtClean="0">
                <a:ea typeface="+mj-ea"/>
                <a:cs typeface="+mj-cs"/>
              </a:rPr>
              <a:t>  trial (60-99%) 		  = cohort/non RCT (50%+)</a:t>
            </a:r>
            <a:endParaRPr lang="en-US" sz="2800" dirty="0" smtClean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30722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38313"/>
            <a:ext cx="8229600" cy="5003800"/>
          </a:xfrm>
          <a:solidFill>
            <a:schemeClr val="bg2"/>
          </a:solidFill>
        </p:spPr>
      </p:pic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6372225" y="6289675"/>
            <a:ext cx="2301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Garamond" charset="0"/>
              </a:rPr>
              <a:t>Marquardt et al. Stroke 2010</a:t>
            </a:r>
          </a:p>
        </p:txBody>
      </p:sp>
      <p:sp>
        <p:nvSpPr>
          <p:cNvPr id="5" name="Rectangle 4"/>
          <p:cNvSpPr/>
          <p:nvPr/>
        </p:nvSpPr>
        <p:spPr>
          <a:xfrm>
            <a:off x="461963" y="1412875"/>
            <a:ext cx="293687" cy="55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741738" y="3157538"/>
            <a:ext cx="212725" cy="27146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16600" y="3124200"/>
            <a:ext cx="538163" cy="6651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72000" y="3398838"/>
            <a:ext cx="398463" cy="46196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76825" y="1412875"/>
            <a:ext cx="423863" cy="45243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9750" y="1392238"/>
            <a:ext cx="423863" cy="4524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17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114066"/>
              </p:ext>
            </p:extLst>
          </p:nvPr>
        </p:nvGraphicFramePr>
        <p:xfrm>
          <a:off x="179512" y="3286155"/>
          <a:ext cx="8712966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59"/>
                <a:gridCol w="1872208"/>
                <a:gridCol w="1872208"/>
                <a:gridCol w="1728191"/>
              </a:tblGrid>
              <a:tr h="370840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VACS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ACAS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ACST-1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Nos. of patients</a:t>
                      </a:r>
                    </a:p>
                    <a:p>
                      <a:r>
                        <a:rPr lang="en-GB" sz="2000" dirty="0" smtClean="0"/>
                        <a:t>(Immediate vs</a:t>
                      </a:r>
                      <a:r>
                        <a:rPr lang="en-GB" sz="2000" baseline="0" dirty="0" smtClean="0"/>
                        <a:t> Deferred</a:t>
                      </a:r>
                      <a:r>
                        <a:rPr lang="en-GB" sz="2000" dirty="0" smtClean="0"/>
                        <a:t>)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444</a:t>
                      </a:r>
                      <a:endParaRPr lang="en-GB" sz="20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(211 vs 233)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1662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(828</a:t>
                      </a:r>
                      <a:r>
                        <a:rPr lang="en-GB" sz="2000" baseline="0" dirty="0" smtClean="0"/>
                        <a:t> vs 834)</a:t>
                      </a:r>
                      <a:endParaRPr lang="en-GB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3120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/>
                        <a:t>(1560 vs 1560)</a:t>
                      </a:r>
                      <a:endParaRPr lang="en-GB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Period of randomisation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Apr 83 </a:t>
                      </a:r>
                      <a:r>
                        <a:rPr lang="en-GB" sz="2000" b="0" dirty="0" smtClean="0"/>
                        <a:t>– Oct</a:t>
                      </a:r>
                      <a:r>
                        <a:rPr lang="en-GB" sz="2000" b="0" baseline="0" dirty="0" smtClean="0"/>
                        <a:t> </a:t>
                      </a:r>
                      <a:r>
                        <a:rPr lang="en-GB" sz="2000" b="0" dirty="0" smtClean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/>
                        <a:t>Dec 87 – Dec 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/>
                        <a:t>Apr 93 – Jul 03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Date of last follow-up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May 1991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Feb 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May 2008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Median (IQR) follow-up </a:t>
                      </a:r>
                      <a:r>
                        <a:rPr lang="en-GB" sz="2000" dirty="0" smtClean="0"/>
                        <a:t>year</a:t>
                      </a:r>
                      <a:endParaRPr lang="en-GB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4.5 (2.5-6.0)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4.2 (2.9-5.0)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6.1 (3.9-9.1)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264"/>
            <a:ext cx="9144000" cy="106581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ctr"/>
            <a:r>
              <a:rPr lang="en-GB" sz="3200" b="1" dirty="0" smtClean="0"/>
              <a:t>Carotid </a:t>
            </a:r>
            <a:r>
              <a:rPr lang="en-GB" sz="3200" b="1" dirty="0" err="1" smtClean="0"/>
              <a:t>Endarterectomy</a:t>
            </a:r>
            <a:r>
              <a:rPr lang="en-GB" sz="3200" b="1" dirty="0" smtClean="0"/>
              <a:t> </a:t>
            </a:r>
            <a:r>
              <a:rPr lang="en-GB" sz="3200" b="1" dirty="0"/>
              <a:t>(CEA) </a:t>
            </a:r>
            <a:r>
              <a:rPr lang="en-GB" sz="3200" b="1" dirty="0" smtClean="0"/>
              <a:t>to prevent stroke </a:t>
            </a:r>
            <a:r>
              <a:rPr lang="en-GB" sz="3200" b="1" dirty="0" smtClean="0"/>
              <a:t>Open surgery </a:t>
            </a:r>
            <a:r>
              <a:rPr lang="en-GB" sz="3200" b="1" dirty="0" err="1" smtClean="0"/>
              <a:t>vs</a:t>
            </a:r>
            <a:r>
              <a:rPr lang="en-GB" sz="3200" b="1" dirty="0" smtClean="0"/>
              <a:t> Medical treatments </a:t>
            </a:r>
            <a:endParaRPr lang="en-GB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2073175" y="1740919"/>
            <a:ext cx="49976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0479">
              <a:spcBef>
                <a:spcPts val="0"/>
              </a:spcBef>
            </a:pPr>
            <a:r>
              <a:rPr lang="en-GB" sz="2800" b="1" dirty="0" smtClean="0">
                <a:solidFill>
                  <a:srgbClr val="000000"/>
                </a:solidFill>
              </a:rPr>
              <a:t>5,000 </a:t>
            </a:r>
            <a:r>
              <a:rPr lang="en-GB" sz="2800" b="1" dirty="0">
                <a:solidFill>
                  <a:srgbClr val="000000"/>
                </a:solidFill>
              </a:rPr>
              <a:t>individual patients </a:t>
            </a:r>
            <a:endParaRPr lang="en-GB" sz="2800" b="1" dirty="0" smtClean="0">
              <a:solidFill>
                <a:srgbClr val="000000"/>
              </a:solidFill>
            </a:endParaRPr>
          </a:p>
          <a:p>
            <a:pPr algn="ctr" defTabSz="800479">
              <a:spcBef>
                <a:spcPts val="0"/>
              </a:spcBef>
            </a:pPr>
            <a:r>
              <a:rPr lang="en-GB" sz="2800" b="1" dirty="0" smtClean="0">
                <a:solidFill>
                  <a:srgbClr val="000000"/>
                </a:solidFill>
              </a:rPr>
              <a:t>in </a:t>
            </a:r>
            <a:r>
              <a:rPr lang="en-GB" sz="2800" b="1" dirty="0">
                <a:solidFill>
                  <a:srgbClr val="000000"/>
                </a:solidFill>
              </a:rPr>
              <a:t>ACST-1, ACAS and VACS Trials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17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987475"/>
            <a:ext cx="806489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Asymptomatic carotid stenosis: </a:t>
            </a:r>
          </a:p>
          <a:p>
            <a:pPr algn="ctr"/>
            <a:endParaRPr lang="en-US" b="1" dirty="0"/>
          </a:p>
          <a:p>
            <a:pPr algn="ctr"/>
            <a:r>
              <a:rPr lang="en-US" sz="4000" b="1" dirty="0" smtClean="0"/>
              <a:t>Even on anti-thrombotic, blood pressure lowering and lipid-lowering (triple) medical therapy -</a:t>
            </a:r>
          </a:p>
          <a:p>
            <a:pPr algn="ctr"/>
            <a:r>
              <a:rPr lang="en-US" sz="4000" b="1" dirty="0" smtClean="0"/>
              <a:t> </a:t>
            </a:r>
          </a:p>
          <a:p>
            <a:pPr algn="ctr"/>
            <a:r>
              <a:rPr lang="en-US" sz="4000" b="1" dirty="0" smtClean="0"/>
              <a:t>successful CEA halves the </a:t>
            </a:r>
            <a:r>
              <a:rPr lang="en-US" sz="4000" b="1" dirty="0"/>
              <a:t>stroke 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rate over </a:t>
            </a:r>
            <a:r>
              <a:rPr lang="en-US" sz="4000" b="1" dirty="0"/>
              <a:t>the next 5-10 </a:t>
            </a:r>
            <a:r>
              <a:rPr lang="en-US" sz="4000" b="1" dirty="0" smtClean="0"/>
              <a:t>years.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94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>
          <a:xfrm>
            <a:off x="4839223" y="1521003"/>
            <a:ext cx="3441700" cy="3979863"/>
          </a:xfrm>
        </p:spPr>
        <p:txBody>
          <a:bodyPr>
            <a:normAutofit fontScale="90000"/>
          </a:bodyPr>
          <a:lstStyle/>
          <a:p>
            <a:r>
              <a:rPr lang="nl-NL" sz="3600" b="1" dirty="0" smtClean="0"/>
              <a:t/>
            </a:r>
            <a:br>
              <a:rPr lang="nl-NL" sz="3600" b="1" dirty="0" smtClean="0"/>
            </a:br>
            <a:r>
              <a:rPr lang="nl-NL" sz="3600" dirty="0" smtClean="0"/>
              <a:t> </a:t>
            </a:r>
            <a:r>
              <a:rPr lang="nl-NL" sz="3100" b="1" dirty="0" err="1" smtClean="0"/>
              <a:t>if</a:t>
            </a:r>
            <a:r>
              <a:rPr lang="nl-NL" sz="3100" b="1" dirty="0" smtClean="0"/>
              <a:t> CT/MR </a:t>
            </a:r>
            <a:r>
              <a:rPr lang="nl-NL" sz="3100" b="1" dirty="0" err="1" smtClean="0"/>
              <a:t>arch</a:t>
            </a:r>
            <a:r>
              <a:rPr lang="nl-NL" sz="3100" b="1" dirty="0" smtClean="0"/>
              <a:t> </a:t>
            </a:r>
            <a:r>
              <a:rPr lang="nl-NL" sz="3100" b="1" dirty="0"/>
              <a:t>imaging </a:t>
            </a:r>
            <a:r>
              <a:rPr lang="nl-NL" sz="3100" b="1" dirty="0" smtClean="0"/>
              <a:t>shows </a:t>
            </a:r>
            <a:r>
              <a:rPr lang="nl-NL" sz="3100" b="1" dirty="0" err="1" smtClean="0"/>
              <a:t>patient</a:t>
            </a:r>
            <a:r>
              <a:rPr lang="nl-NL" sz="3100" b="1" dirty="0" smtClean="0"/>
              <a:t> is </a:t>
            </a:r>
            <a:r>
              <a:rPr lang="nl-NL" sz="3100" b="1" dirty="0" err="1" smtClean="0"/>
              <a:t>suitable</a:t>
            </a:r>
            <a:r>
              <a:rPr lang="nl-NL" sz="3100" b="1" dirty="0" smtClean="0"/>
              <a:t> </a:t>
            </a:r>
            <a:r>
              <a:rPr lang="nl-NL" sz="3100" b="1" dirty="0" err="1" smtClean="0"/>
              <a:t>for</a:t>
            </a:r>
            <a:r>
              <a:rPr lang="nl-NL" sz="3100" b="1" dirty="0" smtClean="0"/>
              <a:t> </a:t>
            </a:r>
            <a:r>
              <a:rPr lang="nl-NL" sz="3100" b="1" i="1" dirty="0" err="1" smtClean="0"/>
              <a:t>both</a:t>
            </a:r>
            <a:r>
              <a:rPr lang="nl-NL" sz="3100" b="1" dirty="0" smtClean="0"/>
              <a:t> procedures </a:t>
            </a:r>
            <a:br>
              <a:rPr lang="nl-NL" sz="3100" b="1" dirty="0" smtClean="0"/>
            </a:br>
            <a:r>
              <a:rPr lang="nl-NL" sz="3100" b="1" dirty="0" smtClean="0"/>
              <a:t>-</a:t>
            </a:r>
            <a:r>
              <a:rPr lang="nl-NL" sz="3100" b="1" dirty="0"/>
              <a:t/>
            </a:r>
            <a:br>
              <a:rPr lang="nl-NL" sz="3100" b="1" dirty="0"/>
            </a:br>
            <a:r>
              <a:rPr lang="nl-NL" sz="3100" b="1" dirty="0" err="1" smtClean="0"/>
              <a:t>then</a:t>
            </a:r>
            <a:r>
              <a:rPr lang="nl-NL" sz="3100" b="1" dirty="0" smtClean="0"/>
              <a:t> </a:t>
            </a:r>
            <a:r>
              <a:rPr lang="nl-NL" sz="3100" b="1" dirty="0" err="1" smtClean="0"/>
              <a:t>randomise</a:t>
            </a:r>
            <a:r>
              <a:rPr lang="nl-NL" sz="3100" b="1" dirty="0" smtClean="0"/>
              <a:t/>
            </a:r>
            <a:br>
              <a:rPr lang="nl-NL" sz="3100" b="1" dirty="0" smtClean="0"/>
            </a:br>
            <a:r>
              <a:rPr lang="nl-NL" sz="3100" b="1" dirty="0" smtClean="0"/>
              <a:t>-</a:t>
            </a:r>
            <a:br>
              <a:rPr lang="nl-NL" sz="3100" b="1" dirty="0" smtClean="0"/>
            </a:br>
            <a:r>
              <a:rPr lang="nl-NL" sz="3100" b="1" dirty="0" smtClean="0"/>
              <a:t>but CAS was </a:t>
            </a:r>
            <a:r>
              <a:rPr lang="nl-NL" sz="3100" b="1" dirty="0" err="1" smtClean="0"/>
              <a:t>previously</a:t>
            </a:r>
            <a:r>
              <a:rPr lang="nl-NL" sz="3100" b="1" dirty="0" smtClean="0"/>
              <a:t> more </a:t>
            </a:r>
            <a:r>
              <a:rPr lang="nl-NL" sz="3100" b="1" dirty="0" err="1" smtClean="0"/>
              <a:t>hazardous</a:t>
            </a:r>
            <a:r>
              <a:rPr lang="nl-NL" sz="3100" b="1" dirty="0" smtClean="0"/>
              <a:t> </a:t>
            </a:r>
            <a:r>
              <a:rPr lang="nl-NL" sz="3100" b="1" dirty="0" err="1" smtClean="0"/>
              <a:t>than</a:t>
            </a:r>
            <a:r>
              <a:rPr lang="nl-NL" sz="3100" b="1" dirty="0" smtClean="0"/>
              <a:t> CEA</a:t>
            </a:r>
            <a:r>
              <a:rPr lang="nl-NL" sz="3100" b="1" dirty="0" smtClean="0"/>
              <a:t> </a:t>
            </a:r>
            <a:endParaRPr lang="en-GB" sz="3100" b="1" dirty="0" smtClean="0"/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118532" y="159811"/>
            <a:ext cx="90254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 err="1" smtClean="0">
                <a:solidFill>
                  <a:srgbClr val="000000"/>
                </a:solidFill>
                <a:latin typeface="Calibri" pitchFamily="34" charset="0"/>
              </a:rPr>
              <a:t>Now</a:t>
            </a:r>
            <a:r>
              <a:rPr lang="nl-NL" sz="3600" b="1" dirty="0" smtClean="0">
                <a:solidFill>
                  <a:srgbClr val="000000"/>
                </a:solidFill>
                <a:latin typeface="Calibri" pitchFamily="34" charset="0"/>
              </a:rPr>
              <a:t> ACST</a:t>
            </a:r>
            <a:r>
              <a:rPr lang="nl-NL" sz="3600" b="1" dirty="0">
                <a:solidFill>
                  <a:srgbClr val="000000"/>
                </a:solidFill>
                <a:latin typeface="Calibri" pitchFamily="34" charset="0"/>
              </a:rPr>
              <a:t>-2 </a:t>
            </a:r>
            <a:r>
              <a:rPr lang="nl-NL" sz="3600" b="1" dirty="0" err="1">
                <a:solidFill>
                  <a:srgbClr val="000000"/>
                </a:solidFill>
                <a:latin typeface="Calibri" pitchFamily="34" charset="0"/>
              </a:rPr>
              <a:t>directly</a:t>
            </a:r>
            <a:r>
              <a:rPr lang="nl-NL" sz="36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nl-NL" sz="3600" b="1" dirty="0" err="1">
                <a:solidFill>
                  <a:srgbClr val="000000"/>
                </a:solidFill>
                <a:latin typeface="Calibri" pitchFamily="34" charset="0"/>
              </a:rPr>
              <a:t>compares</a:t>
            </a:r>
            <a:r>
              <a:rPr lang="nl-NL" sz="36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nl-NL" sz="3600" b="1" dirty="0" smtClean="0">
                <a:solidFill>
                  <a:srgbClr val="000000"/>
                </a:solidFill>
                <a:latin typeface="Calibri" pitchFamily="34" charset="0"/>
              </a:rPr>
              <a:t>CEA </a:t>
            </a:r>
            <a:r>
              <a:rPr lang="nl-NL" sz="3600" b="1" dirty="0" err="1">
                <a:solidFill>
                  <a:srgbClr val="000000"/>
                </a:solidFill>
                <a:latin typeface="Calibri" pitchFamily="34" charset="0"/>
              </a:rPr>
              <a:t>vs</a:t>
            </a:r>
            <a:r>
              <a:rPr lang="nl-NL" sz="3600" b="1" dirty="0">
                <a:solidFill>
                  <a:srgbClr val="000000"/>
                </a:solidFill>
                <a:latin typeface="Calibri" pitchFamily="34" charset="0"/>
              </a:rPr>
              <a:t> CAS</a:t>
            </a:r>
            <a:br>
              <a:rPr lang="nl-NL" sz="3600" b="1" dirty="0">
                <a:solidFill>
                  <a:srgbClr val="000000"/>
                </a:solidFill>
                <a:latin typeface="Calibri" pitchFamily="34" charset="0"/>
              </a:rPr>
            </a:br>
            <a:endParaRPr lang="en-GB" sz="3600" dirty="0"/>
          </a:p>
        </p:txBody>
      </p:sp>
      <p:pic>
        <p:nvPicPr>
          <p:cNvPr id="28676" name="Picture 4" descr="scansione0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377244"/>
            <a:ext cx="4000500" cy="4651023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0007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1-17 at 23.46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61" y="352100"/>
            <a:ext cx="4457700" cy="6616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184062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1" y="100600"/>
            <a:ext cx="83944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Two </a:t>
            </a:r>
            <a:r>
              <a:rPr lang="en-US" sz="3600" b="1" dirty="0" smtClean="0"/>
              <a:t>hazards</a:t>
            </a:r>
            <a:r>
              <a:rPr lang="en-US" sz="3600" b="1" dirty="0" smtClean="0"/>
              <a:t> </a:t>
            </a:r>
            <a:r>
              <a:rPr lang="en-US" sz="3600" b="1" dirty="0" smtClean="0"/>
              <a:t>– crossing the lesion and navigating in the aortic arch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7847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0"/>
            <a:ext cx="9144000" cy="4345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595" y="522827"/>
            <a:ext cx="11748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CEA – open removal of atheroma under direct control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96449" y="6182938"/>
            <a:ext cx="680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Can CAS be as safe – but much less invasive?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715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9697</TotalTime>
  <Words>535</Words>
  <Application>Microsoft Macintosh PowerPoint</Application>
  <PresentationFormat>On-screen Show (4:3)</PresentationFormat>
  <Paragraphs>167</Paragraphs>
  <Slides>27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 The Asymptomatic Carotid Surgery Trial – 2   Stenting vs Surgery for tight asymptomatic carotid stenosis  Changing stenting risks with newer techniques?  19th January 2017 NDS Research day</vt:lpstr>
      <vt:lpstr>Prevalence of ‘serious’ carotid stenosis</vt:lpstr>
      <vt:lpstr>PowerPoint Presentation</vt:lpstr>
      <vt:lpstr>Annual Stroke risk from asymptomatic carotid stenosis   = randomised  trial (60-99%)     = cohort/non RCT (50%+)</vt:lpstr>
      <vt:lpstr>PowerPoint Presentation</vt:lpstr>
      <vt:lpstr>PowerPoint Presentation</vt:lpstr>
      <vt:lpstr>  if CT/MR arch imaging shows patient is suitable for both procedures  - then randomise - but CAS was previously more hazardous than CEA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now: the ‘surgical’ approach to stenting – avoiding aortic arch atheroma, controlling flow reversal</vt:lpstr>
      <vt:lpstr>PowerPoint Presentation</vt:lpstr>
      <vt:lpstr>PowerPoint Presentation</vt:lpstr>
      <vt:lpstr>PowerPoint Presentation</vt:lpstr>
      <vt:lpstr>ACST-2 procedural hazards  much lower than in previous trials </vt:lpstr>
      <vt:lpstr>Italy – Best recruiters in ACST-2  but every patient counts!</vt:lpstr>
      <vt:lpstr>Recruitment – on our Website</vt:lpstr>
      <vt:lpstr>PowerPoint Presentation</vt:lpstr>
      <vt:lpstr>PowerPoint Presentation</vt:lpstr>
      <vt:lpstr>PowerPoint Presentation</vt:lpstr>
    </vt:vector>
  </TitlesOfParts>
  <Company>University of Oxford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ACST-2 – Progress and Plans  2503 – more patients than any other trial in the world comparing CEA and CAS how long will it take?  XV SIVCE Congress 23rd October 2016</dc:title>
  <dc:creator>Alison Halliday</dc:creator>
  <cp:lastModifiedBy>Alison Halliday</cp:lastModifiedBy>
  <cp:revision>64</cp:revision>
  <dcterms:created xsi:type="dcterms:W3CDTF">2016-10-10T18:33:10Z</dcterms:created>
  <dcterms:modified xsi:type="dcterms:W3CDTF">2017-01-18T22:56:32Z</dcterms:modified>
</cp:coreProperties>
</file>