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311" r:id="rId2"/>
    <p:sldId id="284" r:id="rId3"/>
    <p:sldId id="282" r:id="rId4"/>
    <p:sldId id="279" r:id="rId5"/>
    <p:sldId id="318" r:id="rId6"/>
    <p:sldId id="278" r:id="rId7"/>
    <p:sldId id="280" r:id="rId8"/>
    <p:sldId id="281" r:id="rId9"/>
    <p:sldId id="290" r:id="rId10"/>
    <p:sldId id="297" r:id="rId11"/>
    <p:sldId id="287" r:id="rId12"/>
    <p:sldId id="286" r:id="rId13"/>
    <p:sldId id="313" r:id="rId14"/>
    <p:sldId id="314" r:id="rId15"/>
    <p:sldId id="309" r:id="rId16"/>
    <p:sldId id="317" r:id="rId17"/>
    <p:sldId id="316" r:id="rId18"/>
    <p:sldId id="312" r:id="rId19"/>
    <p:sldId id="258" r:id="rId20"/>
    <p:sldId id="259" r:id="rId21"/>
    <p:sldId id="260" r:id="rId22"/>
    <p:sldId id="276" r:id="rId23"/>
    <p:sldId id="277" r:id="rId24"/>
    <p:sldId id="261" r:id="rId25"/>
    <p:sldId id="298" r:id="rId26"/>
    <p:sldId id="292" r:id="rId27"/>
    <p:sldId id="302" r:id="rId28"/>
    <p:sldId id="308" r:id="rId29"/>
    <p:sldId id="262" r:id="rId30"/>
    <p:sldId id="285" r:id="rId31"/>
    <p:sldId id="264" r:id="rId32"/>
    <p:sldId id="266" r:id="rId33"/>
    <p:sldId id="267" r:id="rId34"/>
    <p:sldId id="269" r:id="rId35"/>
    <p:sldId id="270" r:id="rId36"/>
    <p:sldId id="263" r:id="rId37"/>
    <p:sldId id="294" r:id="rId38"/>
    <p:sldId id="295" r:id="rId39"/>
    <p:sldId id="296" r:id="rId40"/>
    <p:sldId id="301" r:id="rId41"/>
    <p:sldId id="303" r:id="rId42"/>
    <p:sldId id="299" r:id="rId43"/>
    <p:sldId id="300" r:id="rId44"/>
    <p:sldId id="304" r:id="rId45"/>
    <p:sldId id="305" r:id="rId46"/>
    <p:sldId id="320" r:id="rId47"/>
    <p:sldId id="306" r:id="rId48"/>
    <p:sldId id="315" r:id="rId49"/>
    <p:sldId id="274" r:id="rId50"/>
    <p:sldId id="273" r:id="rId51"/>
    <p:sldId id="257" r:id="rId52"/>
    <p:sldId id="319" r:id="rId53"/>
    <p:sldId id="283" r:id="rId54"/>
    <p:sldId id="3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'Final Graph -ONLY ACTIVE CENTRE'!$A$26:$A$115</c:f>
              <c:numCache>
                <c:formatCode>mmm\-yy</c:formatCode>
                <c:ptCount val="90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</c:numCache>
            </c:numRef>
          </c:cat>
          <c:val>
            <c:numRef>
              <c:f>'Final Graph -ONLY ACTIVE CENTRE'!$C$26:$C$115</c:f>
              <c:numCache>
                <c:formatCode>General</c:formatCode>
                <c:ptCount val="90"/>
                <c:pt idx="0">
                  <c:v>216</c:v>
                </c:pt>
                <c:pt idx="1">
                  <c:v>241</c:v>
                </c:pt>
                <c:pt idx="2">
                  <c:v>277</c:v>
                </c:pt>
                <c:pt idx="3">
                  <c:v>311</c:v>
                </c:pt>
                <c:pt idx="4">
                  <c:v>332</c:v>
                </c:pt>
                <c:pt idx="5">
                  <c:v>360</c:v>
                </c:pt>
                <c:pt idx="6">
                  <c:v>389</c:v>
                </c:pt>
                <c:pt idx="7">
                  <c:v>407</c:v>
                </c:pt>
                <c:pt idx="8">
                  <c:v>424</c:v>
                </c:pt>
                <c:pt idx="9">
                  <c:v>451</c:v>
                </c:pt>
                <c:pt idx="10">
                  <c:v>469</c:v>
                </c:pt>
                <c:pt idx="11">
                  <c:v>481</c:v>
                </c:pt>
                <c:pt idx="12">
                  <c:v>505</c:v>
                </c:pt>
                <c:pt idx="13">
                  <c:v>532</c:v>
                </c:pt>
                <c:pt idx="14">
                  <c:v>554</c:v>
                </c:pt>
                <c:pt idx="15">
                  <c:v>581</c:v>
                </c:pt>
                <c:pt idx="16">
                  <c:v>611</c:v>
                </c:pt>
                <c:pt idx="17">
                  <c:v>642</c:v>
                </c:pt>
                <c:pt idx="18">
                  <c:v>669</c:v>
                </c:pt>
                <c:pt idx="19">
                  <c:v>682</c:v>
                </c:pt>
                <c:pt idx="20">
                  <c:v>708</c:v>
                </c:pt>
                <c:pt idx="21">
                  <c:v>739</c:v>
                </c:pt>
                <c:pt idx="22">
                  <c:v>764</c:v>
                </c:pt>
                <c:pt idx="23">
                  <c:v>796</c:v>
                </c:pt>
                <c:pt idx="24">
                  <c:v>831</c:v>
                </c:pt>
                <c:pt idx="25">
                  <c:v>853</c:v>
                </c:pt>
                <c:pt idx="26">
                  <c:v>883</c:v>
                </c:pt>
                <c:pt idx="27">
                  <c:v>908</c:v>
                </c:pt>
                <c:pt idx="28">
                  <c:v>930</c:v>
                </c:pt>
                <c:pt idx="29">
                  <c:v>943</c:v>
                </c:pt>
                <c:pt idx="30">
                  <c:v>958</c:v>
                </c:pt>
                <c:pt idx="31">
                  <c:v>975</c:v>
                </c:pt>
                <c:pt idx="32">
                  <c:v>996</c:v>
                </c:pt>
                <c:pt idx="33">
                  <c:v>1022</c:v>
                </c:pt>
                <c:pt idx="34">
                  <c:v>1056</c:v>
                </c:pt>
                <c:pt idx="35">
                  <c:v>1077</c:v>
                </c:pt>
                <c:pt idx="36">
                  <c:v>1106</c:v>
                </c:pt>
                <c:pt idx="37">
                  <c:v>1141</c:v>
                </c:pt>
                <c:pt idx="38">
                  <c:v>1169</c:v>
                </c:pt>
                <c:pt idx="39">
                  <c:v>1182</c:v>
                </c:pt>
                <c:pt idx="40">
                  <c:v>1199</c:v>
                </c:pt>
                <c:pt idx="41">
                  <c:v>1222</c:v>
                </c:pt>
                <c:pt idx="42">
                  <c:v>1233</c:v>
                </c:pt>
                <c:pt idx="43">
                  <c:v>1248</c:v>
                </c:pt>
                <c:pt idx="44">
                  <c:v>1266</c:v>
                </c:pt>
                <c:pt idx="45">
                  <c:v>1288</c:v>
                </c:pt>
                <c:pt idx="46">
                  <c:v>1313</c:v>
                </c:pt>
                <c:pt idx="47">
                  <c:v>1330</c:v>
                </c:pt>
                <c:pt idx="48">
                  <c:v>1348</c:v>
                </c:pt>
                <c:pt idx="49">
                  <c:v>1371</c:v>
                </c:pt>
                <c:pt idx="50">
                  <c:v>1414</c:v>
                </c:pt>
                <c:pt idx="51">
                  <c:v>1448</c:v>
                </c:pt>
                <c:pt idx="52">
                  <c:v>1477</c:v>
                </c:pt>
                <c:pt idx="53">
                  <c:v>1502</c:v>
                </c:pt>
                <c:pt idx="54">
                  <c:v>1532</c:v>
                </c:pt>
                <c:pt idx="55">
                  <c:v>1556</c:v>
                </c:pt>
                <c:pt idx="56">
                  <c:v>1593</c:v>
                </c:pt>
                <c:pt idx="57">
                  <c:v>1632</c:v>
                </c:pt>
                <c:pt idx="58">
                  <c:v>1659</c:v>
                </c:pt>
                <c:pt idx="59">
                  <c:v>1676</c:v>
                </c:pt>
                <c:pt idx="60">
                  <c:v>1701</c:v>
                </c:pt>
                <c:pt idx="61">
                  <c:v>1731</c:v>
                </c:pt>
                <c:pt idx="62">
                  <c:v>1772</c:v>
                </c:pt>
                <c:pt idx="63">
                  <c:v>1809</c:v>
                </c:pt>
                <c:pt idx="64">
                  <c:v>1843</c:v>
                </c:pt>
                <c:pt idx="65">
                  <c:v>1869</c:v>
                </c:pt>
                <c:pt idx="66">
                  <c:v>1890</c:v>
                </c:pt>
                <c:pt idx="67">
                  <c:v>1913</c:v>
                </c:pt>
                <c:pt idx="68">
                  <c:v>1941</c:v>
                </c:pt>
                <c:pt idx="69">
                  <c:v>1991</c:v>
                </c:pt>
                <c:pt idx="70">
                  <c:v>2024</c:v>
                </c:pt>
                <c:pt idx="71">
                  <c:v>2045</c:v>
                </c:pt>
                <c:pt idx="72">
                  <c:v>2069</c:v>
                </c:pt>
                <c:pt idx="73">
                  <c:v>2101</c:v>
                </c:pt>
                <c:pt idx="74">
                  <c:v>2140</c:v>
                </c:pt>
                <c:pt idx="75">
                  <c:v>2171</c:v>
                </c:pt>
                <c:pt idx="76">
                  <c:v>2202</c:v>
                </c:pt>
                <c:pt idx="77">
                  <c:v>2235</c:v>
                </c:pt>
                <c:pt idx="78">
                  <c:v>2258</c:v>
                </c:pt>
                <c:pt idx="79">
                  <c:v>2275</c:v>
                </c:pt>
                <c:pt idx="80">
                  <c:v>2302</c:v>
                </c:pt>
                <c:pt idx="81">
                  <c:v>2334</c:v>
                </c:pt>
                <c:pt idx="82">
                  <c:v>2366</c:v>
                </c:pt>
                <c:pt idx="83">
                  <c:v>2383</c:v>
                </c:pt>
                <c:pt idx="84">
                  <c:v>2401</c:v>
                </c:pt>
                <c:pt idx="85">
                  <c:v>2432</c:v>
                </c:pt>
                <c:pt idx="86">
                  <c:v>2484</c:v>
                </c:pt>
                <c:pt idx="87">
                  <c:v>2505</c:v>
                </c:pt>
                <c:pt idx="88">
                  <c:v>2535</c:v>
                </c:pt>
                <c:pt idx="89">
                  <c:v>2562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E1-436F-A8A3-851057FB8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8979848"/>
        <c:axId val="2088981256"/>
      </c:lineChart>
      <c:dateAx>
        <c:axId val="208897984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88981256"/>
        <c:crosses val="autoZero"/>
        <c:auto val="1"/>
        <c:lblOffset val="100"/>
        <c:baseTimeUnit val="months"/>
      </c:dateAx>
      <c:valAx>
        <c:axId val="2088981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88979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504D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1-BE6C-43E0-81BD-BF4707B2F1C0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3-BE6C-43E0-81BD-BF4707B2F1C0}"/>
              </c:ext>
            </c:extLst>
          </c:dPt>
          <c:dPt>
            <c:idx val="5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5-BE6C-43E0-81BD-BF4707B2F1C0}"/>
              </c:ext>
            </c:extLst>
          </c:dPt>
          <c:dPt>
            <c:idx val="7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7-BE6C-43E0-81BD-BF4707B2F1C0}"/>
              </c:ext>
            </c:extLst>
          </c:dPt>
          <c:dPt>
            <c:idx val="9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9-BE6C-43E0-81BD-BF4707B2F1C0}"/>
              </c:ext>
            </c:extLst>
          </c:dPt>
          <c:dPt>
            <c:idx val="11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B-BE6C-43E0-81BD-BF4707B2F1C0}"/>
              </c:ext>
            </c:extLst>
          </c:dPt>
          <c:dPt>
            <c:idx val="13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D-BE6C-43E0-81BD-BF4707B2F1C0}"/>
              </c:ext>
            </c:extLst>
          </c:dPt>
          <c:dPt>
            <c:idx val="15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0F-BE6C-43E0-81BD-BF4707B2F1C0}"/>
              </c:ext>
            </c:extLst>
          </c:dPt>
          <c:dPt>
            <c:idx val="17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11-BE6C-43E0-81BD-BF4707B2F1C0}"/>
              </c:ext>
            </c:extLst>
          </c:dPt>
          <c:dPt>
            <c:idx val="19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13-BE6C-43E0-81BD-BF4707B2F1C0}"/>
              </c:ext>
            </c:extLst>
          </c:dPt>
          <c:dPt>
            <c:idx val="21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15-BE6C-43E0-81BD-BF4707B2F1C0}"/>
              </c:ext>
            </c:extLst>
          </c:dPt>
          <c:dPt>
            <c:idx val="23"/>
            <c:invertIfNegative val="0"/>
            <c:bubble3D val="0"/>
            <c:spPr>
              <a:solidFill>
                <a:srgbClr val="1F497D"/>
              </a:solidFill>
            </c:spPr>
            <c:extLst>
              <c:ext xmlns:c16="http://schemas.microsoft.com/office/drawing/2014/chart" uri="{C3380CC4-5D6E-409C-BE32-E72D297353CC}">
                <c16:uniqueId val="{00000017-BE6C-43E0-81BD-BF4707B2F1C0}"/>
              </c:ext>
            </c:extLst>
          </c:dPt>
          <c:dPt>
            <c:idx val="25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4F81BD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E6C-43E0-81BD-BF4707B2F1C0}"/>
              </c:ext>
            </c:extLst>
          </c:dPt>
          <c:cat>
            <c:strRef>
              <c:f>'Recruitment by Country'!$A$1:$A$27</c:f>
              <c:strCache>
                <c:ptCount val="27"/>
                <c:pt idx="0">
                  <c:v>Other Countries</c:v>
                </c:pt>
                <c:pt idx="1">
                  <c:v>Norway</c:v>
                </c:pt>
                <c:pt idx="2">
                  <c:v>Bulgaria</c:v>
                </c:pt>
                <c:pt idx="3">
                  <c:v>Japan</c:v>
                </c:pt>
                <c:pt idx="4">
                  <c:v>Slovak Republic</c:v>
                </c:pt>
                <c:pt idx="5">
                  <c:v>China</c:v>
                </c:pt>
                <c:pt idx="6">
                  <c:v>Israel</c:v>
                </c:pt>
                <c:pt idx="7">
                  <c:v>Canada</c:v>
                </c:pt>
                <c:pt idx="8">
                  <c:v>Austria</c:v>
                </c:pt>
                <c:pt idx="9">
                  <c:v>Estonia</c:v>
                </c:pt>
                <c:pt idx="10">
                  <c:v>Brazil</c:v>
                </c:pt>
                <c:pt idx="11">
                  <c:v>Slovenia</c:v>
                </c:pt>
                <c:pt idx="12">
                  <c:v>Spain</c:v>
                </c:pt>
                <c:pt idx="13">
                  <c:v>France</c:v>
                </c:pt>
                <c:pt idx="14">
                  <c:v>Switzerland</c:v>
                </c:pt>
                <c:pt idx="15">
                  <c:v>The Netherlands</c:v>
                </c:pt>
                <c:pt idx="16">
                  <c:v>Greece</c:v>
                </c:pt>
                <c:pt idx="17">
                  <c:v>Hungary</c:v>
                </c:pt>
                <c:pt idx="18">
                  <c:v>Czech Republic</c:v>
                </c:pt>
                <c:pt idx="19">
                  <c:v>Belgium</c:v>
                </c:pt>
                <c:pt idx="20">
                  <c:v>Poland</c:v>
                </c:pt>
                <c:pt idx="21">
                  <c:v>Russia</c:v>
                </c:pt>
                <c:pt idx="22">
                  <c:v>Germany</c:v>
                </c:pt>
                <c:pt idx="23">
                  <c:v>Sweden</c:v>
                </c:pt>
                <c:pt idx="24">
                  <c:v>Serbia</c:v>
                </c:pt>
                <c:pt idx="25">
                  <c:v>United Kingdom</c:v>
                </c:pt>
                <c:pt idx="26">
                  <c:v>Italy</c:v>
                </c:pt>
              </c:strCache>
            </c:strRef>
          </c:cat>
          <c:val>
            <c:numRef>
              <c:f>'Recruitment by Country'!$B$1:$B$27</c:f>
              <c:numCache>
                <c:formatCode>General</c:formatCode>
                <c:ptCount val="27"/>
                <c:pt idx="0">
                  <c:v>15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12</c:v>
                </c:pt>
                <c:pt idx="6">
                  <c:v>17</c:v>
                </c:pt>
                <c:pt idx="7">
                  <c:v>19</c:v>
                </c:pt>
                <c:pt idx="8">
                  <c:v>24</c:v>
                </c:pt>
                <c:pt idx="9">
                  <c:v>26</c:v>
                </c:pt>
                <c:pt idx="10">
                  <c:v>32</c:v>
                </c:pt>
                <c:pt idx="11">
                  <c:v>33</c:v>
                </c:pt>
                <c:pt idx="12">
                  <c:v>41</c:v>
                </c:pt>
                <c:pt idx="13">
                  <c:v>47</c:v>
                </c:pt>
                <c:pt idx="14">
                  <c:v>48</c:v>
                </c:pt>
                <c:pt idx="15">
                  <c:v>59</c:v>
                </c:pt>
                <c:pt idx="16">
                  <c:v>77</c:v>
                </c:pt>
                <c:pt idx="17">
                  <c:v>83</c:v>
                </c:pt>
                <c:pt idx="18">
                  <c:v>86</c:v>
                </c:pt>
                <c:pt idx="19">
                  <c:v>87</c:v>
                </c:pt>
                <c:pt idx="20">
                  <c:v>88</c:v>
                </c:pt>
                <c:pt idx="21">
                  <c:v>128</c:v>
                </c:pt>
                <c:pt idx="22">
                  <c:v>154</c:v>
                </c:pt>
                <c:pt idx="23">
                  <c:v>217</c:v>
                </c:pt>
                <c:pt idx="24">
                  <c:v>267</c:v>
                </c:pt>
                <c:pt idx="25">
                  <c:v>387</c:v>
                </c:pt>
                <c:pt idx="26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E6C-43E0-81BD-BF4707B2F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6856616"/>
        <c:axId val="-2107550712"/>
      </c:barChart>
      <c:catAx>
        <c:axId val="-2066856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07550712"/>
        <c:crosses val="autoZero"/>
        <c:auto val="1"/>
        <c:lblAlgn val="ctr"/>
        <c:lblOffset val="100"/>
        <c:noMultiLvlLbl val="0"/>
      </c:catAx>
      <c:valAx>
        <c:axId val="-21075507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66856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470979410636297E-2"/>
          <c:y val="2.75833929849678E-2"/>
          <c:w val="0.691419697827795"/>
          <c:h val="0.85345693151992297"/>
        </c:manualLayout>
      </c:layout>
      <c:lineChart>
        <c:grouping val="standard"/>
        <c:varyColors val="0"/>
        <c:ser>
          <c:idx val="1"/>
          <c:order val="0"/>
          <c:tx>
            <c:v>Projected recruitment</c:v>
          </c:tx>
          <c:spPr>
            <a:ln>
              <a:prstDash val="sysDash"/>
            </a:ln>
          </c:spPr>
          <c:marker>
            <c:symbol val="none"/>
          </c:marker>
          <c:dPt>
            <c:idx val="7"/>
            <c:bubble3D val="0"/>
            <c:spPr>
              <a:ln w="38100" cmpd="sng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0C4-437A-BE1B-C06639A1EBEC}"/>
              </c:ext>
            </c:extLst>
          </c:dPt>
          <c:cat>
            <c:strRef>
              <c:f>Sheet1!$A$2:$A$12</c:f>
              <c:strCache>
                <c:ptCount val="11"/>
                <c:pt idx="0">
                  <c:v>2010 Jan</c:v>
                </c:pt>
                <c:pt idx="1">
                  <c:v>2011 Jan</c:v>
                </c:pt>
                <c:pt idx="2">
                  <c:v>2012 Jan</c:v>
                </c:pt>
                <c:pt idx="3">
                  <c:v>2013 Jan</c:v>
                </c:pt>
                <c:pt idx="4">
                  <c:v>2014 Jan</c:v>
                </c:pt>
                <c:pt idx="5">
                  <c:v>2015 Jan</c:v>
                </c:pt>
                <c:pt idx="6">
                  <c:v>2016 Jan</c:v>
                </c:pt>
                <c:pt idx="7">
                  <c:v>2017 Jan</c:v>
                </c:pt>
                <c:pt idx="8">
                  <c:v>2018 Jan</c:v>
                </c:pt>
                <c:pt idx="9">
                  <c:v>2019 Jan</c:v>
                </c:pt>
                <c:pt idx="10">
                  <c:v>2020 Jan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215</c:v>
                </c:pt>
                <c:pt idx="1">
                  <c:v>504</c:v>
                </c:pt>
                <c:pt idx="2">
                  <c:v>830</c:v>
                </c:pt>
                <c:pt idx="3">
                  <c:v>1105</c:v>
                </c:pt>
                <c:pt idx="4">
                  <c:v>1346</c:v>
                </c:pt>
                <c:pt idx="5">
                  <c:v>1700</c:v>
                </c:pt>
                <c:pt idx="6">
                  <c:v>2068</c:v>
                </c:pt>
                <c:pt idx="7">
                  <c:v>2451</c:v>
                </c:pt>
                <c:pt idx="8">
                  <c:v>2834</c:v>
                </c:pt>
                <c:pt idx="9">
                  <c:v>3217</c:v>
                </c:pt>
                <c:pt idx="10">
                  <c:v>3600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C4-437A-BE1B-C06639A1EBEC}"/>
            </c:ext>
          </c:extLst>
        </c:ser>
        <c:ser>
          <c:idx val="0"/>
          <c:order val="1"/>
          <c:tx>
            <c:v>Current recruitment</c:v>
          </c:tx>
          <c:marker>
            <c:symbol val="none"/>
          </c:marker>
          <c:val>
            <c:numRef>
              <c:f>Sheet1!$B$2:$B$8</c:f>
              <c:numCache>
                <c:formatCode>General</c:formatCode>
                <c:ptCount val="7"/>
                <c:pt idx="0">
                  <c:v>215</c:v>
                </c:pt>
                <c:pt idx="1">
                  <c:v>504</c:v>
                </c:pt>
                <c:pt idx="2">
                  <c:v>830</c:v>
                </c:pt>
                <c:pt idx="3">
                  <c:v>1105</c:v>
                </c:pt>
                <c:pt idx="4">
                  <c:v>1346</c:v>
                </c:pt>
                <c:pt idx="5">
                  <c:v>1700</c:v>
                </c:pt>
                <c:pt idx="6">
                  <c:v>2068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0C4-437A-BE1B-C06639A1E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75721896"/>
        <c:axId val="-2075729800"/>
      </c:lineChart>
      <c:catAx>
        <c:axId val="-2075721896"/>
        <c:scaling>
          <c:orientation val="minMax"/>
        </c:scaling>
        <c:delete val="0"/>
        <c:axPos val="b"/>
        <c:numFmt formatCode="General" sourceLinked="0"/>
        <c:majorTickMark val="none"/>
        <c:minorTickMark val="cross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75729800"/>
        <c:crosses val="autoZero"/>
        <c:auto val="1"/>
        <c:lblAlgn val="ctr"/>
        <c:lblOffset val="100"/>
        <c:noMultiLvlLbl val="0"/>
      </c:catAx>
      <c:valAx>
        <c:axId val="-2075729800"/>
        <c:scaling>
          <c:orientation val="minMax"/>
          <c:max val="3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075721896"/>
        <c:crosses val="autoZero"/>
        <c:crossBetween val="between"/>
        <c:majorUnit val="600"/>
      </c:valAx>
    </c:plotArea>
    <c:legend>
      <c:legendPos val="r"/>
      <c:layout>
        <c:manualLayout>
          <c:xMode val="edge"/>
          <c:yMode val="edge"/>
          <c:x val="0.73837401392787105"/>
          <c:y val="0.41186995943688898"/>
          <c:w val="0.25156297210421502"/>
          <c:h val="0.29141159627773799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0.80154</cdr:x>
      <cdr:y>0.793</cdr:y>
    </cdr:from>
    <cdr:to>
      <cdr:x>0.84731</cdr:x>
      <cdr:y>0.84982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504584" y="3323483"/>
          <a:ext cx="314325" cy="2381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</cdr:sp>
  </cdr:relSizeAnchor>
  <cdr:relSizeAnchor xmlns:cdr="http://schemas.openxmlformats.org/drawingml/2006/chartDrawing">
    <cdr:from>
      <cdr:x>0.76829</cdr:x>
      <cdr:y>0.77332</cdr:y>
    </cdr:from>
    <cdr:to>
      <cdr:x>0.82829</cdr:x>
      <cdr:y>0.85856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276231" y="3240974"/>
          <a:ext cx="412050" cy="3572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2851-AF20-9F44-B498-1330A57BF26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181F-4398-F641-9746-82A5925D5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77F69-2700-4DC8-BD10-1A45C9F55B23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7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3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2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2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9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2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2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3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0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26B4C-0A5D-C44B-BF9B-A19F1EB00F1D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5DCA3-BD1B-3241-B2B5-6143EC1CF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0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57200" y="1143000"/>
            <a:ext cx="8305800" cy="3805238"/>
          </a:xfrm>
          <a:prstGeom prst="roundRect">
            <a:avLst>
              <a:gd name="adj" fmla="val 16667"/>
            </a:avLst>
          </a:prstGeom>
          <a:solidFill>
            <a:srgbClr val="006FDE"/>
          </a:solidFill>
          <a:ln w="22860">
            <a:solidFill>
              <a:srgbClr val="99CCFF"/>
            </a:solidFill>
            <a:round/>
            <a:headEnd type="none" w="lg" len="lg"/>
            <a:tailEnd type="none" w="lg" len="lg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Science</a:t>
            </a:r>
            <a:r>
              <a:rPr lang="x-non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is incomparably the most successful enterprise human beings have ever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engaged in</a:t>
            </a:r>
            <a:endParaRPr lang="x-non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x-none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Sir Peter Medawar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08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17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632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nic for vascular and endovascular surger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48"/>
            <a:ext cx="9144000" cy="60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826580"/>
              </p:ext>
            </p:extLst>
          </p:nvPr>
        </p:nvGraphicFramePr>
        <p:xfrm>
          <a:off x="2339752" y="1124745"/>
          <a:ext cx="4536504" cy="4457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7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400" dirty="0">
                        <a:effectLst/>
                        <a:latin typeface="Calibri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Number of centres </a:t>
                      </a:r>
                      <a:r>
                        <a:rPr lang="en-GB" sz="1600" dirty="0" smtClean="0">
                          <a:effectLst/>
                        </a:rPr>
                        <a:t> ever recruited              </a:t>
                      </a:r>
                      <a:r>
                        <a:rPr lang="en-GB" sz="1600" dirty="0">
                          <a:effectLst/>
                        </a:rPr>
                        <a:t>a patient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Cumulative Recruitment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2008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11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62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2009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31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193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2010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54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480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2011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67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795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2012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75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1076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2013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1329</a:t>
                      </a: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92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1675</a:t>
                      </a: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  <a:endParaRPr lang="en-GB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107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2044</a:t>
                      </a: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en-GB" sz="18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2383</a:t>
                      </a: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Today**</a:t>
                      </a:r>
                      <a:endParaRPr lang="en-GB" sz="18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endParaRPr lang="en-GB" sz="18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effectLst/>
                        </a:rPr>
                        <a:t>2612</a:t>
                      </a:r>
                    </a:p>
                  </a:txBody>
                  <a:tcPr marL="8255" marR="8255" marT="8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120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2800" b="1" dirty="0"/>
              <a:t> Centres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76292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/>
              <a:t> **31/08/2017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019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12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894984"/>
              </p:ext>
            </p:extLst>
          </p:nvPr>
        </p:nvGraphicFramePr>
        <p:xfrm>
          <a:off x="539552" y="1124744"/>
          <a:ext cx="828092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2123728" y="541881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Recruitment 2010 – 2017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410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908293"/>
              </p:ext>
            </p:extLst>
          </p:nvPr>
        </p:nvGraphicFramePr>
        <p:xfrm>
          <a:off x="0" y="0"/>
          <a:ext cx="9144000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2693" y="5498068"/>
            <a:ext cx="4413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Recruitment 1</a:t>
            </a:r>
            <a:r>
              <a:rPr lang="en-GB" sz="2800" b="1" baseline="30000" dirty="0" smtClean="0"/>
              <a:t>st</a:t>
            </a:r>
            <a:r>
              <a:rPr lang="en-GB" sz="2800" b="1" dirty="0" smtClean="0"/>
              <a:t> August 2017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882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280"/>
            <a:ext cx="9036496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Recruitment: see our Website  acst-2.org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796136" y="742156"/>
            <a:ext cx="2952328" cy="382588"/>
          </a:xfrm>
          <a:solidFill>
            <a:srgbClr val="BFBFBF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February 2017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0971"/>
            <a:ext cx="2917027" cy="14170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17028" y="5884786"/>
            <a:ext cx="2854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6000B"/>
                </a:solidFill>
                <a:latin typeface="ArialMT"/>
              </a:rPr>
              <a:t>Front Page: daily update</a:t>
            </a:r>
          </a:p>
          <a:p>
            <a:r>
              <a:rPr lang="en-US" b="1" dirty="0" smtClean="0">
                <a:solidFill>
                  <a:srgbClr val="F6000B"/>
                </a:solidFill>
                <a:latin typeface="ArialMT"/>
              </a:rPr>
              <a:t>Our </a:t>
            </a:r>
            <a:r>
              <a:rPr lang="en-US" b="1" dirty="0">
                <a:solidFill>
                  <a:srgbClr val="F6000B"/>
                </a:solidFill>
                <a:latin typeface="ArialMT"/>
              </a:rPr>
              <a:t>new patient (s) were </a:t>
            </a:r>
            <a:r>
              <a:rPr lang="en-US" b="1" dirty="0" err="1">
                <a:solidFill>
                  <a:srgbClr val="F6000B"/>
                </a:solidFill>
                <a:latin typeface="ArialMT"/>
              </a:rPr>
              <a:t>randomised</a:t>
            </a:r>
            <a:r>
              <a:rPr lang="en-US" b="1" dirty="0">
                <a:solidFill>
                  <a:srgbClr val="F6000B"/>
                </a:solidFill>
                <a:latin typeface="ArialMT"/>
              </a:rPr>
              <a:t> from</a:t>
            </a:r>
            <a:r>
              <a:rPr lang="en-US" b="1" dirty="0" smtClean="0">
                <a:solidFill>
                  <a:srgbClr val="F6000B"/>
                </a:solidFill>
                <a:latin typeface="ArialMT"/>
              </a:rPr>
              <a:t>:</a:t>
            </a:r>
            <a:endParaRPr lang="en-US" i="1" dirty="0"/>
          </a:p>
        </p:txBody>
      </p:sp>
      <p:pic>
        <p:nvPicPr>
          <p:cNvPr id="12" name="Picture 11" descr="Screen Shot 2016-11-01 at 21.5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88" y="5897361"/>
            <a:ext cx="3372812" cy="968501"/>
          </a:xfrm>
          <a:prstGeom prst="rect">
            <a:avLst/>
          </a:prstGeom>
        </p:spPr>
      </p:pic>
      <p:pic>
        <p:nvPicPr>
          <p:cNvPr id="18" name="Content Placeholder 17" descr="Screen Shot 2017-03-23 at 15.36.29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30" r="-46030"/>
          <a:stretch>
            <a:fillRect/>
          </a:stretch>
        </p:blipFill>
        <p:spPr>
          <a:xfrm>
            <a:off x="3995936" y="1063277"/>
            <a:ext cx="6552728" cy="4669979"/>
          </a:xfr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67544" y="804639"/>
            <a:ext cx="2448271" cy="392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March 2017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716016" y="198884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3131840" y="306896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3-28 at 07.00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3" y="1124744"/>
            <a:ext cx="275563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Recruitment data on acst-2.org</a:t>
            </a:r>
            <a:endParaRPr lang="en-US" sz="3600" b="1" dirty="0"/>
          </a:p>
        </p:txBody>
      </p:sp>
      <p:sp>
        <p:nvSpPr>
          <p:cNvPr id="11" name="Right Arrow 10"/>
          <p:cNvSpPr/>
          <p:nvPr/>
        </p:nvSpPr>
        <p:spPr>
          <a:xfrm>
            <a:off x="4355976" y="371703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30008" y="5949280"/>
            <a:ext cx="626368" cy="6480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5-15 at 22.4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63" y="908720"/>
            <a:ext cx="3094330" cy="5949280"/>
          </a:xfrm>
          <a:prstGeom prst="rect">
            <a:avLst/>
          </a:prstGeom>
        </p:spPr>
      </p:pic>
      <p:pic>
        <p:nvPicPr>
          <p:cNvPr id="16" name="Content Placeholder 15" descr="Screen Shot 2017-05-15 at 22.55.54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35" r="-18935"/>
          <a:stretch>
            <a:fillRect/>
          </a:stretch>
        </p:blipFill>
        <p:spPr>
          <a:xfrm>
            <a:off x="250825" y="981075"/>
            <a:ext cx="4038600" cy="5173663"/>
          </a:xfrm>
        </p:spPr>
      </p:pic>
      <p:sp>
        <p:nvSpPr>
          <p:cNvPr id="17" name="Oval 16"/>
          <p:cNvSpPr/>
          <p:nvPr/>
        </p:nvSpPr>
        <p:spPr>
          <a:xfrm>
            <a:off x="2843808" y="5517232"/>
            <a:ext cx="648072" cy="626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524328" y="6231632"/>
            <a:ext cx="648072" cy="626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3419872" y="3717032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Top 10 </a:t>
            </a:r>
            <a:r>
              <a:rPr lang="en-GB" sz="2800" b="1" dirty="0"/>
              <a:t>R</a:t>
            </a:r>
            <a:r>
              <a:rPr lang="en-GB" sz="2800" b="1" dirty="0" smtClean="0"/>
              <a:t>ecruiting Centres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58400"/>
              </p:ext>
            </p:extLst>
          </p:nvPr>
        </p:nvGraphicFramePr>
        <p:xfrm>
          <a:off x="899592" y="1340767"/>
          <a:ext cx="6984776" cy="4241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Istituto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Auxologico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 smtClean="0">
                          <a:effectLst/>
                        </a:rPr>
                        <a:t>Italiano</a:t>
                      </a:r>
                      <a:r>
                        <a:rPr lang="en-GB" sz="1600" u="none" strike="noStrike" dirty="0" smtClean="0">
                          <a:effectLst/>
                        </a:rPr>
                        <a:t>, Milan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216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Dedinje</a:t>
                      </a:r>
                      <a:r>
                        <a:rPr lang="en-GB" sz="1600" u="none" strike="noStrike" dirty="0">
                          <a:effectLst/>
                        </a:rPr>
                        <a:t> Cardiovascular </a:t>
                      </a:r>
                      <a:r>
                        <a:rPr lang="en-GB" sz="1600" u="none" strike="noStrike" dirty="0" smtClean="0">
                          <a:effectLst/>
                        </a:rPr>
                        <a:t>Unit, Belgrade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Serbia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151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Novosibirsk Research Institute of Circulation </a:t>
                      </a:r>
                      <a:r>
                        <a:rPr lang="en-GB" sz="1600" u="none" strike="noStrike" dirty="0" smtClean="0">
                          <a:effectLst/>
                        </a:rPr>
                        <a:t>Pathology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Serbian Clinical </a:t>
                      </a:r>
                      <a:r>
                        <a:rPr lang="en-GB" sz="1600" u="none" strike="noStrike" dirty="0" smtClean="0">
                          <a:effectLst/>
                        </a:rPr>
                        <a:t>Centre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Serbia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 smtClean="0">
                          <a:effectLst/>
                        </a:rPr>
                        <a:t>Sodersjukhuset</a:t>
                      </a:r>
                      <a:r>
                        <a:rPr lang="en-GB" sz="1600" u="none" strike="noStrike" dirty="0" smtClean="0">
                          <a:effectLst/>
                        </a:rPr>
                        <a:t>, Stockholm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Sweden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115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Santa Maria </a:t>
                      </a:r>
                      <a:r>
                        <a:rPr lang="en-GB" sz="1600" u="none" strike="noStrike" dirty="0" smtClean="0">
                          <a:effectLst/>
                        </a:rPr>
                        <a:t>Hospital, Reggio Emilia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Nuovo Ospedale Civile Sant' Agostino Estense (NOCSAE Modena</a:t>
                      </a:r>
                      <a:r>
                        <a:rPr lang="it-IT" sz="1600" u="none" strike="noStrike" dirty="0" smtClean="0"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Freeman </a:t>
                      </a:r>
                      <a:r>
                        <a:rPr lang="en-GB" sz="1600" u="none" strike="noStrike" dirty="0" smtClean="0">
                          <a:effectLst/>
                        </a:rPr>
                        <a:t>Hospital, Newcastle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United</a:t>
                      </a:r>
                      <a:r>
                        <a:rPr lang="en-GB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Kingdom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78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Malmo Vascular </a:t>
                      </a:r>
                      <a:r>
                        <a:rPr lang="en-GB" sz="1600" u="none" strike="noStrike" dirty="0" smtClean="0">
                          <a:effectLst/>
                        </a:rPr>
                        <a:t>Centre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Sweden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86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University Hospital of </a:t>
                      </a:r>
                      <a:r>
                        <a:rPr lang="en-GB" sz="1600" u="none" strike="noStrike" dirty="0" smtClean="0">
                          <a:effectLst/>
                        </a:rPr>
                        <a:t>Antwerp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Belgium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8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7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ACST2_trial\M. Website\Collaborator's Photos\Santa Maria\Nicola Tusini et 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-333375"/>
            <a:ext cx="7686675" cy="7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Baseline Patient Characteristics</a:t>
            </a:r>
            <a:endParaRPr lang="en-GB" sz="28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239339"/>
              </p:ext>
            </p:extLst>
          </p:nvPr>
        </p:nvGraphicFramePr>
        <p:xfrm>
          <a:off x="611561" y="548680"/>
          <a:ext cx="7485336" cy="6277188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736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CEA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CAS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Gender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Male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914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913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70.4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Atrial Fibrillation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89" marR="7589" marT="7589" marB="7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Yes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5.9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Diabetes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89" marR="7589" marT="7589" marB="7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Yes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381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380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29.3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9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Age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Range 42-93yrs (Median 69)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&lt; 65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379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381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29.3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&gt;=65 and &lt;=74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578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44.7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&gt;=75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336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339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54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Echolucent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Definitely No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31.9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Definitely Yes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369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368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Unknown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516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39.7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54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Contralateral Stenosis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Median c/l stenosis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 Whole Study </a:t>
                      </a:r>
                      <a:r>
                        <a:rPr lang="en-GB" sz="1400" dirty="0" smtClean="0">
                          <a:effectLst/>
                        </a:rPr>
                        <a:t>35% 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&lt;50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&gt;=50 and &lt;=79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352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27.2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&gt;=80 and &lt;100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</a:t>
                      </a:r>
                      <a:endParaRPr lang="en-GB" sz="1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10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Ipsilateral</a:t>
                      </a:r>
                      <a:r>
                        <a:rPr lang="en-GB" sz="1400" dirty="0">
                          <a:effectLst/>
                        </a:rPr>
                        <a:t>  Stenosis (%)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Median (Whole Study 80%)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&gt;=50 and &lt;=69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41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40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3.1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&gt;=70 and &lt;=89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946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945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72.9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&gt;=90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22.9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554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Systolic BP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&lt;=140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793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61.5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55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&gt;=141 and &lt;=160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378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29.8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4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&gt;=161 and greater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116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8.7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944" marR="15178" marT="22766" marB="227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7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623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8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Trial Forms Received</a:t>
            </a:r>
            <a:br>
              <a:rPr lang="en-GB" sz="2800" b="1" dirty="0" smtClean="0"/>
            </a:br>
            <a:r>
              <a:rPr lang="en-GB" sz="2800" b="1" dirty="0" smtClean="0"/>
              <a:t>by 31st Aug 2017</a:t>
            </a:r>
            <a:endParaRPr lang="en-GB" sz="2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45061"/>
              </p:ext>
            </p:extLst>
          </p:nvPr>
        </p:nvGraphicFramePr>
        <p:xfrm>
          <a:off x="539554" y="2060848"/>
          <a:ext cx="8157590" cy="216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1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1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69231"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effectLst/>
                        </a:rPr>
                        <a:t>Randomised</a:t>
                      </a:r>
                      <a:endParaRPr lang="en-GB" b="1" i="1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Consent </a:t>
                      </a:r>
                      <a:r>
                        <a:rPr lang="en-GB" b="1" dirty="0" smtClean="0">
                          <a:effectLst/>
                        </a:rPr>
                        <a:t>Received</a:t>
                      </a:r>
                      <a:endParaRPr lang="en-GB" b="1" i="1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Randomisation </a:t>
                      </a:r>
                      <a:r>
                        <a:rPr lang="en-GB" b="1" dirty="0" smtClean="0">
                          <a:effectLst/>
                        </a:rPr>
                        <a:t>Received</a:t>
                      </a:r>
                      <a:endParaRPr lang="en-GB" b="1" i="1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1-month Follow-up </a:t>
                      </a:r>
                      <a:r>
                        <a:rPr lang="en-GB" b="1" dirty="0" smtClean="0">
                          <a:effectLst/>
                        </a:rPr>
                        <a:t>(expected)</a:t>
                      </a:r>
                      <a:endParaRPr lang="en-GB" b="1" i="1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1-month Follow-up </a:t>
                      </a:r>
                      <a:r>
                        <a:rPr lang="en-GB" b="1" dirty="0" smtClean="0">
                          <a:effectLst/>
                        </a:rPr>
                        <a:t>(received)</a:t>
                      </a:r>
                      <a:endParaRPr lang="en-GB" b="1" i="1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09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/>
                        </a:rPr>
                        <a:t>2612</a:t>
                      </a:r>
                      <a:endParaRPr lang="en-GB" dirty="0">
                        <a:effectLst/>
                      </a:endParaRP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/>
                        </a:rPr>
                        <a:t>2542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(97.3%)</a:t>
                      </a: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/>
                        </a:rPr>
                        <a:t>2549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(97.6%)</a:t>
                      </a: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/>
                        </a:rPr>
                        <a:t>2555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  <a:effectLst/>
                        </a:rPr>
                        <a:t>97.8%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effectLst/>
                        </a:rPr>
                        <a:t>2448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  <a:effectLst/>
                        </a:rPr>
                        <a:t>93.7%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190500" marR="190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5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Annual Follow-up</a:t>
            </a:r>
            <a:endParaRPr lang="en-GB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88482"/>
              </p:ext>
            </p:extLst>
          </p:nvPr>
        </p:nvGraphicFramePr>
        <p:xfrm>
          <a:off x="179512" y="2060848"/>
          <a:ext cx="8640959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24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5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1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 Follow-</a:t>
                      </a: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up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Sent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788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Received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as %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44.2%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89.9%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91.4%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75.4%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96.1%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90.9%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74.1%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98.2%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100.0%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5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Compliance with allocated treatment </a:t>
            </a:r>
            <a:br>
              <a:rPr lang="en-GB" sz="2800" b="1" dirty="0" smtClean="0"/>
            </a:br>
            <a:r>
              <a:rPr lang="en-GB" sz="2800" b="1" dirty="0" smtClean="0"/>
              <a:t>reported to DMC 28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March 2017</a:t>
            </a:r>
            <a:endParaRPr lang="en-GB" sz="2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957512"/>
              </p:ext>
            </p:extLst>
          </p:nvPr>
        </p:nvGraphicFramePr>
        <p:xfrm>
          <a:off x="1043607" y="2420889"/>
          <a:ext cx="6912768" cy="2348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1" dirty="0" smtClean="0">
                          <a:effectLst/>
                        </a:rPr>
                        <a:t>Allocation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1-month form </a:t>
                      </a:r>
                      <a:r>
                        <a:rPr lang="en-GB" sz="2000" dirty="0" smtClean="0">
                          <a:effectLst/>
                        </a:rPr>
                        <a:t>entered/verified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Procedure not yet done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Cross-</a:t>
                      </a:r>
                      <a:r>
                        <a:rPr lang="en-GB" sz="2000" dirty="0" smtClean="0">
                          <a:effectLst/>
                        </a:rPr>
                        <a:t>over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(4%)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Procedure as allocated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1" dirty="0">
                          <a:effectLst/>
                        </a:rPr>
                        <a:t>CAS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1109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65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51‡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993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1" dirty="0">
                          <a:effectLst/>
                        </a:rPr>
                        <a:t>CEA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1102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43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33†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1" dirty="0">
                          <a:effectLst/>
                        </a:rPr>
                        <a:t>Total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2221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108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15616" y="5013176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‡ CEA done, </a:t>
            </a:r>
            <a:r>
              <a:rPr lang="en-GB" sz="1400" dirty="0"/>
              <a:t>no deaths or disabling </a:t>
            </a:r>
            <a:r>
              <a:rPr lang="en-GB" sz="1400" dirty="0" smtClean="0"/>
              <a:t>stroke </a:t>
            </a:r>
          </a:p>
          <a:p>
            <a:r>
              <a:rPr lang="en-GB" sz="1400" dirty="0" smtClean="0"/>
              <a:t>† </a:t>
            </a:r>
            <a:r>
              <a:rPr lang="en-GB" sz="1400" dirty="0"/>
              <a:t>CAS </a:t>
            </a:r>
            <a:r>
              <a:rPr lang="en-GB" sz="1400" dirty="0" smtClean="0"/>
              <a:t>done, no </a:t>
            </a:r>
            <a:r>
              <a:rPr lang="en-GB" sz="1400" dirty="0"/>
              <a:t>deaths or disabling stroke</a:t>
            </a:r>
          </a:p>
        </p:txBody>
      </p:sp>
    </p:spTree>
    <p:extLst>
      <p:ext uri="{BB962C8B-B14F-4D97-AF65-F5344CB8AC3E}">
        <p14:creationId xmlns:p14="http://schemas.microsoft.com/office/powerpoint/2010/main" val="1610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GB" sz="2200" b="1" dirty="0" smtClean="0">
                <a:solidFill>
                  <a:srgbClr val="000000"/>
                </a:solidFill>
                <a:latin typeface="Arial"/>
                <a:ea typeface="Times New Roman"/>
                <a:cs typeface="+mn-cs"/>
              </a:rPr>
              <a:t/>
            </a:r>
            <a:br>
              <a:rPr lang="en-GB" sz="2200" b="1" dirty="0" smtClean="0">
                <a:solidFill>
                  <a:srgbClr val="000000"/>
                </a:solidFill>
                <a:latin typeface="Arial"/>
                <a:ea typeface="Times New Roman"/>
                <a:cs typeface="+mn-cs"/>
              </a:rPr>
            </a:br>
            <a:r>
              <a:rPr lang="en-GB" sz="2200" b="1" dirty="0">
                <a:solidFill>
                  <a:srgbClr val="000000"/>
                </a:solidFill>
                <a:latin typeface="Arial"/>
                <a:ea typeface="Times New Roman"/>
                <a:cs typeface="+mn-cs"/>
              </a:rPr>
              <a:t/>
            </a:r>
            <a:br>
              <a:rPr lang="en-GB" sz="2200" b="1" dirty="0">
                <a:solidFill>
                  <a:srgbClr val="000000"/>
                </a:solidFill>
                <a:latin typeface="Arial"/>
                <a:ea typeface="Times New Roman"/>
                <a:cs typeface="+mn-cs"/>
              </a:rPr>
            </a:b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>Mean </a:t>
            </a:r>
            <a:r>
              <a:rPr lang="en-GB" sz="3100" b="1" dirty="0">
                <a:solidFill>
                  <a:srgbClr val="000000"/>
                </a:solidFill>
                <a:ea typeface="Times New Roman"/>
                <a:cs typeface="+mn-cs"/>
              </a:rPr>
              <a:t>days from randomisation </a:t>
            </a: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>to </a:t>
            </a:r>
            <a:r>
              <a:rPr lang="en-GB" sz="3100" b="1" dirty="0">
                <a:solidFill>
                  <a:srgbClr val="000000"/>
                </a:solidFill>
                <a:ea typeface="Times New Roman"/>
                <a:cs typeface="+mn-cs"/>
              </a:rPr>
              <a:t>procedure,</a:t>
            </a:r>
            <a:br>
              <a:rPr lang="en-GB" sz="3100" b="1" dirty="0">
                <a:solidFill>
                  <a:srgbClr val="000000"/>
                </a:solidFill>
                <a:ea typeface="Times New Roman"/>
                <a:cs typeface="+mn-cs"/>
              </a:rPr>
            </a:b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>mean </a:t>
            </a:r>
            <a:r>
              <a:rPr lang="en-GB" sz="3100" b="1" dirty="0">
                <a:solidFill>
                  <a:srgbClr val="000000"/>
                </a:solidFill>
                <a:ea typeface="Times New Roman"/>
                <a:cs typeface="+mn-cs"/>
              </a:rPr>
              <a:t>person-years follow-up from entry </a:t>
            </a: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/>
            </a:r>
            <a:b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</a:b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> 31</a:t>
            </a:r>
            <a:r>
              <a:rPr lang="en-GB" sz="3100" b="1" baseline="30000" dirty="0" smtClean="0">
                <a:solidFill>
                  <a:srgbClr val="000000"/>
                </a:solidFill>
                <a:ea typeface="Times New Roman"/>
                <a:cs typeface="+mn-cs"/>
              </a:rPr>
              <a:t>st</a:t>
            </a:r>
            <a:r>
              <a:rPr lang="en-GB" sz="3100" b="1" dirty="0" smtClean="0">
                <a:solidFill>
                  <a:srgbClr val="000000"/>
                </a:solidFill>
                <a:ea typeface="Times New Roman"/>
                <a:cs typeface="+mn-cs"/>
              </a:rPr>
              <a:t> August 2017</a:t>
            </a:r>
            <a:r>
              <a:rPr lang="en-GB" sz="3100" b="1" dirty="0">
                <a:solidFill>
                  <a:srgbClr val="FF0000"/>
                </a:solidFill>
                <a:ea typeface="Times New Roman"/>
                <a:cs typeface="+mn-cs"/>
              </a:rPr>
              <a:t/>
            </a:r>
            <a:br>
              <a:rPr lang="en-GB" sz="3100" b="1" dirty="0">
                <a:solidFill>
                  <a:srgbClr val="FF0000"/>
                </a:solidFill>
                <a:ea typeface="Times New Roman"/>
                <a:cs typeface="+mn-cs"/>
              </a:rPr>
            </a:br>
            <a:endParaRPr lang="en-GB" sz="31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92452"/>
              </p:ext>
            </p:extLst>
          </p:nvPr>
        </p:nvGraphicFramePr>
        <p:xfrm>
          <a:off x="1546528" y="2238320"/>
          <a:ext cx="6102244" cy="3364888"/>
        </p:xfrm>
        <a:graphic>
          <a:graphicData uri="http://schemas.openxmlformats.org/drawingml/2006/table">
            <a:tbl>
              <a:tblPr firstRow="1" firstCol="1" bandRow="1"/>
              <a:tblGrid>
                <a:gridCol w="610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64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Of 2266 procedures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1150 had CEA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: 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24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days</a:t>
                      </a:r>
                      <a:endParaRPr lang="en-GB" sz="20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1116 had</a:t>
                      </a:r>
                      <a:r>
                        <a:rPr lang="en-GB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CAS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: 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26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days</a:t>
                      </a:r>
                      <a:endParaRPr lang="en-GB" sz="20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Those</a:t>
                      </a:r>
                      <a:r>
                        <a:rPr lang="en-GB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 a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llocated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CEA: mean 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follow up 3.6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p-y </a:t>
                      </a:r>
                      <a:endParaRPr lang="en-GB" sz="2000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Those</a:t>
                      </a:r>
                      <a:r>
                        <a:rPr lang="en-GB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 a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llocated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CAS: mean 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follow up 3.6 </a:t>
                      </a: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p-</a:t>
                      </a:r>
                      <a:r>
                        <a:rPr lang="en-GB" sz="20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3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</a:rPr>
              <a:t>Peri</a:t>
            </a:r>
            <a:r>
              <a:rPr lang="en-GB" sz="2800" b="1" dirty="0">
                <a:solidFill>
                  <a:prstClr val="black"/>
                </a:solidFill>
              </a:rPr>
              <a:t>-procedural </a:t>
            </a:r>
            <a:r>
              <a:rPr lang="en-GB" sz="2800" b="1" dirty="0" smtClean="0">
                <a:solidFill>
                  <a:prstClr val="black"/>
                </a:solidFill>
              </a:rPr>
              <a:t>risks (blinded)</a:t>
            </a:r>
            <a:br>
              <a:rPr lang="en-GB" sz="2800" b="1" dirty="0" smtClean="0">
                <a:solidFill>
                  <a:prstClr val="black"/>
                </a:solidFill>
              </a:rPr>
            </a:br>
            <a:r>
              <a:rPr lang="en-GB" sz="2800" b="1" dirty="0" smtClean="0">
                <a:solidFill>
                  <a:prstClr val="black"/>
                </a:solidFill>
              </a:rPr>
              <a:t>in 2103 patients </a:t>
            </a:r>
            <a:endParaRPr lang="en-GB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971600" y="2428726"/>
            <a:ext cx="77048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sz="2800" smtClean="0">
                <a:solidFill>
                  <a:prstClr val="black"/>
                </a:solidFill>
              </a:rPr>
              <a:t>Disabling </a:t>
            </a:r>
            <a:r>
              <a:rPr lang="en-GB" sz="2800" dirty="0" smtClean="0">
                <a:solidFill>
                  <a:prstClr val="black"/>
                </a:solidFill>
              </a:rPr>
              <a:t>Stroke </a:t>
            </a:r>
            <a:r>
              <a:rPr lang="en-GB" sz="2800" dirty="0">
                <a:solidFill>
                  <a:prstClr val="black"/>
                </a:solidFill>
              </a:rPr>
              <a:t>and </a:t>
            </a:r>
            <a:r>
              <a:rPr lang="en-GB" sz="2800" dirty="0" smtClean="0">
                <a:solidFill>
                  <a:prstClr val="black"/>
                </a:solidFill>
              </a:rPr>
              <a:t>Death  (within </a:t>
            </a:r>
            <a:r>
              <a:rPr lang="en-GB" sz="2800" dirty="0">
                <a:solidFill>
                  <a:prstClr val="black"/>
                </a:solidFill>
              </a:rPr>
              <a:t>30 </a:t>
            </a:r>
            <a:r>
              <a:rPr lang="en-GB" sz="2800" dirty="0" smtClean="0">
                <a:solidFill>
                  <a:prstClr val="black"/>
                </a:solidFill>
              </a:rPr>
              <a:t>days)</a:t>
            </a:r>
          </a:p>
          <a:p>
            <a:pPr lvl="0" algn="ctr">
              <a:spcBef>
                <a:spcPct val="20000"/>
              </a:spcBef>
            </a:pP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4000" b="1" dirty="0" smtClean="0">
                <a:solidFill>
                  <a:srgbClr val="FF0000"/>
                </a:solidFill>
              </a:rPr>
              <a:t>1.0% 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59632" y="404664"/>
            <a:ext cx="6150700" cy="10726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-GB" sz="2800" b="1" dirty="0" smtClean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Achieved/Planned Recruitment</a:t>
            </a:r>
            <a:endParaRPr lang="en-GB" sz="2800" b="1" dirty="0">
              <a:solidFill>
                <a:prstClr val="black"/>
              </a:solidFill>
              <a:latin typeface="+mj-lt"/>
              <a:ea typeface="Calibri"/>
              <a:cs typeface="Times New Roman"/>
            </a:endParaRPr>
          </a:p>
          <a:p>
            <a:pPr algn="ctr" defTabSz="457200">
              <a:lnSpc>
                <a:spcPct val="115000"/>
              </a:lnSpc>
            </a:pPr>
            <a:r>
              <a:rPr lang="en-GB" sz="2800" b="1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Jan 2010 </a:t>
            </a:r>
            <a:r>
              <a:rPr lang="en-GB" sz="2800" b="1" dirty="0" smtClean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– end December 2019</a:t>
            </a:r>
            <a:endParaRPr lang="en-GB" sz="2800" b="1" dirty="0">
              <a:solidFill>
                <a:prstClr val="black"/>
              </a:solidFill>
              <a:latin typeface="+mj-lt"/>
              <a:ea typeface="Calibri"/>
              <a:cs typeface="Times New Roman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6499526"/>
              </p:ext>
            </p:extLst>
          </p:nvPr>
        </p:nvGraphicFramePr>
        <p:xfrm>
          <a:off x="611560" y="1844824"/>
          <a:ext cx="8309215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5544616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09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5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0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8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8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75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0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5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9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89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3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7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6" y="0"/>
            <a:ext cx="45734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1500" y="1854200"/>
            <a:ext cx="303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Patient 6000 in the ACST trials – only 268 away!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38907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ACST-2 fit with the New Guidelines?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672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New ESVS and ESC Guidelines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643472"/>
            <a:ext cx="7391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20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98204" y="1834952"/>
            <a:ext cx="521519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en-GB" alt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th</a:t>
            </a:r>
            <a:r>
              <a:rPr kumimoji="0" lang="en-GB" alt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 Collaborators’ Meeting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 smtClean="0">
              <a:latin typeface="+mj-lt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latin typeface="+mj-lt"/>
                <a:cs typeface="Arial" pitchFamily="34" charset="0"/>
              </a:rPr>
              <a:t>ACST-2 </a:t>
            </a:r>
            <a:r>
              <a:rPr lang="en-GB" sz="3200" dirty="0" smtClean="0">
                <a:latin typeface="+mj-lt"/>
              </a:rPr>
              <a:t>update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z="36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4</a:t>
            </a:r>
            <a:r>
              <a:rPr lang="en-GB" altLang="en-US" sz="2800" baseline="30000" dirty="0" smtClean="0">
                <a:latin typeface="+mj-lt"/>
                <a:ea typeface="Times New Roman" pitchFamily="18" charset="0"/>
                <a:cs typeface="Arial" pitchFamily="34" charset="0"/>
              </a:rPr>
              <a:t>th</a:t>
            </a:r>
            <a:r>
              <a:rPr lang="en-GB" alt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en-GB" altLang="en-US" sz="2800" dirty="0">
                <a:latin typeface="+mj-lt"/>
                <a:ea typeface="Times New Roman" pitchFamily="18" charset="0"/>
                <a:cs typeface="Arial" pitchFamily="34" charset="0"/>
              </a:rPr>
              <a:t>September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3600" b="1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28963" y="281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025" y="85378"/>
            <a:ext cx="39179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KAAoAMBIgACEQEDEQH/xAAbAAEAAgMBAQAAAAAAAAAAAAAABQYBAgQDB//EAEIQAAEDAwMCAwUGAwUGBwAAAAECAwQABREGEiExQRMUUQciMmGBFUJScZGxI3KhFjN0grJTY5KiwfEIJCU0NTZD/8QAGQEBAQEBAQEAAAAAAAAAAAAAAAECAwQF/8QAIBEAAwEAAgIDAQEAAAAAAAAAAAECERIhAzETIkFRYf/aAAwDAQACEQMRAD8A+S0pSvqHzxSlKAUpSgFKUoBSlKAUpWeOc+lAYrNTbGmpCWUv3eSzamVDKBJCi8sZxlLQG7HzOAePWuydbLNZmmlzYt7kKU641h0twwVICc+5hagPeHWsc0dFD/Sr0qwAWCQ+3GFkvbDqyAlLMtLiyT0AQpsZzn15rouOkAw8lli4pakuDc1EubYjLXyRhLm5Tajxj4hzxgU5ocH+FXpXvMiSIMlUadHdjPp6tvIKVD6Ht868K3phrBSlKEFKUoBSlKAUpSgFKUoBSlKA2QlSlJShJUpR2pSBkkngAD1q2Nx2dJojyJTClzFPeE/MCUrTBVgFTbSTwt4Dqrok8DnmtNFw9hFy8ZpiS4/5O3OPHCUOlOXHeccoQfd7blJqegx7np67RrSh+LPaVuUiLJ8JMhveneoPbgpSWuCpWDzjiuF1rw7xOLSGd86pufpuY4qS7KQmVClxm1LXPVuJTvIypaVpUR72QgoT6GtLpFfkW62wtR3aBCegBxvDshUl7YogpSpDSVbcYwMq6YHGBXvaUfagmaf0pJdZSzEW6iQtJD1yKDlSCeqEHJKUDj8XJqRuvs1REatzkeeryyYDkm5vqSCGCgbiAE9yDgA/h6moqS9m2t9ETbFRGb/Euf8AamHPktHGJqZDG5O0px4i0EDAPGehArpeYgWlVvF1t8hNmtzbi4iXdkgz3nFDPvI/hlKcA7c8hB/EccGldIr1JFalMSvDS3ORHmNlHvNNqGQ4D0x1HPcVNXqwSdGC8S4ctL1mTIbYYiSkeK1NK8KIUAcHanPvDByB0o8bzQtz0QqrqmWyoXW3qcsBe8Bh5lspMReM5ZKicZA3Fokp9MYzULeLY7a5QaWtDzDqA7Gktj3H2z0Un9iOoOQasMKwwp7zUuCZL1peDim4Bf2uCUlOfLlXTkZIX1KQe9dUyDHkRG9PKYEa5LYclxoQeLvlpCcktBRyf4qBkpJOFAdM4rSpJ9GWtXZRaUByAQcg9KV2POKUpQClKUApSlAKUpQClK1czsVjrg0CL1ssPlrZar7IVGS1BjuNObFlKVvEuuglOdqiktjJB4BrwuTqbbpZbca5KnF9SYDTm8qQhtKEOvpaJAOwrUhP+Uipd+Y81erg3EtVzuzTiIylRGmkrirT5ZrBWNiju47Y47+le1O2pux2RCoghFL84LjAk+CouIVt554SU9ea889taequl0dGm9IXGQu03BibCaakupCVqbLqmiQvG5tSQlQ9w9CRV3u+k512heTlawtC0rSVIQmzoaKtoCviTyO2cf8ASt9DNqFg0z4mdpmM4SQrH/7+qyO/ZKfrwBe4bqHbglHm1ODxAPBVCQBgpPGeo4A5+WO9crt8jUpYfKdJ6HuVv8SW9fbdbJSlLbDL0NMolKHCgq97gDcCOB6ZxmvLX+mboY7M129W+5JbZeeJYgojbUoCSr4fiOCODX1IPoYtSP462HTLmFK0xQ9nDzh79OcH51Ae0MoNkUUOJc/9NuAKw2EbsBI6D5Y571F5G61l4rMPkWkMTJcmzOgKaukdTSEK+EPpG9pX/ENv5KNSAvdshwGvsizuIlZZluSYe8NqdQreEBLm5QQk9cEZOTjGKhtJpUrVdjCASftBg4HoHEk/0FWeFP1BBhvpiXOK60pJlMWxySrxPLhLhG1A4wUKKtuckAHFd/JnI5eNviVnVsVEPU1yZax4RfLjWOmxYDiR+ixURUzqwbbowhX96m3ww767vLt5z/Soaus+jjfsUpStGRSlKAUpSgFKUoBSlKAvtuhtXtywlxUwtPwUx3EMSgw0FR/dWXVH/dlB45OQMiuW6s2+ZDulpsyY/wD5RwXGLHjPl33NobeSVnhS9qUOHaSOCATg1GaacZnMu6fl42S3EvRVKVhKZCeNpP3Q4nKM9jt9KlJF+cgwBFhpbZuCXErjwocfCbcpC/e3KUN63SAUq7YJznoPO01XR6U012e1p1nAg6eg29KbhGlRVodEqMywrC0lfRJxke/1USf3Mi37TX/FRu1FfUpyM74EQgD1IByR+VRMvSbdwLcuIfs119vxX7YI7z6o5PQhLSVFLauSAvBHTnitrFBj2lcm3ai8mu3z9qo0/wAYeEh5pXICiglJIJSpJSD+VT6Z/pVyJyd7QHLepMdq/XBvKlulEK3ISgeIorGfHwrJ3dhjGKiLrrlu5RJSJk+8TnXIb0ZkSI0dtCC4AColBz2qX9oN+sj7c24xnrXIucmImE15aQHfBRk71/3YIO0lIOeKoVssciXG89LcTBtXIVMeHuqx2bHVxXoB9SKsTLXaJVVvR26OZdZkSLshJ3xUFmJg4K5TgKW0j5gFSj6beetWGXZrzEjwIcZyFIS8lqEmQ7FSibGadKkBO7JGMBYykqIT6CuG2z4VxjPQINviOMx9qYsG4uhHitKB8ZzfkAPk7OfupHu5wc+cgt6dgSXYVxlSIrviR7MhbpIbyNsh5OOBglSApIG4knFK1ss4kQOqJqbjqO5S2yC04+oNY/2afdR/ypTUXQcAADGKV3SxHmp6xSlKpBSlKAUpSgFKUoBSlKAEAjBGRV20tNt9/wBQWhV7cLV0YkN7ZB+CaE42IcPUOAgYV94DB7GqTWQSCCkkEcgg4I/Ks1Oo1NYz6ZfLpap0OJD1E/cbc+qIiWzPighEl4oHieK0nHvhYUMjkYwcd4mwa2uL0NUK/wBs+3rewA89uaSt1pKRjKlEHKQDjKsEA8KFeTGtIsqMWdQ2cT/EVvdCHghDq+m/BSS2s91IKcnJIzWkW22a5Wm43SILvZ48ZSGnQ2fONkL7HGw4AGTk46etcVOLKO/LfRLWy4wFOTJFqk6cZJjKEWO9ARFdS8SANxWFJISCTkL5IFV2fZb9cpapVxlxJLp93zL10YUAPQHfwPkK7rFZoMhq5/Zl/nONIhLMtLdm5U0OSjcpzCScHHTpUWLlZoCgqz2lTslPwS7mtLpR8w0kbM/nuqysbwldrs7HNNR7DHYn6ikRpDbo3R7fDf3OST2KlYwlv1UCSe1QV0uMi6zVS5hSXCAhKUJ2obQOEoQn7qQOgrymy5M6UuVNfcfkOY3uuHJPp/27V4V0mf1nKq/EKUpWzApSlAKUpQClKUApSlAKUpQClKUBkVatLqDthuca1RW3b24hbZSpat7sZaNqtic4UtPPBGcKyM4NVSspUUKCkkpUDkEHBBrNLUamsLdp1K4NmuCr/AIs6iVgPlbS3ZAQpKUNgEbvi97OUgDNVAZCQDycda6Jk6ZPdDs+XIlOJGAuQ6pwgegKia8KkznZarejFKUrZgUpSgFKV12nBusJKhkGS2CPUbhRlS1nJkYByMHp86VckNt/2l1ykoRhuLcShJAwkh4AY9K2fhx7poe1W9lpKbomLIlxVhPvPhLqw418ztAUn+QjvXN+TDp8RS8jjnr0pkEZyMVe7ky2NVa/SG0hLcCQUJ28JPjM9B261pDjMXFVhv8AIbSY0OK6bkEpGFKi8pz83EqaHzyafIPiKMpSU43KAz6mhUkdVAZ9TV7sU9xvR8ucq6tWuRIvR3P+U8bdlkK2gbTgZ5+lbaUcdOnLvIZvMO3SF3VkeflNZSoKS4SD7pwCeeQBxUfk99F+JdFDpkEZBGPXNXZy426260v6Sly0F3cxHkiMlaojgUncrw+wVtVynkBXHWtY8aYi+38XZ2PMeXYJDyJLSU7HkFoFDicAdu+M5Bq8wvEUkuIBwVp4+dbVcrLfroxo27KblAKhuw2458FsltKi4CASnnO0dc9K9dOyIEmyKutyaQ5K04oLQnw+JSHDhpC/5XTnP4TinPN0nBP0ykDnpTIzjPNdluaFwvMRma6QJUttDznTAWsBR46dSaucO4yZ2tHNNy4zQszkh2H5AMpSlhCd2FJOMhSdoVuzng1XWEmEz5+pSUHClAH5mtquun5Rg6LLjN5bty1XhxHmDE8YugMtkDGDj1qluEqWSTkk5J9aTXIlRiNaUpWzApSlAKyCU4KSQQcgg4INYrdptbziGmkFbi1BCUp6qJOABQqJifqi5z4rzD3lUKkgCVIZioQ9JwQf4iwMq5Ge2cc1xou01tVuLT3hrtxPlVJHKCVlf15J/arFd9O2jSTcdrUapM68PNh0wIjoaaZSegccIJJ/l9P1xY7Rp/VcnyFtMqzXVYJjNSHw/HeIGdu7aFBWM+o4rlynNS6OuP8AvZAu3uc7NuUpbiS7c2ltSVbOFpUpKjgduUprWNeJ0W0zLUw/thy1JW83t6lPTB7ds/kK6oUO2wLw5btXR7lHLbnhuqiOthTJzySFIVuHfIP61YPaRo636XbgPWlU2TDmDciY9IbUgnGduEtjkjBBzzzxxV5TqWDKzdK3bb/Mt0BcBtiBIjLe8ctzIiHwF7QnI3dOBXM5cZDkGVCPhIjSZAkONoaCQFgKA2/hSAo8D5VPWm0WEaUXer8Lo2oveDERFkNDzSh8W1KmzgJ7nJFRNqRZ5N5QxMYuAhPupbaDMlsOIJUBlRLeFdewH1pqe9D7dLT0/tHOM56ZIbhS3H20NvJlREOIcCAAkkH73HUcnvXk7fri7NlzHHk+NKjKiOYbASGVJ27UpHCQAABirJrvTunNJX77L8O8yv4CHg551pHxFQxjwT+Goe/W60R9P2i62lU5JmOSG32pbqF+GWynGClCeoVmonL9L2Vql+kQ1OfZgSoKFAMSVtrdTt6lGdvP+Y1mPOkR4U2G0oBmaGw+kpyVBCtycHtzVmf0tB0/ZYlx1a7KEiaN8W2RVJS4pPq4tQO0cjgDP16eNqZ0rfZjcBbM2xvvHYw/5oSWd54AcCkgjPTg1eS950Ti/wClV/UfWpx7VV2fYdQ4uMJDzZaemojITJdbIwUqdAyRgAepHU143iyv6cvy7bfWFktEFYjuBJcQeikKKTx+Y7EVadR6X0zZdM2S9oF7fbuoCg0ZbKS3lO7r4Rz6Uqp6JM12UkzHjbkW7cPLIkF9KdvO8pCSc/kBxXPyau69HWy66Olai0vKmqVBJEuFO2KWkAAkpUkAH3Tu6f14qoQVwG5G+6tSnIu05ER1KFg+uVJUD34x9aqpPSOXqOemKvuv9L6b0ddmIBTepYdY8XeJjKce8RjHgn0ris+l7Tqpl9nTUuazdWW/EEK4qQoPpHXY4gDn5Ed/qIvIs0Pxv0U6lbutrZdW06gocbUULQrqlQOCD8wa0rocxV09j8dmRr+3+YwQ2lx1sHusJOP3J+lUuu6yXSRZbvEucMgPxXA4kHorsUn5EEg/nWaWy0ah5SJT2hvuv66vq3wQsTFoGfwp91P9AD9ajLC66xf7W8xnxUzGSnHrvHFXDVkKLrS4/bul3mFypTaTMtbr6W323AACpIUQFjAHT0+deGmbExp26sXjWTzMJiGoPNQvFS5IkrHw4QknAB5yfT61zVLhjOjl8tO/28MMta2aW3gLegtqdA9QpQB/QAfSu32Yykah07P0nqBJNoyhEWUVhJZdUr3W0k9VZ5SOfToRVZli6e0XU8i45jRUOLSjdIkIQmO390ckFWBk8Dkk9M1jXajbpUWyQAGbZb8rjKbeSsyHD8T6iknCieg6pA+lZ47Kj9NbjdHN7QBcI+pXrfcGBGaggMw46M7G2B8G0989Se5z6YEPaP8A5m3/AOLZ/wBYr6tcIaNfaEhSrq9DiaiiN4YeelNpEpBAPvAK93cOxAKVZ4xXzuyWK4q1JHiqbYbcjSGnXiqU0EtpCgc7t2Dx6ZrU39cf4Zc/ZMvHtmg2yRrIOzb61Ad8m2nwlQ3XTjcvBykY9ePlVdlWW2wvaTZrbEKFwVuQcr5w8FbCT/mP71L+2yI5M1F9rw3Y8iAIrTSnGpLaiFblcbQd33h2NfOm5L6JDUhLy/GZKS0snJTtxtx8hip45bldmrpKi9e3B1xzXi2lk7GojQQD2B3H9zXz5zHhrz02819E1RKh+0ONBucGRGjagaaDEqA+6lrzGOimlKIB6nj0Py5h7bo11mW25q11i02xKsul6QjxHgPuIQkkknpkVYpKMZmpbrUW723IS9a9Lz3v/euxyHD3I2pPP1JrbVluTcvZholtVxgQdrSCFzXFISr+HjAISf61U9cakf1zqVoQWfDjNJLMJha0o46lRJIAJx3PGAKtmuLW/M9nemIER+E9KtzafNNJmNZRhvBxlWDz6VhLOKZ03dOW6OL9m2kJOnsKkXW9JLi5baT5dCMBJCFHBUQPl97J7A/K3v7hf8p/avqGj7pb9XaVc0hqOU1HkRk77XMeUBtA+7k+nTHdOfSqZI0pdhONt2RFPLQpSVpmtFspBwVbt3HJHB5+VajrU/ZilrTXoun/AIgP/tcH/Aj/AFqqqezt92PruxLZzuMtKDjulXuq/oT+lXj2x2yTqDUMSVZlRJbKInhqWmaynCtxOPeWPWoLR8W2aQuX27qS4Q1yIiVGLbYkhLzynCMZVsJCeCep757VJpfHhXL56cntgjMxvaBcQxjDqW3VgdllPP7A/WqZUhfrq/fLzMusvAelOlZSOiB0SkfkAB9Kj67QslI429rRSlK0ZB2q4UkEehFYSlKegA/IYrNKF1gpSr4kg0GB0AFKUGmChBOSkE/MU2oKQkoTgfKs0oNZhKUp+FIH5VmlKDQcEEEcHtWEpSn4UpH0rNKDWDg9QCPnWNiPwj9KzSg1oHB6jI9KxtTjASMemKzSg1mNiPwJ/SsjAGAMUpQaxSlKE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eg;base64,/9j/4AAQSkZJRgABAQAAAQABAAD/2wCEAAkGBwgHBgkIBwgKCgkLDRYPDQwMDRsUFRAWIB0iIiAdHx8kKDQsJCYxJx8fLT0tMTU3Ojo6Iys/RD84QzQ5OjcBCgoKDQwNGg8PGjclHyU3Nzc3Nzc3Nzc3Nzc3Nzc3Nzc3Nzc3Nzc3Nzc3Nzc3Nzc3Nzc3Nzc3Nzc3Nzc3Nzc3N//AABEIAKAAoAMBIgACEQEDEQH/xAAbAAEAAgMBAQAAAAAAAAAAAAAABQYBAgQDB//EAEIQAAEDAwMCAwUGAwUGBwAAAAECAwQABREGEiExQRMUUQciMmGBFUJScZGxI3KhFjN0grJTY5KiwfEIJCU0NTZD/8QAGQEBAQEBAQEAAAAAAAAAAAAAAAECAwQF/8QAIBEAAwEAAgIDAQEAAAAAAAAAAAECERIhAzETIkFRYf/aAAwDAQACEQMRAD8A+S0pSvqHzxSlKAUpSgFKUoBSlKAUpWeOc+lAYrNTbGmpCWUv3eSzamVDKBJCi8sZxlLQG7HzOAePWuydbLNZmmlzYt7kKU641h0twwVICc+5hagPeHWsc0dFD/Sr0qwAWCQ+3GFkvbDqyAlLMtLiyT0AQpsZzn15rouOkAw8lli4pakuDc1EubYjLXyRhLm5Tajxj4hzxgU5ocH+FXpXvMiSIMlUadHdjPp6tvIKVD6Ht868K3phrBSlKEFKUoBSlKAUpSgFKUoBSlKA2QlSlJShJUpR2pSBkkngAD1q2Nx2dJojyJTClzFPeE/MCUrTBVgFTbSTwt4Dqrok8DnmtNFw9hFy8ZpiS4/5O3OPHCUOlOXHeccoQfd7blJqegx7np67RrSh+LPaVuUiLJ8JMhveneoPbgpSWuCpWDzjiuF1rw7xOLSGd86pufpuY4qS7KQmVClxm1LXPVuJTvIypaVpUR72QgoT6GtLpFfkW62wtR3aBCegBxvDshUl7YogpSpDSVbcYwMq6YHGBXvaUfagmaf0pJdZSzEW6iQtJD1yKDlSCeqEHJKUDj8XJqRuvs1REatzkeeryyYDkm5vqSCGCgbiAE9yDgA/h6moqS9m2t9ETbFRGb/Euf8AamHPktHGJqZDG5O0px4i0EDAPGehArpeYgWlVvF1t8hNmtzbi4iXdkgz3nFDPvI/hlKcA7c8hB/EccGldIr1JFalMSvDS3ORHmNlHvNNqGQ4D0x1HPcVNXqwSdGC8S4ctL1mTIbYYiSkeK1NK8KIUAcHanPvDByB0o8bzQtz0QqrqmWyoXW3qcsBe8Bh5lspMReM5ZKicZA3Fokp9MYzULeLY7a5QaWtDzDqA7Gktj3H2z0Un9iOoOQasMKwwp7zUuCZL1peDim4Bf2uCUlOfLlXTkZIX1KQe9dUyDHkRG9PKYEa5LYclxoQeLvlpCcktBRyf4qBkpJOFAdM4rSpJ9GWtXZRaUByAQcg9KV2POKUpQClKUApSlAKUpQClK1czsVjrg0CL1ssPlrZar7IVGS1BjuNObFlKVvEuuglOdqiktjJB4BrwuTqbbpZbca5KnF9SYDTm8qQhtKEOvpaJAOwrUhP+Uipd+Y81erg3EtVzuzTiIylRGmkrirT5ZrBWNiju47Y47+le1O2pux2RCoghFL84LjAk+CouIVt554SU9ea889taequl0dGm9IXGQu03BibCaakupCVqbLqmiQvG5tSQlQ9w9CRV3u+k512heTlawtC0rSVIQmzoaKtoCviTyO2cf8ASt9DNqFg0z4mdpmM4SQrH/7+qyO/ZKfrwBe4bqHbglHm1ODxAPBVCQBgpPGeo4A5+WO9crt8jUpYfKdJ6HuVv8SW9fbdbJSlLbDL0NMolKHCgq97gDcCOB6ZxmvLX+mboY7M129W+5JbZeeJYgojbUoCSr4fiOCODX1IPoYtSP462HTLmFK0xQ9nDzh79OcH51Ae0MoNkUUOJc/9NuAKw2EbsBI6D5Y571F5G61l4rMPkWkMTJcmzOgKaukdTSEK+EPpG9pX/ENv5KNSAvdshwGvsizuIlZZluSYe8NqdQreEBLm5QQk9cEZOTjGKhtJpUrVdjCASftBg4HoHEk/0FWeFP1BBhvpiXOK60pJlMWxySrxPLhLhG1A4wUKKtuckAHFd/JnI5eNviVnVsVEPU1yZax4RfLjWOmxYDiR+ixURUzqwbbowhX96m3ww767vLt5z/Soaus+jjfsUpStGRSlKAUpSgFKUoBSlKAvtuhtXtywlxUwtPwUx3EMSgw0FR/dWXVH/dlB45OQMiuW6s2+ZDulpsyY/wD5RwXGLHjPl33NobeSVnhS9qUOHaSOCATg1GaacZnMu6fl42S3EvRVKVhKZCeNpP3Q4nKM9jt9KlJF+cgwBFhpbZuCXErjwocfCbcpC/e3KUN63SAUq7YJznoPO01XR6U012e1p1nAg6eg29KbhGlRVodEqMywrC0lfRJxke/1USf3Mi37TX/FRu1FfUpyM74EQgD1IByR+VRMvSbdwLcuIfs119vxX7YI7z6o5PQhLSVFLauSAvBHTnitrFBj2lcm3ai8mu3z9qo0/wAYeEh5pXICiglJIJSpJSD+VT6Z/pVyJyd7QHLepMdq/XBvKlulEK3ISgeIorGfHwrJ3dhjGKiLrrlu5RJSJk+8TnXIb0ZkSI0dtCC4AColBz2qX9oN+sj7c24xnrXIucmImE15aQHfBRk71/3YIO0lIOeKoVssciXG89LcTBtXIVMeHuqx2bHVxXoB9SKsTLXaJVVvR26OZdZkSLshJ3xUFmJg4K5TgKW0j5gFSj6beetWGXZrzEjwIcZyFIS8lqEmQ7FSibGadKkBO7JGMBYykqIT6CuG2z4VxjPQINviOMx9qYsG4uhHitKB8ZzfkAPk7OfupHu5wc+cgt6dgSXYVxlSIrviR7MhbpIbyNsh5OOBglSApIG4knFK1ss4kQOqJqbjqO5S2yC04+oNY/2afdR/ypTUXQcAADGKV3SxHmp6xSlKpBSlKAUpSgFKUoBSlKAEAjBGRV20tNt9/wBQWhV7cLV0YkN7ZB+CaE42IcPUOAgYV94DB7GqTWQSCCkkEcgg4I/Ks1Oo1NYz6ZfLpap0OJD1E/cbc+qIiWzPighEl4oHieK0nHvhYUMjkYwcd4mwa2uL0NUK/wBs+3rewA89uaSt1pKRjKlEHKQDjKsEA8KFeTGtIsqMWdQ2cT/EVvdCHghDq+m/BSS2s91IKcnJIzWkW22a5Wm43SILvZ48ZSGnQ2fONkL7HGw4AGTk46etcVOLKO/LfRLWy4wFOTJFqk6cZJjKEWO9ARFdS8SANxWFJISCTkL5IFV2fZb9cpapVxlxJLp93zL10YUAPQHfwPkK7rFZoMhq5/Zl/nONIhLMtLdm5U0OSjcpzCScHHTpUWLlZoCgqz2lTslPwS7mtLpR8w0kbM/nuqysbwldrs7HNNR7DHYn6ikRpDbo3R7fDf3OST2KlYwlv1UCSe1QV0uMi6zVS5hSXCAhKUJ2obQOEoQn7qQOgrymy5M6UuVNfcfkOY3uuHJPp/27V4V0mf1nKq/EKUpWzApSlAKUpQClKUApSlAKUpQClKUBkVatLqDthuca1RW3b24hbZSpat7sZaNqtic4UtPPBGcKyM4NVSspUUKCkkpUDkEHBBrNLUamsLdp1K4NmuCr/AIs6iVgPlbS3ZAQpKUNgEbvi97OUgDNVAZCQDycda6Jk6ZPdDs+XIlOJGAuQ6pwgegKia8KkznZarejFKUrZgUpSgFKV12nBusJKhkGS2CPUbhRlS1nJkYByMHp86VckNt/2l1ykoRhuLcShJAwkh4AY9K2fhx7poe1W9lpKbomLIlxVhPvPhLqw418ztAUn+QjvXN+TDp8RS8jjnr0pkEZyMVe7ky2NVa/SG0hLcCQUJ28JPjM9B261pDjMXFVhv8AIbSY0OK6bkEpGFKi8pz83EqaHzyafIPiKMpSU43KAz6mhUkdVAZ9TV7sU9xvR8ucq6tWuRIvR3P+U8bdlkK2gbTgZ5+lbaUcdOnLvIZvMO3SF3VkeflNZSoKS4SD7pwCeeQBxUfk99F+JdFDpkEZBGPXNXZy426260v6Sly0F3cxHkiMlaojgUncrw+wVtVynkBXHWtY8aYi+38XZ2PMeXYJDyJLSU7HkFoFDicAdu+M5Bq8wvEUkuIBwVp4+dbVcrLfroxo27KblAKhuw2458FsltKi4CASnnO0dc9K9dOyIEmyKutyaQ5K04oLQnw+JSHDhpC/5XTnP4TinPN0nBP0ykDnpTIzjPNdluaFwvMRma6QJUttDznTAWsBR46dSaucO4yZ2tHNNy4zQszkh2H5AMpSlhCd2FJOMhSdoVuzng1XWEmEz5+pSUHClAH5mtquun5Rg6LLjN5bty1XhxHmDE8YugMtkDGDj1qluEqWSTkk5J9aTXIlRiNaUpWzApSlAKyCU4KSQQcgg4INYrdptbziGmkFbi1BCUp6qJOABQqJifqi5z4rzD3lUKkgCVIZioQ9JwQf4iwMq5Ge2cc1xou01tVuLT3hrtxPlVJHKCVlf15J/arFd9O2jSTcdrUapM68PNh0wIjoaaZSegccIJJ/l9P1xY7Rp/VcnyFtMqzXVYJjNSHw/HeIGdu7aFBWM+o4rlynNS6OuP8AvZAu3uc7NuUpbiS7c2ltSVbOFpUpKjgduUprWNeJ0W0zLUw/thy1JW83t6lPTB7ds/kK6oUO2wLw5btXR7lHLbnhuqiOthTJzySFIVuHfIP61YPaRo636XbgPWlU2TDmDciY9IbUgnGduEtjkjBBzzzxxV5TqWDKzdK3bb/Mt0BcBtiBIjLe8ctzIiHwF7QnI3dOBXM5cZDkGVCPhIjSZAkONoaCQFgKA2/hSAo8D5VPWm0WEaUXer8Lo2oveDERFkNDzSh8W1KmzgJ7nJFRNqRZ5N5QxMYuAhPupbaDMlsOIJUBlRLeFdewH1pqe9D7dLT0/tHOM56ZIbhS3H20NvJlREOIcCAAkkH73HUcnvXk7fri7NlzHHk+NKjKiOYbASGVJ27UpHCQAABirJrvTunNJX77L8O8yv4CHg551pHxFQxjwT+Goe/W60R9P2i62lU5JmOSG32pbqF+GWynGClCeoVmonL9L2Vql+kQ1OfZgSoKFAMSVtrdTt6lGdvP+Y1mPOkR4U2G0oBmaGw+kpyVBCtycHtzVmf0tB0/ZYlx1a7KEiaN8W2RVJS4pPq4tQO0cjgDP16eNqZ0rfZjcBbM2xvvHYw/5oSWd54AcCkgjPTg1eS950Ti/wClV/UfWpx7VV2fYdQ4uMJDzZaemojITJdbIwUqdAyRgAepHU143iyv6cvy7bfWFktEFYjuBJcQeikKKTx+Y7EVadR6X0zZdM2S9oF7fbuoCg0ZbKS3lO7r4Rz6Uqp6JM12UkzHjbkW7cPLIkF9KdvO8pCSc/kBxXPyau69HWy66Olai0vKmqVBJEuFO2KWkAAkpUkAH3Tu6f14qoQVwG5G+6tSnIu05ER1KFg+uVJUD34x9aqpPSOXqOemKvuv9L6b0ddmIBTepYdY8XeJjKce8RjHgn0ris+l7Tqpl9nTUuazdWW/EEK4qQoPpHXY4gDn5Ed/qIvIs0Pxv0U6lbutrZdW06gocbUULQrqlQOCD8wa0rocxV09j8dmRr+3+YwQ2lx1sHusJOP3J+lUuu6yXSRZbvEucMgPxXA4kHorsUn5EEg/nWaWy0ah5SJT2hvuv66vq3wQsTFoGfwp91P9AD9ajLC66xf7W8xnxUzGSnHrvHFXDVkKLrS4/bul3mFypTaTMtbr6W323AACpIUQFjAHT0+deGmbExp26sXjWTzMJiGoPNQvFS5IkrHw4QknAB5yfT61zVLhjOjl8tO/28MMta2aW3gLegtqdA9QpQB/QAfSu32Yykah07P0nqBJNoyhEWUVhJZdUr3W0k9VZ5SOfToRVZli6e0XU8i45jRUOLSjdIkIQmO390ckFWBk8Dkk9M1jXajbpUWyQAGbZb8rjKbeSsyHD8T6iknCieg6pA+lZ47Kj9NbjdHN7QBcI+pXrfcGBGaggMw46M7G2B8G0989Se5z6YEPaP8A5m3/AOLZ/wBYr6tcIaNfaEhSrq9DiaiiN4YeelNpEpBAPvAK93cOxAKVZ4xXzuyWK4q1JHiqbYbcjSGnXiqU0EtpCgc7t2Dx6ZrU39cf4Zc/ZMvHtmg2yRrIOzb61Ad8m2nwlQ3XTjcvBykY9ePlVdlWW2wvaTZrbEKFwVuQcr5w8FbCT/mP71L+2yI5M1F9rw3Y8iAIrTSnGpLaiFblcbQd33h2NfOm5L6JDUhLy/GZKS0snJTtxtx8hip45bldmrpKi9e3B1xzXi2lk7GojQQD2B3H9zXz5zHhrz02819E1RKh+0ONBucGRGjagaaDEqA+6lrzGOimlKIB6nj0Py5h7bo11mW25q11i02xKsul6QjxHgPuIQkkknpkVYpKMZmpbrUW723IS9a9Lz3v/euxyHD3I2pPP1JrbVluTcvZholtVxgQdrSCFzXFISr+HjAISf61U9cakf1zqVoQWfDjNJLMJha0o46lRJIAJx3PGAKtmuLW/M9nemIER+E9KtzafNNJmNZRhvBxlWDz6VhLOKZ03dOW6OL9m2kJOnsKkXW9JLi5baT5dCMBJCFHBUQPl97J7A/K3v7hf8p/avqGj7pb9XaVc0hqOU1HkRk77XMeUBtA+7k+nTHdOfSqZI0pdhONt2RFPLQpSVpmtFspBwVbt3HJHB5+VajrU/ZilrTXoun/AIgP/tcH/Aj/AFqqqezt92PruxLZzuMtKDjulXuq/oT+lXj2x2yTqDUMSVZlRJbKInhqWmaynCtxOPeWPWoLR8W2aQuX27qS4Q1yIiVGLbYkhLzynCMZVsJCeCep757VJpfHhXL56cntgjMxvaBcQxjDqW3VgdllPP7A/WqZUhfrq/fLzMusvAelOlZSOiB0SkfkAB9Kj67QslI429rRSlK0ZB2q4UkEehFYSlKegA/IYrNKF1gpSr4kg0GB0AFKUGmChBOSkE/MU2oKQkoTgfKs0oNZhKUp+FIH5VmlKDQcEEEcHtWEpSn4UpH0rNKDWDg9QCPnWNiPwj9KzSg1oHB6jI9KxtTjASMemKzSg1mNiPwJ/SsjAGAMUpQaxSlKE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http://www.ox.ac.uk/images/hi_res/2256_ox_brand_blue_p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7" y="5608471"/>
            <a:ext cx="1045755" cy="10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7-04-11 at 12.22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866"/>
            <a:ext cx="9144000" cy="315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23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81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0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VS 2018 Valenci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8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555</Words>
  <Application>Microsoft Office PowerPoint</Application>
  <PresentationFormat>On-screen Show (4:3)</PresentationFormat>
  <Paragraphs>269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ＭＳ Ｐゴシック</vt:lpstr>
      <vt:lpstr>Arial</vt:lpstr>
      <vt:lpstr>ArialMT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120  Centres</vt:lpstr>
      <vt:lpstr>PowerPoint Presentation</vt:lpstr>
      <vt:lpstr>PowerPoint Presentation</vt:lpstr>
      <vt:lpstr>Recruitment: see our Website  acst-2.org</vt:lpstr>
      <vt:lpstr>Recruitment data on acst-2.org</vt:lpstr>
      <vt:lpstr>Top 10 Recruiting Centres</vt:lpstr>
      <vt:lpstr>PowerPoint Presentation</vt:lpstr>
      <vt:lpstr>PowerPoint Presentation</vt:lpstr>
      <vt:lpstr>PowerPoint Presentation</vt:lpstr>
      <vt:lpstr>PowerPoint Presentation</vt:lpstr>
      <vt:lpstr>Baseline Patient Characteristics</vt:lpstr>
      <vt:lpstr>PowerPoint Presentation</vt:lpstr>
      <vt:lpstr>Trial Forms Received by 31st Aug 2017</vt:lpstr>
      <vt:lpstr>Annual Follow-up</vt:lpstr>
      <vt:lpstr>Compliance with allocated treatment  reported to DMC 28th March 2017</vt:lpstr>
      <vt:lpstr>  Mean days from randomisation to procedure, mean person-years follow-up from entry   31st August 2017 </vt:lpstr>
      <vt:lpstr>Peri-procedural risks (blinded) in 2103 patients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ACST-2 fit with the New Guidelines?</vt:lpstr>
      <vt:lpstr>The New ESVS and ESC Guidelines</vt:lpstr>
      <vt:lpstr>PowerPoint Presentation</vt:lpstr>
      <vt:lpstr>PowerPoint Presentation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Halliday</dc:creator>
  <cp:lastModifiedBy>Conference</cp:lastModifiedBy>
  <cp:revision>19</cp:revision>
  <dcterms:created xsi:type="dcterms:W3CDTF">2017-08-31T11:41:36Z</dcterms:created>
  <dcterms:modified xsi:type="dcterms:W3CDTF">2017-09-04T12:40:08Z</dcterms:modified>
</cp:coreProperties>
</file>