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58" r:id="rId5"/>
    <p:sldId id="260" r:id="rId6"/>
    <p:sldId id="277" r:id="rId7"/>
    <p:sldId id="261" r:id="rId8"/>
    <p:sldId id="262" r:id="rId9"/>
    <p:sldId id="263" r:id="rId10"/>
    <p:sldId id="264" r:id="rId11"/>
    <p:sldId id="265" r:id="rId12"/>
    <p:sldId id="266" r:id="rId13"/>
    <p:sldId id="267" r:id="rId14"/>
    <p:sldId id="269" r:id="rId15"/>
    <p:sldId id="270" r:id="rId16"/>
    <p:sldId id="271" r:id="rId17"/>
    <p:sldId id="273" r:id="rId18"/>
    <p:sldId id="272" r:id="rId19"/>
    <p:sldId id="274" r:id="rId20"/>
    <p:sldId id="275"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5BAB21-6655-44BA-AB09-FE9CC9A77975}" type="datetimeFigureOut">
              <a:rPr lang="en-GB" smtClean="0"/>
              <a:t>04/09/2017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8E549-7053-4204-82DB-98FCA02AEC02}" type="slidenum">
              <a:rPr lang="en-GB" smtClean="0"/>
              <a:t>‹#›</a:t>
            </a:fld>
            <a:endParaRPr lang="en-GB"/>
          </a:p>
        </p:txBody>
      </p:sp>
    </p:spTree>
    <p:extLst>
      <p:ext uri="{BB962C8B-B14F-4D97-AF65-F5344CB8AC3E}">
        <p14:creationId xmlns:p14="http://schemas.microsoft.com/office/powerpoint/2010/main" val="319997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A8E549-7053-4204-82DB-98FCA02AEC02}" type="slidenum">
              <a:rPr lang="en-GB" smtClean="0"/>
              <a:t>4</a:t>
            </a:fld>
            <a:endParaRPr lang="en-GB"/>
          </a:p>
        </p:txBody>
      </p:sp>
    </p:spTree>
    <p:extLst>
      <p:ext uri="{BB962C8B-B14F-4D97-AF65-F5344CB8AC3E}">
        <p14:creationId xmlns:p14="http://schemas.microsoft.com/office/powerpoint/2010/main" val="25337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by</a:t>
            </a:r>
            <a:r>
              <a:rPr lang="en-GB" baseline="0" dirty="0" smtClean="0"/>
              <a:t> asking as Wojtek has already highlighted, by asking for the statin dose on the annual follow up we actually add to the body of research in this area and maybe influence statin regimes going forward</a:t>
            </a:r>
            <a:endParaRPr lang="en-GB" dirty="0"/>
          </a:p>
        </p:txBody>
      </p:sp>
      <p:sp>
        <p:nvSpPr>
          <p:cNvPr id="4" name="Slide Number Placeholder 3"/>
          <p:cNvSpPr>
            <a:spLocks noGrp="1"/>
          </p:cNvSpPr>
          <p:nvPr>
            <p:ph type="sldNum" sz="quarter" idx="10"/>
          </p:nvPr>
        </p:nvSpPr>
        <p:spPr/>
        <p:txBody>
          <a:bodyPr/>
          <a:lstStyle/>
          <a:p>
            <a:fld id="{9C4A378D-5D2E-4D4C-84A0-5ED89EC98A52}" type="slidenum">
              <a:rPr lang="en-GB" smtClean="0"/>
              <a:t>19</a:t>
            </a:fld>
            <a:endParaRPr lang="en-GB"/>
          </a:p>
        </p:txBody>
      </p:sp>
    </p:spTree>
    <p:extLst>
      <p:ext uri="{BB962C8B-B14F-4D97-AF65-F5344CB8AC3E}">
        <p14:creationId xmlns:p14="http://schemas.microsoft.com/office/powerpoint/2010/main" val="253753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A8E549-7053-4204-82DB-98FCA02AEC02}" type="slidenum">
              <a:rPr lang="en-GB" smtClean="0"/>
              <a:t>9</a:t>
            </a:fld>
            <a:endParaRPr lang="en-GB"/>
          </a:p>
        </p:txBody>
      </p:sp>
    </p:spTree>
    <p:extLst>
      <p:ext uri="{BB962C8B-B14F-4D97-AF65-F5344CB8AC3E}">
        <p14:creationId xmlns:p14="http://schemas.microsoft.com/office/powerpoint/2010/main" val="375874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If we don’t provide the data why do the research?</a:t>
            </a:r>
          </a:p>
          <a:p>
            <a:endParaRPr lang="en-GB" dirty="0"/>
          </a:p>
        </p:txBody>
      </p:sp>
      <p:sp>
        <p:nvSpPr>
          <p:cNvPr id="4" name="Slide Number Placeholder 3"/>
          <p:cNvSpPr>
            <a:spLocks noGrp="1"/>
          </p:cNvSpPr>
          <p:nvPr>
            <p:ph type="sldNum" sz="quarter" idx="10"/>
          </p:nvPr>
        </p:nvSpPr>
        <p:spPr/>
        <p:txBody>
          <a:bodyPr/>
          <a:lstStyle/>
          <a:p>
            <a:fld id="{26A8E549-7053-4204-82DB-98FCA02AEC02}" type="slidenum">
              <a:rPr lang="en-GB" smtClean="0"/>
              <a:t>10</a:t>
            </a:fld>
            <a:endParaRPr lang="en-GB"/>
          </a:p>
        </p:txBody>
      </p:sp>
    </p:spTree>
    <p:extLst>
      <p:ext uri="{BB962C8B-B14F-4D97-AF65-F5344CB8AC3E}">
        <p14:creationId xmlns:p14="http://schemas.microsoft.com/office/powerpoint/2010/main" val="299817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526 patients fill in different areas on this form suggesting that that they had a stroke. If we believe all 526 patients that they had a stroke then the stroke rate would be </a:t>
            </a:r>
            <a:r>
              <a:rPr lang="en-GB" b="1" dirty="0" smtClean="0">
                <a:solidFill>
                  <a:srgbClr val="FF0000"/>
                </a:solidFill>
              </a:rPr>
              <a:t>25%</a:t>
            </a:r>
          </a:p>
          <a:p>
            <a:r>
              <a:rPr lang="en-GB" dirty="0" smtClean="0"/>
              <a:t>However the centres provide information which confirms that only 4 patients have had a stroke then the stroke rate is </a:t>
            </a:r>
            <a:r>
              <a:rPr lang="en-GB" b="1" dirty="0" smtClean="0">
                <a:solidFill>
                  <a:srgbClr val="FF0000"/>
                </a:solidFill>
              </a:rPr>
              <a:t>0.2%</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6A8E549-7053-4204-82DB-98FCA02AEC02}" type="slidenum">
              <a:rPr lang="en-GB" smtClean="0"/>
              <a:t>13</a:t>
            </a:fld>
            <a:endParaRPr lang="en-GB"/>
          </a:p>
        </p:txBody>
      </p:sp>
    </p:spTree>
    <p:extLst>
      <p:ext uri="{BB962C8B-B14F-4D97-AF65-F5344CB8AC3E}">
        <p14:creationId xmlns:p14="http://schemas.microsoft.com/office/powerpoint/2010/main" val="384231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further examples of where having the correct data makes a difference. </a:t>
            </a:r>
            <a:r>
              <a:rPr lang="en-GB" dirty="0" smtClean="0"/>
              <a:t>Dates play an important role</a:t>
            </a:r>
          </a:p>
          <a:p>
            <a:r>
              <a:rPr lang="en-GB" dirty="0" smtClean="0"/>
              <a:t>The implications</a:t>
            </a:r>
            <a:r>
              <a:rPr lang="en-GB" baseline="0" dirty="0" smtClean="0"/>
              <a:t> of this are vast – Major event info, to altering the 1 month data that we present</a:t>
            </a:r>
            <a:endParaRPr lang="en-GB" dirty="0" smtClean="0"/>
          </a:p>
          <a:p>
            <a:endParaRPr lang="en-GB" dirty="0"/>
          </a:p>
        </p:txBody>
      </p:sp>
      <p:sp>
        <p:nvSpPr>
          <p:cNvPr id="4" name="Slide Number Placeholder 3"/>
          <p:cNvSpPr>
            <a:spLocks noGrp="1"/>
          </p:cNvSpPr>
          <p:nvPr>
            <p:ph type="sldNum" sz="quarter" idx="10"/>
          </p:nvPr>
        </p:nvSpPr>
        <p:spPr/>
        <p:txBody>
          <a:bodyPr/>
          <a:lstStyle/>
          <a:p>
            <a:fld id="{9C4A378D-5D2E-4D4C-84A0-5ED89EC98A52}" type="slidenum">
              <a:rPr lang="en-GB" smtClean="0"/>
              <a:t>14</a:t>
            </a:fld>
            <a:endParaRPr lang="en-GB"/>
          </a:p>
        </p:txBody>
      </p:sp>
    </p:spTree>
    <p:extLst>
      <p:ext uri="{BB962C8B-B14F-4D97-AF65-F5344CB8AC3E}">
        <p14:creationId xmlns:p14="http://schemas.microsoft.com/office/powerpoint/2010/main" val="148292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example and there have been 4 or 5 instances where this has happened.</a:t>
            </a:r>
            <a:r>
              <a:rPr lang="en-GB" baseline="0" dirty="0" smtClean="0"/>
              <a:t> The collaborator is relying on information from the hospital systems which might not be up to date</a:t>
            </a:r>
            <a:endParaRPr lang="en-GB" dirty="0"/>
          </a:p>
        </p:txBody>
      </p:sp>
      <p:sp>
        <p:nvSpPr>
          <p:cNvPr id="4" name="Slide Number Placeholder 3"/>
          <p:cNvSpPr>
            <a:spLocks noGrp="1"/>
          </p:cNvSpPr>
          <p:nvPr>
            <p:ph type="sldNum" sz="quarter" idx="10"/>
          </p:nvPr>
        </p:nvSpPr>
        <p:spPr/>
        <p:txBody>
          <a:bodyPr/>
          <a:lstStyle/>
          <a:p>
            <a:fld id="{26A8E549-7053-4204-82DB-98FCA02AEC02}" type="slidenum">
              <a:rPr lang="en-GB" smtClean="0"/>
              <a:t>15</a:t>
            </a:fld>
            <a:endParaRPr lang="en-GB"/>
          </a:p>
        </p:txBody>
      </p:sp>
    </p:spTree>
    <p:extLst>
      <p:ext uri="{BB962C8B-B14F-4D97-AF65-F5344CB8AC3E}">
        <p14:creationId xmlns:p14="http://schemas.microsoft.com/office/powerpoint/2010/main" val="371119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when we are looking for complete and accurate data</a:t>
            </a:r>
            <a:r>
              <a:rPr lang="en-GB" baseline="0" dirty="0" smtClean="0"/>
              <a:t> we look at the following</a:t>
            </a:r>
            <a:endParaRPr lang="en-GB" dirty="0"/>
          </a:p>
        </p:txBody>
      </p:sp>
      <p:sp>
        <p:nvSpPr>
          <p:cNvPr id="4" name="Slide Number Placeholder 3"/>
          <p:cNvSpPr>
            <a:spLocks noGrp="1"/>
          </p:cNvSpPr>
          <p:nvPr>
            <p:ph type="sldNum" sz="quarter" idx="10"/>
          </p:nvPr>
        </p:nvSpPr>
        <p:spPr/>
        <p:txBody>
          <a:bodyPr/>
          <a:lstStyle/>
          <a:p>
            <a:fld id="{26A8E549-7053-4204-82DB-98FCA02AEC02}" type="slidenum">
              <a:rPr lang="en-GB" smtClean="0"/>
              <a:t>16</a:t>
            </a:fld>
            <a:endParaRPr lang="en-GB"/>
          </a:p>
        </p:txBody>
      </p:sp>
    </p:spTree>
    <p:extLst>
      <p:ext uri="{BB962C8B-B14F-4D97-AF65-F5344CB8AC3E}">
        <p14:creationId xmlns:p14="http://schemas.microsoft.com/office/powerpoint/2010/main" val="3945607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struggled to get follow up forms back from patients</a:t>
            </a:r>
            <a:r>
              <a:rPr lang="en-GB" baseline="0" dirty="0" smtClean="0"/>
              <a:t> as well </a:t>
            </a:r>
            <a:r>
              <a:rPr lang="en-GB" baseline="0" smtClean="0"/>
              <a:t>as collaborators.</a:t>
            </a:r>
            <a:endParaRPr lang="en-GB"/>
          </a:p>
        </p:txBody>
      </p:sp>
      <p:sp>
        <p:nvSpPr>
          <p:cNvPr id="4" name="Slide Number Placeholder 3"/>
          <p:cNvSpPr>
            <a:spLocks noGrp="1"/>
          </p:cNvSpPr>
          <p:nvPr>
            <p:ph type="sldNum" sz="quarter" idx="10"/>
          </p:nvPr>
        </p:nvSpPr>
        <p:spPr/>
        <p:txBody>
          <a:bodyPr/>
          <a:lstStyle/>
          <a:p>
            <a:fld id="{26A8E549-7053-4204-82DB-98FCA02AEC02}" type="slidenum">
              <a:rPr lang="en-GB" smtClean="0"/>
              <a:t>17</a:t>
            </a:fld>
            <a:endParaRPr lang="en-GB"/>
          </a:p>
        </p:txBody>
      </p:sp>
    </p:spTree>
    <p:extLst>
      <p:ext uri="{BB962C8B-B14F-4D97-AF65-F5344CB8AC3E}">
        <p14:creationId xmlns:p14="http://schemas.microsoft.com/office/powerpoint/2010/main" val="164634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4A378D-5D2E-4D4C-84A0-5ED89EC98A52}" type="slidenum">
              <a:rPr lang="en-GB" smtClean="0"/>
              <a:t>18</a:t>
            </a:fld>
            <a:endParaRPr lang="en-GB"/>
          </a:p>
        </p:txBody>
      </p:sp>
    </p:spTree>
    <p:extLst>
      <p:ext uri="{BB962C8B-B14F-4D97-AF65-F5344CB8AC3E}">
        <p14:creationId xmlns:p14="http://schemas.microsoft.com/office/powerpoint/2010/main" val="184731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A7D0CE-E4D0-46EB-803D-3847416DAC2C}"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BCD6B-F571-401C-8384-0B14530E1340}" type="slidenum">
              <a:rPr lang="en-GB" smtClean="0"/>
              <a:t>‹#›</a:t>
            </a:fld>
            <a:endParaRPr lang="en-GB"/>
          </a:p>
        </p:txBody>
      </p:sp>
    </p:spTree>
    <p:extLst>
      <p:ext uri="{BB962C8B-B14F-4D97-AF65-F5344CB8AC3E}">
        <p14:creationId xmlns:p14="http://schemas.microsoft.com/office/powerpoint/2010/main" val="1726241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A7D0CE-E4D0-46EB-803D-3847416DAC2C}"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BCD6B-F571-401C-8384-0B14530E1340}" type="slidenum">
              <a:rPr lang="en-GB" smtClean="0"/>
              <a:t>‹#›</a:t>
            </a:fld>
            <a:endParaRPr lang="en-GB"/>
          </a:p>
        </p:txBody>
      </p:sp>
    </p:spTree>
    <p:extLst>
      <p:ext uri="{BB962C8B-B14F-4D97-AF65-F5344CB8AC3E}">
        <p14:creationId xmlns:p14="http://schemas.microsoft.com/office/powerpoint/2010/main" val="83252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A7D0CE-E4D0-46EB-803D-3847416DAC2C}"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BCD6B-F571-401C-8384-0B14530E1340}" type="slidenum">
              <a:rPr lang="en-GB" smtClean="0"/>
              <a:t>‹#›</a:t>
            </a:fld>
            <a:endParaRPr lang="en-GB"/>
          </a:p>
        </p:txBody>
      </p:sp>
    </p:spTree>
    <p:extLst>
      <p:ext uri="{BB962C8B-B14F-4D97-AF65-F5344CB8AC3E}">
        <p14:creationId xmlns:p14="http://schemas.microsoft.com/office/powerpoint/2010/main" val="282578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A7D0CE-E4D0-46EB-803D-3847416DAC2C}"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BCD6B-F571-401C-8384-0B14530E1340}" type="slidenum">
              <a:rPr lang="en-GB" smtClean="0"/>
              <a:t>‹#›</a:t>
            </a:fld>
            <a:endParaRPr lang="en-GB"/>
          </a:p>
        </p:txBody>
      </p:sp>
    </p:spTree>
    <p:extLst>
      <p:ext uri="{BB962C8B-B14F-4D97-AF65-F5344CB8AC3E}">
        <p14:creationId xmlns:p14="http://schemas.microsoft.com/office/powerpoint/2010/main" val="74331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7D0CE-E4D0-46EB-803D-3847416DAC2C}"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BCD6B-F571-401C-8384-0B14530E1340}" type="slidenum">
              <a:rPr lang="en-GB" smtClean="0"/>
              <a:t>‹#›</a:t>
            </a:fld>
            <a:endParaRPr lang="en-GB"/>
          </a:p>
        </p:txBody>
      </p:sp>
    </p:spTree>
    <p:extLst>
      <p:ext uri="{BB962C8B-B14F-4D97-AF65-F5344CB8AC3E}">
        <p14:creationId xmlns:p14="http://schemas.microsoft.com/office/powerpoint/2010/main" val="136824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A7D0CE-E4D0-46EB-803D-3847416DAC2C}"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BCD6B-F571-401C-8384-0B14530E1340}" type="slidenum">
              <a:rPr lang="en-GB" smtClean="0"/>
              <a:t>‹#›</a:t>
            </a:fld>
            <a:endParaRPr lang="en-GB"/>
          </a:p>
        </p:txBody>
      </p:sp>
    </p:spTree>
    <p:extLst>
      <p:ext uri="{BB962C8B-B14F-4D97-AF65-F5344CB8AC3E}">
        <p14:creationId xmlns:p14="http://schemas.microsoft.com/office/powerpoint/2010/main" val="106119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DA7D0CE-E4D0-46EB-803D-3847416DAC2C}" type="datetimeFigureOut">
              <a:rPr lang="en-GB" smtClean="0"/>
              <a:t>04/09/2017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BBCD6B-F571-401C-8384-0B14530E1340}" type="slidenum">
              <a:rPr lang="en-GB" smtClean="0"/>
              <a:t>‹#›</a:t>
            </a:fld>
            <a:endParaRPr lang="en-GB"/>
          </a:p>
        </p:txBody>
      </p:sp>
    </p:spTree>
    <p:extLst>
      <p:ext uri="{BB962C8B-B14F-4D97-AF65-F5344CB8AC3E}">
        <p14:creationId xmlns:p14="http://schemas.microsoft.com/office/powerpoint/2010/main" val="92815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A7D0CE-E4D0-46EB-803D-3847416DAC2C}" type="datetimeFigureOut">
              <a:rPr lang="en-GB" smtClean="0"/>
              <a:t>04/09/2017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BBCD6B-F571-401C-8384-0B14530E1340}" type="slidenum">
              <a:rPr lang="en-GB" smtClean="0"/>
              <a:t>‹#›</a:t>
            </a:fld>
            <a:endParaRPr lang="en-GB"/>
          </a:p>
        </p:txBody>
      </p:sp>
    </p:spTree>
    <p:extLst>
      <p:ext uri="{BB962C8B-B14F-4D97-AF65-F5344CB8AC3E}">
        <p14:creationId xmlns:p14="http://schemas.microsoft.com/office/powerpoint/2010/main" val="1311716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7D0CE-E4D0-46EB-803D-3847416DAC2C}" type="datetimeFigureOut">
              <a:rPr lang="en-GB" smtClean="0"/>
              <a:t>04/09/2017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BBCD6B-F571-401C-8384-0B14530E1340}" type="slidenum">
              <a:rPr lang="en-GB" smtClean="0"/>
              <a:t>‹#›</a:t>
            </a:fld>
            <a:endParaRPr lang="en-GB"/>
          </a:p>
        </p:txBody>
      </p:sp>
    </p:spTree>
    <p:extLst>
      <p:ext uri="{BB962C8B-B14F-4D97-AF65-F5344CB8AC3E}">
        <p14:creationId xmlns:p14="http://schemas.microsoft.com/office/powerpoint/2010/main" val="234360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7D0CE-E4D0-46EB-803D-3847416DAC2C}"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BCD6B-F571-401C-8384-0B14530E1340}" type="slidenum">
              <a:rPr lang="en-GB" smtClean="0"/>
              <a:t>‹#›</a:t>
            </a:fld>
            <a:endParaRPr lang="en-GB"/>
          </a:p>
        </p:txBody>
      </p:sp>
    </p:spTree>
    <p:extLst>
      <p:ext uri="{BB962C8B-B14F-4D97-AF65-F5344CB8AC3E}">
        <p14:creationId xmlns:p14="http://schemas.microsoft.com/office/powerpoint/2010/main" val="117936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7D0CE-E4D0-46EB-803D-3847416DAC2C}"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BCD6B-F571-401C-8384-0B14530E1340}" type="slidenum">
              <a:rPr lang="en-GB" smtClean="0"/>
              <a:t>‹#›</a:t>
            </a:fld>
            <a:endParaRPr lang="en-GB"/>
          </a:p>
        </p:txBody>
      </p:sp>
    </p:spTree>
    <p:extLst>
      <p:ext uri="{BB962C8B-B14F-4D97-AF65-F5344CB8AC3E}">
        <p14:creationId xmlns:p14="http://schemas.microsoft.com/office/powerpoint/2010/main" val="324004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7D0CE-E4D0-46EB-803D-3847416DAC2C}" type="datetimeFigureOut">
              <a:rPr lang="en-GB" smtClean="0"/>
              <a:t>04/09/2017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BCD6B-F571-401C-8384-0B14530E1340}" type="slidenum">
              <a:rPr lang="en-GB" smtClean="0"/>
              <a:t>‹#›</a:t>
            </a:fld>
            <a:endParaRPr lang="en-GB"/>
          </a:p>
        </p:txBody>
      </p:sp>
    </p:spTree>
    <p:extLst>
      <p:ext uri="{BB962C8B-B14F-4D97-AF65-F5344CB8AC3E}">
        <p14:creationId xmlns:p14="http://schemas.microsoft.com/office/powerpoint/2010/main" val="3020547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714" y="2492896"/>
            <a:ext cx="7772400" cy="1470025"/>
          </a:xfrm>
        </p:spPr>
        <p:txBody>
          <a:bodyPr>
            <a:normAutofit/>
          </a:bodyPr>
          <a:lstStyle/>
          <a:p>
            <a:r>
              <a:rPr lang="en-GB" sz="5400" dirty="0" smtClean="0"/>
              <a:t>Aiming for complete data</a:t>
            </a:r>
            <a:endParaRPr lang="en-GB" sz="5400" dirty="0"/>
          </a:p>
        </p:txBody>
      </p:sp>
      <p:sp>
        <p:nvSpPr>
          <p:cNvPr id="3" name="Subtitle 2"/>
          <p:cNvSpPr>
            <a:spLocks noGrp="1"/>
          </p:cNvSpPr>
          <p:nvPr>
            <p:ph type="subTitle" idx="1"/>
          </p:nvPr>
        </p:nvSpPr>
        <p:spPr>
          <a:xfrm>
            <a:off x="1371600" y="5157192"/>
            <a:ext cx="6400800" cy="481608"/>
          </a:xfrm>
        </p:spPr>
        <p:txBody>
          <a:bodyPr>
            <a:normAutofit fontScale="92500" lnSpcReduction="20000"/>
          </a:bodyPr>
          <a:lstStyle/>
          <a:p>
            <a:r>
              <a:rPr lang="en-GB" dirty="0" smtClean="0"/>
              <a:t>Alison Clarke &amp; </a:t>
            </a:r>
            <a:r>
              <a:rPr lang="en-GB" dirty="0" err="1" smtClean="0"/>
              <a:t>Wojtek</a:t>
            </a:r>
            <a:r>
              <a:rPr lang="en-GB" dirty="0" smtClean="0"/>
              <a:t> Brudlo</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689901"/>
            <a:ext cx="800566" cy="95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5710" y="5934578"/>
            <a:ext cx="1663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330994"/>
            <a:ext cx="5821304" cy="884103"/>
          </a:xfrm>
          <a:prstGeom prst="rect">
            <a:avLst/>
          </a:prstGeom>
        </p:spPr>
      </p:pic>
    </p:spTree>
    <p:extLst>
      <p:ext uri="{BB962C8B-B14F-4D97-AF65-F5344CB8AC3E}">
        <p14:creationId xmlns:p14="http://schemas.microsoft.com/office/powerpoint/2010/main" val="3746683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4383" y="511696"/>
            <a:ext cx="8229600" cy="1143000"/>
          </a:xfrm>
        </p:spPr>
        <p:txBody>
          <a:bodyPr>
            <a:normAutofit/>
          </a:bodyPr>
          <a:lstStyle/>
          <a:p>
            <a:r>
              <a:rPr lang="en-GB" sz="4000" i="1" dirty="0" smtClean="0">
                <a:solidFill>
                  <a:srgbClr val="FF0000"/>
                </a:solidFill>
              </a:rPr>
              <a:t>Why do we want complete data?</a:t>
            </a:r>
            <a:endParaRPr lang="en-GB" sz="4000" i="1" dirty="0">
              <a:solidFill>
                <a:srgbClr val="FF0000"/>
              </a:solidFill>
            </a:endParaRPr>
          </a:p>
        </p:txBody>
      </p:sp>
      <p:sp>
        <p:nvSpPr>
          <p:cNvPr id="7" name="Content Placeholder 6"/>
          <p:cNvSpPr>
            <a:spLocks noGrp="1"/>
          </p:cNvSpPr>
          <p:nvPr>
            <p:ph idx="1"/>
          </p:nvPr>
        </p:nvSpPr>
        <p:spPr/>
        <p:txBody>
          <a:bodyPr/>
          <a:lstStyle/>
          <a:p>
            <a:r>
              <a:rPr lang="en-GB" dirty="0" smtClean="0"/>
              <a:t>Primary end point </a:t>
            </a:r>
          </a:p>
          <a:p>
            <a:pPr lvl="1"/>
            <a:r>
              <a:rPr lang="en-GB" b="1" dirty="0" smtClean="0">
                <a:solidFill>
                  <a:srgbClr val="FF0000"/>
                </a:solidFill>
              </a:rPr>
              <a:t>MAJOR EVENTS</a:t>
            </a:r>
          </a:p>
          <a:p>
            <a:pPr lvl="3"/>
            <a:r>
              <a:rPr lang="en-GB" b="1" dirty="0" smtClean="0">
                <a:solidFill>
                  <a:srgbClr val="FF0000"/>
                </a:solidFill>
              </a:rPr>
              <a:t>Within 30 days</a:t>
            </a:r>
          </a:p>
          <a:p>
            <a:pPr lvl="3"/>
            <a:r>
              <a:rPr lang="en-GB" b="1" dirty="0" smtClean="0">
                <a:solidFill>
                  <a:srgbClr val="FF0000"/>
                </a:solidFill>
              </a:rPr>
              <a:t>Stroke and death more than 30 days</a:t>
            </a:r>
          </a:p>
          <a:p>
            <a:r>
              <a:rPr lang="en-GB" dirty="0" smtClean="0"/>
              <a:t>Research </a:t>
            </a:r>
          </a:p>
          <a:p>
            <a:pPr lvl="1"/>
            <a:r>
              <a:rPr lang="en-GB" dirty="0"/>
              <a:t>Responsibility to the </a:t>
            </a:r>
            <a:r>
              <a:rPr lang="en-GB" dirty="0" smtClean="0"/>
              <a:t>patients</a:t>
            </a:r>
          </a:p>
          <a:p>
            <a:pPr lvl="1"/>
            <a:r>
              <a:rPr lang="en-GB" dirty="0" smtClean="0"/>
              <a:t>Present accurate data on the study</a:t>
            </a:r>
            <a:endParaRPr lang="en-GB" dirty="0"/>
          </a:p>
          <a:p>
            <a:pPr marL="457200" lvl="1" indent="0">
              <a:buNone/>
            </a:pPr>
            <a:endParaRPr lang="en-GB" dirty="0" smtClean="0"/>
          </a:p>
          <a:p>
            <a:pPr lvl="1"/>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764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solidFill>
                  <a:srgbClr val="FF0000"/>
                </a:solidFill>
              </a:rPr>
              <a:t>Major events </a:t>
            </a:r>
            <a:r>
              <a:rPr lang="en-GB" i="1" u="sng" dirty="0" smtClean="0">
                <a:solidFill>
                  <a:srgbClr val="FF0000"/>
                </a:solidFill>
              </a:rPr>
              <a:t>within</a:t>
            </a:r>
            <a:r>
              <a:rPr lang="en-GB" i="1" dirty="0" smtClean="0">
                <a:solidFill>
                  <a:srgbClr val="FF0000"/>
                </a:solidFill>
              </a:rPr>
              <a:t> 30 days of treatment</a:t>
            </a:r>
            <a:endParaRPr lang="en-GB" i="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GB" dirty="0" smtClean="0"/>
              <a:t>Stroke, MI and Death</a:t>
            </a:r>
          </a:p>
          <a:p>
            <a:pPr lvl="1"/>
            <a:r>
              <a:rPr lang="en-GB" dirty="0" smtClean="0"/>
              <a:t>Might be whilst they are still in your care at the hospital</a:t>
            </a:r>
          </a:p>
          <a:p>
            <a:pPr lvl="1"/>
            <a:r>
              <a:rPr lang="en-GB" dirty="0" smtClean="0"/>
              <a:t>Might be in the days after discharge</a:t>
            </a:r>
            <a:endParaRPr lang="en-GB" dirty="0"/>
          </a:p>
          <a:p>
            <a:pPr marL="457200" lvl="1" indent="0">
              <a:buNone/>
            </a:pPr>
            <a:r>
              <a:rPr lang="en-GB" dirty="0" smtClean="0"/>
              <a:t>		</a:t>
            </a:r>
            <a:r>
              <a:rPr lang="en-GB" dirty="0" smtClean="0">
                <a:solidFill>
                  <a:srgbClr val="FF0000"/>
                </a:solidFill>
              </a:rPr>
              <a:t>Still need the information</a:t>
            </a:r>
          </a:p>
          <a:p>
            <a:pPr marL="457200" lvl="1" indent="0">
              <a:buNone/>
            </a:pPr>
            <a:endParaRPr lang="en-GB" dirty="0"/>
          </a:p>
          <a:p>
            <a:pPr marL="457200" lvl="1" indent="0">
              <a:buNone/>
            </a:pPr>
            <a:r>
              <a:rPr lang="en-GB" dirty="0" smtClean="0"/>
              <a:t>Type of information we need: </a:t>
            </a:r>
          </a:p>
          <a:p>
            <a:pPr lvl="2">
              <a:buFont typeface="Wingdings" panose="05000000000000000000" pitchFamily="2" charset="2"/>
              <a:buChar char="v"/>
            </a:pPr>
            <a:r>
              <a:rPr lang="en-GB" dirty="0" smtClean="0"/>
              <a:t>Imaging reports</a:t>
            </a:r>
          </a:p>
          <a:p>
            <a:pPr lvl="2">
              <a:buFont typeface="Wingdings" panose="05000000000000000000" pitchFamily="2" charset="2"/>
              <a:buChar char="v"/>
            </a:pPr>
            <a:r>
              <a:rPr lang="en-GB" dirty="0" smtClean="0"/>
              <a:t>discharge summary</a:t>
            </a:r>
          </a:p>
          <a:p>
            <a:pPr lvl="2">
              <a:buFont typeface="Wingdings" panose="05000000000000000000" pitchFamily="2" charset="2"/>
              <a:buChar char="v"/>
            </a:pPr>
            <a:r>
              <a:rPr lang="en-GB" dirty="0" smtClean="0"/>
              <a:t>echocardiogram </a:t>
            </a:r>
          </a:p>
          <a:p>
            <a:pPr lvl="2">
              <a:buFont typeface="Wingdings" panose="05000000000000000000" pitchFamily="2" charset="2"/>
              <a:buChar char="v"/>
            </a:pPr>
            <a:r>
              <a:rPr lang="en-GB" dirty="0" smtClean="0"/>
              <a:t>cause of death</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656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18258"/>
          </a:xfrm>
        </p:spPr>
        <p:txBody>
          <a:bodyPr>
            <a:normAutofit fontScale="90000"/>
          </a:bodyPr>
          <a:lstStyle/>
          <a:p>
            <a:r>
              <a:rPr lang="en-GB" sz="4000" i="1" dirty="0" smtClean="0">
                <a:solidFill>
                  <a:srgbClr val="FF0000"/>
                </a:solidFill>
              </a:rPr>
              <a:t>Major Events </a:t>
            </a:r>
            <a:r>
              <a:rPr lang="en-GB" sz="4000" i="1" u="sng" dirty="0" smtClean="0">
                <a:solidFill>
                  <a:srgbClr val="FF0000"/>
                </a:solidFill>
              </a:rPr>
              <a:t>after</a:t>
            </a:r>
            <a:r>
              <a:rPr lang="en-GB" sz="4000" i="1" dirty="0" smtClean="0">
                <a:solidFill>
                  <a:srgbClr val="FF0000"/>
                </a:solidFill>
              </a:rPr>
              <a:t> 30 days </a:t>
            </a:r>
            <a:br>
              <a:rPr lang="en-GB" sz="4000" i="1" dirty="0" smtClean="0">
                <a:solidFill>
                  <a:srgbClr val="FF0000"/>
                </a:solidFill>
              </a:rPr>
            </a:br>
            <a:r>
              <a:rPr lang="en-GB" sz="4000" i="1" dirty="0" smtClean="0">
                <a:solidFill>
                  <a:srgbClr val="FF0000"/>
                </a:solidFill>
              </a:rPr>
              <a:t>Stroke </a:t>
            </a:r>
            <a:r>
              <a:rPr lang="en-GB" sz="4000" i="1" dirty="0">
                <a:solidFill>
                  <a:srgbClr val="FF0000"/>
                </a:solidFill>
              </a:rPr>
              <a:t>and death</a:t>
            </a:r>
            <a:r>
              <a:rPr lang="en-GB" sz="4000" dirty="0"/>
              <a:t/>
            </a:r>
            <a:br>
              <a:rPr lang="en-GB" sz="4000" dirty="0"/>
            </a:br>
            <a:r>
              <a:rPr lang="en-GB" sz="4000" i="1" dirty="0" smtClean="0">
                <a:solidFill>
                  <a:srgbClr val="FF0000"/>
                </a:solidFill>
              </a:rPr>
              <a:t> </a:t>
            </a:r>
            <a:br>
              <a:rPr lang="en-GB" sz="4000" i="1" dirty="0" smtClean="0">
                <a:solidFill>
                  <a:srgbClr val="FF0000"/>
                </a:solidFill>
              </a:rPr>
            </a:br>
            <a:endParaRPr lang="en-GB" sz="4000" i="1" dirty="0">
              <a:solidFill>
                <a:srgbClr val="FF0000"/>
              </a:solidFill>
            </a:endParaRPr>
          </a:p>
        </p:txBody>
      </p:sp>
      <p:sp>
        <p:nvSpPr>
          <p:cNvPr id="3" name="Content Placeholder 2"/>
          <p:cNvSpPr>
            <a:spLocks noGrp="1"/>
          </p:cNvSpPr>
          <p:nvPr>
            <p:ph idx="1"/>
          </p:nvPr>
        </p:nvSpPr>
        <p:spPr>
          <a:xfrm>
            <a:off x="588591" y="1916832"/>
            <a:ext cx="8229600" cy="4525963"/>
          </a:xfrm>
        </p:spPr>
        <p:txBody>
          <a:bodyPr/>
          <a:lstStyle/>
          <a:p>
            <a:r>
              <a:rPr lang="en-GB" dirty="0" smtClean="0"/>
              <a:t>ACST-2 office often know before centres</a:t>
            </a:r>
          </a:p>
          <a:p>
            <a:r>
              <a:rPr lang="en-GB" dirty="0" smtClean="0"/>
              <a:t>Need the centres to fill in the blanks </a:t>
            </a:r>
            <a:endParaRPr lang="en-GB" dirty="0"/>
          </a:p>
          <a:p>
            <a:pPr lvl="2">
              <a:buFont typeface="Wingdings" panose="05000000000000000000" pitchFamily="2" charset="2"/>
              <a:buChar char="v"/>
            </a:pPr>
            <a:r>
              <a:rPr lang="en-GB" dirty="0" smtClean="0"/>
              <a:t>imaging reports</a:t>
            </a:r>
          </a:p>
          <a:p>
            <a:pPr lvl="2">
              <a:buFont typeface="Wingdings" panose="05000000000000000000" pitchFamily="2" charset="2"/>
              <a:buChar char="v"/>
            </a:pPr>
            <a:r>
              <a:rPr lang="en-GB" dirty="0" smtClean="0"/>
              <a:t>date and cause of death</a:t>
            </a:r>
          </a:p>
          <a:p>
            <a:r>
              <a:rPr lang="en-GB" dirty="0" smtClean="0"/>
              <a:t>Because the centre is the last to know it makes it harder to find information!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480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solidFill>
                  <a:srgbClr val="FF0000"/>
                </a:solidFill>
              </a:rPr>
              <a:t>Does having the major event information make a difference?</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7331" r="-265" b="49444"/>
          <a:stretch/>
        </p:blipFill>
        <p:spPr bwMode="auto">
          <a:xfrm>
            <a:off x="396450" y="1700808"/>
            <a:ext cx="8747550" cy="282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50502" y="4941168"/>
            <a:ext cx="8177364" cy="1446550"/>
          </a:xfrm>
          <a:prstGeom prst="rect">
            <a:avLst/>
          </a:prstGeom>
        </p:spPr>
        <p:txBody>
          <a:bodyPr wrap="square">
            <a:spAutoFit/>
          </a:bodyPr>
          <a:lstStyle/>
          <a:p>
            <a:r>
              <a:rPr lang="en-GB" sz="4400" i="1" dirty="0" smtClean="0">
                <a:solidFill>
                  <a:srgbClr val="FF0000"/>
                </a:solidFill>
                <a:ea typeface="+mj-ea"/>
                <a:cs typeface="+mj-cs"/>
              </a:rPr>
              <a:t>So </a:t>
            </a:r>
            <a:r>
              <a:rPr lang="en-GB" sz="4400" i="1" dirty="0">
                <a:solidFill>
                  <a:srgbClr val="FF0000"/>
                </a:solidFill>
                <a:ea typeface="+mj-ea"/>
                <a:cs typeface="+mj-cs"/>
              </a:rPr>
              <a:t>having </a:t>
            </a:r>
            <a:r>
              <a:rPr lang="en-GB" sz="4400" i="1" dirty="0" smtClean="0">
                <a:solidFill>
                  <a:srgbClr val="FF0000"/>
                </a:solidFill>
                <a:ea typeface="+mj-ea"/>
                <a:cs typeface="+mj-cs"/>
              </a:rPr>
              <a:t>the correct information makes </a:t>
            </a:r>
            <a:r>
              <a:rPr lang="en-GB" sz="4400" i="1" dirty="0">
                <a:solidFill>
                  <a:srgbClr val="FF0000"/>
                </a:solidFill>
                <a:ea typeface="+mj-ea"/>
                <a:cs typeface="+mj-cs"/>
              </a:rPr>
              <a:t>a </a:t>
            </a:r>
            <a:r>
              <a:rPr lang="en-GB" sz="4400" i="1" dirty="0" smtClean="0">
                <a:solidFill>
                  <a:srgbClr val="FF0000"/>
                </a:solidFill>
                <a:ea typeface="+mj-ea"/>
                <a:cs typeface="+mj-cs"/>
              </a:rPr>
              <a:t>difference</a:t>
            </a:r>
            <a:endParaRPr lang="en-GB" dirty="0"/>
          </a:p>
        </p:txBody>
      </p:sp>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502" y="1772816"/>
            <a:ext cx="11160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2060846"/>
            <a:ext cx="918045" cy="61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2923479"/>
            <a:ext cx="11160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30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i="1" dirty="0" smtClean="0">
                <a:solidFill>
                  <a:srgbClr val="FF0000"/>
                </a:solidFill>
              </a:rPr>
              <a:t>Dates and data</a:t>
            </a:r>
            <a:endParaRPr lang="en-GB" sz="4000" i="1" dirty="0">
              <a:solidFill>
                <a:srgbClr val="FF0000"/>
              </a:solidFill>
            </a:endParaRPr>
          </a:p>
        </p:txBody>
      </p:sp>
      <p:sp>
        <p:nvSpPr>
          <p:cNvPr id="3" name="Content Placeholder 2"/>
          <p:cNvSpPr>
            <a:spLocks noGrp="1"/>
          </p:cNvSpPr>
          <p:nvPr>
            <p:ph idx="1"/>
          </p:nvPr>
        </p:nvSpPr>
        <p:spPr/>
        <p:txBody>
          <a:bodyPr/>
          <a:lstStyle/>
          <a:p>
            <a:pPr marL="0" indent="0">
              <a:buNone/>
            </a:pPr>
            <a:r>
              <a:rPr lang="en-GB" dirty="0" smtClean="0"/>
              <a:t>1 month form sent to the office has the date the patient was last seen was </a:t>
            </a:r>
            <a:r>
              <a:rPr lang="en-GB" dirty="0" smtClean="0">
                <a:solidFill>
                  <a:srgbClr val="FF0000"/>
                </a:solidFill>
              </a:rPr>
              <a:t>24</a:t>
            </a:r>
            <a:r>
              <a:rPr lang="en-GB" baseline="30000" dirty="0" smtClean="0">
                <a:solidFill>
                  <a:srgbClr val="FF0000"/>
                </a:solidFill>
              </a:rPr>
              <a:t>th</a:t>
            </a:r>
            <a:r>
              <a:rPr lang="en-GB" dirty="0" smtClean="0">
                <a:solidFill>
                  <a:srgbClr val="FF0000"/>
                </a:solidFill>
              </a:rPr>
              <a:t> October 2016</a:t>
            </a:r>
          </a:p>
          <a:p>
            <a:pPr marL="0" indent="0">
              <a:buNone/>
            </a:pPr>
            <a:r>
              <a:rPr lang="en-GB" dirty="0" smtClean="0"/>
              <a:t>The 2017 annual follow up form returned by patients wife saying patient died </a:t>
            </a:r>
            <a:r>
              <a:rPr lang="en-GB" dirty="0" smtClean="0">
                <a:solidFill>
                  <a:srgbClr val="FF0000"/>
                </a:solidFill>
              </a:rPr>
              <a:t>19</a:t>
            </a:r>
            <a:r>
              <a:rPr lang="en-GB" baseline="30000" dirty="0" smtClean="0">
                <a:solidFill>
                  <a:srgbClr val="FF0000"/>
                </a:solidFill>
              </a:rPr>
              <a:t>th</a:t>
            </a:r>
            <a:r>
              <a:rPr lang="en-GB" dirty="0" smtClean="0">
                <a:solidFill>
                  <a:srgbClr val="FF0000"/>
                </a:solidFill>
              </a:rPr>
              <a:t> October 2016</a:t>
            </a:r>
          </a:p>
          <a:p>
            <a:pPr marL="0" indent="0" algn="ctr">
              <a:buNone/>
            </a:pPr>
            <a:r>
              <a:rPr lang="en-GB" b="1" dirty="0" smtClean="0"/>
              <a:t>Who is right???</a:t>
            </a:r>
            <a:endParaRPr lang="en-GB"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6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9792" y="439688"/>
            <a:ext cx="3358933" cy="707886"/>
          </a:xfrm>
          <a:prstGeom prst="rect">
            <a:avLst/>
          </a:prstGeom>
        </p:spPr>
        <p:txBody>
          <a:bodyPr wrap="none">
            <a:spAutoFit/>
          </a:bodyPr>
          <a:lstStyle/>
          <a:p>
            <a:r>
              <a:rPr lang="en-GB" sz="4000" i="1" dirty="0">
                <a:solidFill>
                  <a:srgbClr val="FF0000"/>
                </a:solidFill>
                <a:ea typeface="+mj-ea"/>
                <a:cs typeface="+mj-cs"/>
              </a:rPr>
              <a:t>Dates and data</a:t>
            </a:r>
            <a:endParaRPr lang="en-GB" sz="1600" i="1" dirty="0">
              <a:solidFill>
                <a:srgbClr val="FF0000"/>
              </a:solidFill>
            </a:endParaRPr>
          </a:p>
        </p:txBody>
      </p:sp>
      <p:sp>
        <p:nvSpPr>
          <p:cNvPr id="5" name="TextBox 4"/>
          <p:cNvSpPr txBox="1"/>
          <p:nvPr/>
        </p:nvSpPr>
        <p:spPr>
          <a:xfrm>
            <a:off x="588591" y="1484784"/>
            <a:ext cx="7992888" cy="2062103"/>
          </a:xfrm>
          <a:prstGeom prst="rect">
            <a:avLst/>
          </a:prstGeom>
          <a:noFill/>
        </p:spPr>
        <p:txBody>
          <a:bodyPr wrap="square" rtlCol="0">
            <a:spAutoFit/>
          </a:bodyPr>
          <a:lstStyle/>
          <a:p>
            <a:r>
              <a:rPr lang="en-GB" sz="3200" dirty="0"/>
              <a:t>Collaborator </a:t>
            </a:r>
            <a:r>
              <a:rPr lang="en-GB" sz="3200" dirty="0" smtClean="0"/>
              <a:t>had </a:t>
            </a:r>
            <a:r>
              <a:rPr lang="en-GB" sz="3200" dirty="0"/>
              <a:t>kindly been filling in the annual follow up form for a patient as ACST-2 office not getting any reply from  the </a:t>
            </a:r>
            <a:r>
              <a:rPr lang="en-GB" sz="3200" dirty="0" smtClean="0"/>
              <a:t>patient for a couple of years </a:t>
            </a:r>
            <a:endParaRPr lang="en-GB" sz="3200" dirty="0"/>
          </a:p>
        </p:txBody>
      </p:sp>
      <p:sp>
        <p:nvSpPr>
          <p:cNvPr id="6" name="TextBox 5"/>
          <p:cNvSpPr txBox="1"/>
          <p:nvPr/>
        </p:nvSpPr>
        <p:spPr>
          <a:xfrm>
            <a:off x="467544" y="3978600"/>
            <a:ext cx="8064896" cy="2339102"/>
          </a:xfrm>
          <a:prstGeom prst="rect">
            <a:avLst/>
          </a:prstGeom>
          <a:noFill/>
        </p:spPr>
        <p:txBody>
          <a:bodyPr wrap="square" rtlCol="0">
            <a:spAutoFit/>
          </a:bodyPr>
          <a:lstStyle/>
          <a:p>
            <a:r>
              <a:rPr lang="en-GB" sz="3200" dirty="0"/>
              <a:t>Finally </a:t>
            </a:r>
            <a:r>
              <a:rPr lang="en-GB" sz="3200" dirty="0" smtClean="0"/>
              <a:t>the ACST-2 office </a:t>
            </a:r>
            <a:r>
              <a:rPr lang="en-GB" sz="3200" dirty="0"/>
              <a:t>get a response from the patients relative </a:t>
            </a:r>
            <a:r>
              <a:rPr lang="en-GB" sz="3200" dirty="0" smtClean="0"/>
              <a:t>asking us to</a:t>
            </a:r>
            <a:endParaRPr lang="en-GB" sz="3200" dirty="0"/>
          </a:p>
          <a:p>
            <a:r>
              <a:rPr lang="en-GB" sz="3200" dirty="0" smtClean="0">
                <a:solidFill>
                  <a:srgbClr val="FF0000"/>
                </a:solidFill>
              </a:rPr>
              <a:t>“stop sending the questionnaire </a:t>
            </a:r>
            <a:r>
              <a:rPr lang="en-GB" sz="3200" dirty="0">
                <a:solidFill>
                  <a:srgbClr val="FF0000"/>
                </a:solidFill>
              </a:rPr>
              <a:t>the patient died 4 years </a:t>
            </a:r>
            <a:r>
              <a:rPr lang="en-GB" sz="3200" dirty="0" smtClean="0">
                <a:solidFill>
                  <a:srgbClr val="FF0000"/>
                </a:solidFill>
              </a:rPr>
              <a:t>ago!”</a:t>
            </a:r>
            <a:endParaRPr lang="en-GB" dirty="0">
              <a:solidFill>
                <a:srgbClr val="FF0000"/>
              </a:solidFill>
            </a:endParaRPr>
          </a:p>
          <a:p>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11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i="1" dirty="0" smtClean="0">
                <a:solidFill>
                  <a:srgbClr val="FF0000"/>
                </a:solidFill>
              </a:rPr>
              <a:t>Key Dates we look for</a:t>
            </a:r>
            <a:endParaRPr lang="en-GB" sz="4000" i="1" dirty="0">
              <a:solidFill>
                <a:srgbClr val="FF0000"/>
              </a:solidFill>
            </a:endParaRPr>
          </a:p>
        </p:txBody>
      </p:sp>
      <p:sp>
        <p:nvSpPr>
          <p:cNvPr id="3" name="Content Placeholder 2"/>
          <p:cNvSpPr>
            <a:spLocks noGrp="1"/>
          </p:cNvSpPr>
          <p:nvPr>
            <p:ph idx="1"/>
          </p:nvPr>
        </p:nvSpPr>
        <p:spPr>
          <a:xfrm>
            <a:off x="467544" y="1556792"/>
            <a:ext cx="8229600" cy="4525963"/>
          </a:xfrm>
        </p:spPr>
        <p:txBody>
          <a:bodyPr/>
          <a:lstStyle/>
          <a:p>
            <a:r>
              <a:rPr lang="en-GB" b="1" dirty="0" smtClean="0"/>
              <a:t>Consent </a:t>
            </a:r>
          </a:p>
          <a:p>
            <a:pPr lvl="2"/>
            <a:r>
              <a:rPr lang="en-GB" dirty="0" smtClean="0"/>
              <a:t>Before the patient is randomised</a:t>
            </a:r>
          </a:p>
          <a:p>
            <a:r>
              <a:rPr lang="en-GB" b="1" dirty="0" smtClean="0"/>
              <a:t>Date of procedure</a:t>
            </a:r>
          </a:p>
          <a:p>
            <a:pPr lvl="2"/>
            <a:r>
              <a:rPr lang="en-GB" dirty="0" smtClean="0"/>
              <a:t>After date of consent and randomisation</a:t>
            </a:r>
          </a:p>
          <a:p>
            <a:r>
              <a:rPr lang="en-GB" b="1" dirty="0" smtClean="0"/>
              <a:t>Date last seen</a:t>
            </a:r>
          </a:p>
          <a:p>
            <a:pPr lvl="2"/>
            <a:r>
              <a:rPr lang="en-GB" dirty="0" smtClean="0"/>
              <a:t>Usually at least 30 days after the procedure</a:t>
            </a:r>
          </a:p>
          <a:p>
            <a:r>
              <a:rPr lang="en-GB" b="1" dirty="0" smtClean="0"/>
              <a:t>Date of last annual follow up</a:t>
            </a:r>
          </a:p>
          <a:p>
            <a:pPr marL="914400" lvl="2" indent="0">
              <a:buNone/>
            </a:pPr>
            <a:endParaRPr lang="en-GB" b="1" dirty="0" smtClean="0">
              <a:solidFill>
                <a:schemeClr val="tx2"/>
              </a:solidFill>
            </a:endParaRPr>
          </a:p>
          <a:p>
            <a:endParaRPr lang="en-GB" dirty="0"/>
          </a:p>
          <a:p>
            <a:pPr marL="0" indent="0">
              <a:buNone/>
            </a:pPr>
            <a:endParaRPr lang="en-GB"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927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986852"/>
            <a:ext cx="2551148" cy="523220"/>
          </a:xfrm>
          <a:prstGeom prst="rect">
            <a:avLst/>
          </a:prstGeom>
          <a:noFill/>
        </p:spPr>
        <p:txBody>
          <a:bodyPr wrap="none" rtlCol="0">
            <a:spAutoFit/>
          </a:bodyPr>
          <a:lstStyle/>
          <a:p>
            <a:r>
              <a:rPr lang="en-GB" sz="2800" i="1" dirty="0" smtClean="0">
                <a:solidFill>
                  <a:srgbClr val="FF0000"/>
                </a:solidFill>
              </a:rPr>
              <a:t>A bad year 2014</a:t>
            </a:r>
            <a:endParaRPr lang="en-GB" sz="2800" i="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31701123"/>
              </p:ext>
            </p:extLst>
          </p:nvPr>
        </p:nvGraphicFramePr>
        <p:xfrm>
          <a:off x="1403648" y="1844824"/>
          <a:ext cx="5526067" cy="750570"/>
        </p:xfrm>
        <a:graphic>
          <a:graphicData uri="http://schemas.openxmlformats.org/drawingml/2006/table">
            <a:tbl>
              <a:tblPr>
                <a:tableStyleId>{5C22544A-7EE6-4342-B048-85BDC9FD1C3A}</a:tableStyleId>
              </a:tblPr>
              <a:tblGrid>
                <a:gridCol w="4197500"/>
                <a:gridCol w="1328567"/>
              </a:tblGrid>
              <a:tr h="190500">
                <a:tc>
                  <a:txBody>
                    <a:bodyPr/>
                    <a:lstStyle/>
                    <a:p>
                      <a:pPr algn="l" fontAlgn="b"/>
                      <a:r>
                        <a:rPr lang="en-GB" sz="2400" b="0" i="0" u="none" strike="noStrike" dirty="0" smtClean="0">
                          <a:solidFill>
                            <a:srgbClr val="000000"/>
                          </a:solidFill>
                          <a:effectLst/>
                          <a:latin typeface="+mn-lt"/>
                        </a:rPr>
                        <a:t>Annual follow</a:t>
                      </a:r>
                      <a:r>
                        <a:rPr lang="en-GB" sz="2400" b="0" i="0" u="none" strike="noStrike" baseline="0" dirty="0" smtClean="0">
                          <a:solidFill>
                            <a:srgbClr val="000000"/>
                          </a:solidFill>
                          <a:effectLst/>
                          <a:latin typeface="+mn-lt"/>
                        </a:rPr>
                        <a:t> up forms sent</a:t>
                      </a:r>
                      <a:endParaRPr lang="en-GB" sz="2400" b="0" i="0" u="none" strike="noStrike" dirty="0">
                        <a:solidFill>
                          <a:srgbClr val="000000"/>
                        </a:solidFill>
                        <a:effectLst/>
                        <a:latin typeface="+mn-lt"/>
                      </a:endParaRPr>
                    </a:p>
                  </a:txBody>
                  <a:tcPr marL="9525" marR="9525" marT="9525" marB="0" anchor="b">
                    <a:solidFill>
                      <a:schemeClr val="accent6">
                        <a:lumMod val="60000"/>
                        <a:lumOff val="40000"/>
                      </a:schemeClr>
                    </a:solidFill>
                  </a:tcPr>
                </a:tc>
                <a:tc>
                  <a:txBody>
                    <a:bodyPr/>
                    <a:lstStyle/>
                    <a:p>
                      <a:pPr algn="l" fontAlgn="b"/>
                      <a:r>
                        <a:rPr lang="en-GB" sz="2400" b="1" i="0" u="none" strike="noStrike" dirty="0" smtClean="0">
                          <a:solidFill>
                            <a:srgbClr val="000000"/>
                          </a:solidFill>
                          <a:effectLst/>
                          <a:latin typeface="Calibri"/>
                        </a:rPr>
                        <a:t>1273</a:t>
                      </a:r>
                      <a:endParaRPr lang="en-GB" sz="24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r>
              <a:tr h="190500">
                <a:tc>
                  <a:txBody>
                    <a:bodyPr/>
                    <a:lstStyle/>
                    <a:p>
                      <a:pPr algn="l" fontAlgn="b"/>
                      <a:r>
                        <a:rPr lang="en-GB" sz="2400" u="none" strike="noStrike" dirty="0" smtClean="0">
                          <a:effectLst/>
                        </a:rPr>
                        <a:t>Annual follow up forms received</a:t>
                      </a:r>
                      <a:endParaRPr lang="en-GB" sz="2400" b="0" i="0" u="none" strike="noStrike" dirty="0">
                        <a:solidFill>
                          <a:srgbClr val="000000"/>
                        </a:solidFill>
                        <a:effectLst/>
                        <a:latin typeface="+mn-lt"/>
                      </a:endParaRPr>
                    </a:p>
                  </a:txBody>
                  <a:tcPr marL="9525" marR="9525" marT="9525" marB="0" anchor="b">
                    <a:solidFill>
                      <a:schemeClr val="accent6">
                        <a:lumMod val="60000"/>
                        <a:lumOff val="40000"/>
                      </a:schemeClr>
                    </a:solidFill>
                  </a:tcPr>
                </a:tc>
                <a:tc>
                  <a:txBody>
                    <a:bodyPr/>
                    <a:lstStyle/>
                    <a:p>
                      <a:pPr algn="l" fontAlgn="b"/>
                      <a:r>
                        <a:rPr lang="en-GB" sz="2400" b="1" u="none" strike="noStrike" dirty="0">
                          <a:effectLst/>
                        </a:rPr>
                        <a:t>946</a:t>
                      </a:r>
                      <a:r>
                        <a:rPr lang="en-GB" sz="2400" b="0" u="none" strike="noStrike" dirty="0">
                          <a:effectLst/>
                        </a:rPr>
                        <a:t> </a:t>
                      </a:r>
                      <a:endParaRPr lang="en-GB" sz="2400" b="0" i="0" u="none" strike="noStrike" dirty="0">
                        <a:solidFill>
                          <a:srgbClr val="000000"/>
                        </a:solidFill>
                        <a:effectLst/>
                        <a:latin typeface="Calibri"/>
                      </a:endParaRPr>
                    </a:p>
                  </a:txBody>
                  <a:tcPr marL="9525" marR="9525" marT="9525" marB="0" anchor="b">
                    <a:solidFill>
                      <a:schemeClr val="accent6">
                        <a:lumMod val="60000"/>
                        <a:lumOff val="4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04401869"/>
              </p:ext>
            </p:extLst>
          </p:nvPr>
        </p:nvGraphicFramePr>
        <p:xfrm>
          <a:off x="1285269" y="3789040"/>
          <a:ext cx="6480000" cy="2251710"/>
        </p:xfrm>
        <a:graphic>
          <a:graphicData uri="http://schemas.openxmlformats.org/drawingml/2006/table">
            <a:tbl>
              <a:tblPr>
                <a:tableStyleId>{5C22544A-7EE6-4342-B048-85BDC9FD1C3A}</a:tableStyleId>
              </a:tblPr>
              <a:tblGrid>
                <a:gridCol w="3240000"/>
                <a:gridCol w="3240000"/>
              </a:tblGrid>
              <a:tr h="374400">
                <a:tc>
                  <a:txBody>
                    <a:bodyPr/>
                    <a:lstStyle/>
                    <a:p>
                      <a:pPr algn="l" fontAlgn="b"/>
                      <a:r>
                        <a:rPr lang="en-GB" sz="2400" b="1" u="none" strike="noStrike" dirty="0" smtClean="0">
                          <a:effectLst/>
                        </a:rPr>
                        <a:t>785 patients</a:t>
                      </a:r>
                      <a:r>
                        <a:rPr lang="en-GB" sz="2400" b="1" u="none" strike="noStrike" baseline="0" dirty="0" smtClean="0">
                          <a:effectLst/>
                        </a:rPr>
                        <a:t> </a:t>
                      </a:r>
                      <a:endParaRPr lang="en-GB" sz="24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a:txBody>
                    <a:bodyPr/>
                    <a:lstStyle/>
                    <a:p>
                      <a:pPr algn="l" fontAlgn="b"/>
                      <a:r>
                        <a:rPr lang="en-GB" sz="2400" u="none" strike="noStrike" dirty="0">
                          <a:effectLst/>
                        </a:rPr>
                        <a:t>AP only </a:t>
                      </a:r>
                      <a:endParaRPr lang="en-GB" sz="2400" b="0" i="0" u="none" strike="noStrike" dirty="0">
                        <a:solidFill>
                          <a:srgbClr val="000000"/>
                        </a:solidFill>
                        <a:effectLst/>
                        <a:latin typeface="Calibri"/>
                      </a:endParaRPr>
                    </a:p>
                  </a:txBody>
                  <a:tcPr marL="9525" marR="9525" marT="9525" marB="0" anchor="b">
                    <a:solidFill>
                      <a:schemeClr val="accent6">
                        <a:lumMod val="60000"/>
                        <a:lumOff val="40000"/>
                      </a:schemeClr>
                    </a:solidFill>
                  </a:tcPr>
                </a:tc>
              </a:tr>
              <a:tr h="374400">
                <a:tc>
                  <a:txBody>
                    <a:bodyPr/>
                    <a:lstStyle/>
                    <a:p>
                      <a:pPr marL="0" algn="l" defTabSz="914400" rtl="0" eaLnBrk="1" fontAlgn="b" latinLnBrk="0" hangingPunct="1"/>
                      <a:r>
                        <a:rPr lang="en-GB" sz="2400" b="1" u="none" strike="noStrike" kern="1200" dirty="0" smtClean="0">
                          <a:solidFill>
                            <a:schemeClr val="dk1"/>
                          </a:solidFill>
                          <a:effectLst/>
                          <a:latin typeface="+mn-lt"/>
                          <a:ea typeface="+mn-ea"/>
                          <a:cs typeface="+mn-cs"/>
                        </a:rPr>
                        <a:t>57</a:t>
                      </a:r>
                      <a:endParaRPr lang="en-GB" sz="2400" b="1" u="none" strike="noStrike" kern="1200" dirty="0">
                        <a:solidFill>
                          <a:schemeClr val="dk1"/>
                        </a:solidFill>
                        <a:effectLst/>
                        <a:latin typeface="+mn-lt"/>
                        <a:ea typeface="+mn-ea"/>
                        <a:cs typeface="+mn-cs"/>
                      </a:endParaRPr>
                    </a:p>
                  </a:txBody>
                  <a:tcPr marL="9525" marR="9525" marT="9525" marB="0" anchor="b">
                    <a:solidFill>
                      <a:schemeClr val="accent6">
                        <a:lumMod val="60000"/>
                        <a:lumOff val="40000"/>
                      </a:schemeClr>
                    </a:solidFill>
                  </a:tcPr>
                </a:tc>
                <a:tc>
                  <a:txBody>
                    <a:bodyPr/>
                    <a:lstStyle/>
                    <a:p>
                      <a:pPr algn="l" fontAlgn="b"/>
                      <a:r>
                        <a:rPr lang="en-GB" sz="2400" u="none" strike="noStrike" dirty="0">
                          <a:effectLst/>
                        </a:rPr>
                        <a:t>AC only </a:t>
                      </a:r>
                      <a:endParaRPr lang="en-GB" sz="2400" b="0" i="0" u="none" strike="noStrike" dirty="0">
                        <a:solidFill>
                          <a:srgbClr val="000000"/>
                        </a:solidFill>
                        <a:effectLst/>
                        <a:latin typeface="Calibri"/>
                      </a:endParaRPr>
                    </a:p>
                  </a:txBody>
                  <a:tcPr marL="9525" marR="9525" marT="9525" marB="0" anchor="b">
                    <a:solidFill>
                      <a:schemeClr val="accent6">
                        <a:lumMod val="60000"/>
                        <a:lumOff val="40000"/>
                      </a:schemeClr>
                    </a:solidFill>
                  </a:tcPr>
                </a:tc>
              </a:tr>
              <a:tr h="374400">
                <a:tc>
                  <a:txBody>
                    <a:bodyPr/>
                    <a:lstStyle/>
                    <a:p>
                      <a:pPr marL="0" algn="l" defTabSz="914400" rtl="0" eaLnBrk="1" fontAlgn="b" latinLnBrk="0" hangingPunct="1"/>
                      <a:r>
                        <a:rPr lang="en-GB" sz="2400" b="1" u="none" strike="noStrike" kern="1200" dirty="0" smtClean="0">
                          <a:solidFill>
                            <a:schemeClr val="dk1"/>
                          </a:solidFill>
                          <a:effectLst/>
                          <a:latin typeface="+mn-lt"/>
                          <a:ea typeface="+mn-ea"/>
                          <a:cs typeface="+mn-cs"/>
                        </a:rPr>
                        <a:t>22</a:t>
                      </a:r>
                      <a:endParaRPr lang="en-GB" sz="2400" b="1" u="none" strike="noStrike" kern="1200" dirty="0">
                        <a:solidFill>
                          <a:schemeClr val="dk1"/>
                        </a:solidFill>
                        <a:effectLst/>
                        <a:latin typeface="+mn-lt"/>
                        <a:ea typeface="+mn-ea"/>
                        <a:cs typeface="+mn-cs"/>
                      </a:endParaRPr>
                    </a:p>
                  </a:txBody>
                  <a:tcPr marL="9525" marR="9525" marT="9525" marB="0" anchor="b">
                    <a:solidFill>
                      <a:schemeClr val="accent6">
                        <a:lumMod val="60000"/>
                        <a:lumOff val="40000"/>
                      </a:schemeClr>
                    </a:solidFill>
                  </a:tcPr>
                </a:tc>
                <a:tc>
                  <a:txBody>
                    <a:bodyPr/>
                    <a:lstStyle/>
                    <a:p>
                      <a:pPr algn="l" fontAlgn="b"/>
                      <a:r>
                        <a:rPr lang="en-GB" sz="2400" u="none" strike="noStrike" dirty="0">
                          <a:effectLst/>
                        </a:rPr>
                        <a:t>Both AC and AP</a:t>
                      </a:r>
                      <a:endParaRPr lang="en-GB" sz="2400" b="0" i="0" u="none" strike="noStrike" dirty="0">
                        <a:solidFill>
                          <a:srgbClr val="000000"/>
                        </a:solidFill>
                        <a:effectLst/>
                        <a:latin typeface="Calibri"/>
                      </a:endParaRPr>
                    </a:p>
                  </a:txBody>
                  <a:tcPr marL="9525" marR="9525" marT="9525" marB="0" anchor="b">
                    <a:solidFill>
                      <a:schemeClr val="accent6">
                        <a:lumMod val="60000"/>
                        <a:lumOff val="40000"/>
                      </a:schemeClr>
                    </a:solidFill>
                  </a:tcPr>
                </a:tc>
              </a:tr>
              <a:tr h="374400">
                <a:tc>
                  <a:txBody>
                    <a:bodyPr/>
                    <a:lstStyle/>
                    <a:p>
                      <a:pPr marL="0" algn="l" defTabSz="914400" rtl="0" eaLnBrk="1" fontAlgn="b" latinLnBrk="0" hangingPunct="1"/>
                      <a:r>
                        <a:rPr lang="en-GB" sz="2400" b="1" u="none" strike="noStrike" kern="1200" dirty="0" smtClean="0">
                          <a:solidFill>
                            <a:schemeClr val="dk1"/>
                          </a:solidFill>
                          <a:effectLst/>
                          <a:latin typeface="+mn-lt"/>
                          <a:ea typeface="+mn-ea"/>
                          <a:cs typeface="+mn-cs"/>
                        </a:rPr>
                        <a:t>842</a:t>
                      </a:r>
                      <a:endParaRPr lang="en-GB" sz="2400" b="1" u="none" strike="noStrike" kern="1200" dirty="0">
                        <a:solidFill>
                          <a:schemeClr val="dk1"/>
                        </a:solidFill>
                        <a:effectLst/>
                        <a:latin typeface="+mn-lt"/>
                        <a:ea typeface="+mn-ea"/>
                        <a:cs typeface="+mn-cs"/>
                      </a:endParaRPr>
                    </a:p>
                  </a:txBody>
                  <a:tcPr marL="9525" marR="9525" marT="9525" marB="0" anchor="b">
                    <a:solidFill>
                      <a:schemeClr val="accent6">
                        <a:lumMod val="60000"/>
                        <a:lumOff val="40000"/>
                      </a:schemeClr>
                    </a:solidFill>
                  </a:tcPr>
                </a:tc>
                <a:tc>
                  <a:txBody>
                    <a:bodyPr/>
                    <a:lstStyle/>
                    <a:p>
                      <a:pPr algn="l" fontAlgn="b"/>
                      <a:r>
                        <a:rPr lang="en-GB" sz="2400" u="none" strike="noStrike">
                          <a:effectLst/>
                        </a:rPr>
                        <a:t>AC or AP, not Both</a:t>
                      </a:r>
                      <a:endParaRPr lang="en-GB" sz="2400" b="0" i="0" u="none" strike="noStrike">
                        <a:solidFill>
                          <a:srgbClr val="000000"/>
                        </a:solidFill>
                        <a:effectLst/>
                        <a:latin typeface="Calibri"/>
                      </a:endParaRPr>
                    </a:p>
                  </a:txBody>
                  <a:tcPr marL="9525" marR="9525" marT="9525" marB="0" anchor="b">
                    <a:solidFill>
                      <a:schemeClr val="accent6">
                        <a:lumMod val="60000"/>
                        <a:lumOff val="40000"/>
                      </a:schemeClr>
                    </a:solidFill>
                  </a:tcPr>
                </a:tc>
              </a:tr>
              <a:tr h="374400">
                <a:tc>
                  <a:txBody>
                    <a:bodyPr/>
                    <a:lstStyle/>
                    <a:p>
                      <a:pPr marL="0" algn="l" defTabSz="914400" rtl="0" eaLnBrk="1" fontAlgn="b" latinLnBrk="0" hangingPunct="1"/>
                      <a:r>
                        <a:rPr lang="en-GB" sz="2400" b="1" u="none" strike="noStrike" kern="1200" dirty="0" smtClean="0">
                          <a:solidFill>
                            <a:schemeClr val="dk1"/>
                          </a:solidFill>
                          <a:effectLst/>
                          <a:latin typeface="+mn-lt"/>
                          <a:ea typeface="+mn-ea"/>
                          <a:cs typeface="+mn-cs"/>
                        </a:rPr>
                        <a:t>41</a:t>
                      </a:r>
                      <a:endParaRPr lang="en-GB" sz="2400" b="1" u="none" strike="noStrike" kern="1200" dirty="0">
                        <a:solidFill>
                          <a:schemeClr val="dk1"/>
                        </a:solidFill>
                        <a:effectLst/>
                        <a:latin typeface="+mn-lt"/>
                        <a:ea typeface="+mn-ea"/>
                        <a:cs typeface="+mn-cs"/>
                      </a:endParaRPr>
                    </a:p>
                  </a:txBody>
                  <a:tcPr marL="9525" marR="9525" marT="9525" marB="0" anchor="b">
                    <a:solidFill>
                      <a:schemeClr val="accent6">
                        <a:lumMod val="60000"/>
                        <a:lumOff val="40000"/>
                      </a:schemeClr>
                    </a:solidFill>
                  </a:tcPr>
                </a:tc>
                <a:tc>
                  <a:txBody>
                    <a:bodyPr/>
                    <a:lstStyle/>
                    <a:p>
                      <a:pPr algn="l" fontAlgn="b"/>
                      <a:r>
                        <a:rPr lang="en-GB" sz="2400" u="none" strike="noStrike" dirty="0" smtClean="0">
                          <a:effectLst/>
                        </a:rPr>
                        <a:t>Neither </a:t>
                      </a:r>
                      <a:r>
                        <a:rPr lang="en-GB" sz="2400" u="none" strike="noStrike" dirty="0">
                          <a:effectLst/>
                        </a:rPr>
                        <a:t>AC nor AP</a:t>
                      </a:r>
                      <a:endParaRPr lang="en-GB" sz="2400" b="0" i="0" u="none" strike="noStrike" dirty="0">
                        <a:solidFill>
                          <a:srgbClr val="000000"/>
                        </a:solidFill>
                        <a:effectLst/>
                        <a:latin typeface="Calibri"/>
                      </a:endParaRPr>
                    </a:p>
                  </a:txBody>
                  <a:tcPr marL="9525" marR="9525" marT="9525" marB="0" anchor="b">
                    <a:solidFill>
                      <a:schemeClr val="accent6">
                        <a:lumMod val="60000"/>
                        <a:lumOff val="40000"/>
                      </a:schemeClr>
                    </a:solidFill>
                  </a:tcPr>
                </a:tc>
              </a:tr>
              <a:tr h="374400">
                <a:tc>
                  <a:txBody>
                    <a:bodyPr/>
                    <a:lstStyle/>
                    <a:p>
                      <a:pPr marL="0" algn="l" defTabSz="914400" rtl="0" eaLnBrk="1" fontAlgn="b" latinLnBrk="0" hangingPunct="1"/>
                      <a:r>
                        <a:rPr lang="en-GB" sz="2400" b="1" u="none" strike="noStrike" kern="1200" dirty="0" smtClean="0">
                          <a:solidFill>
                            <a:schemeClr val="dk1"/>
                          </a:solidFill>
                          <a:effectLst/>
                          <a:latin typeface="+mn-lt"/>
                          <a:ea typeface="+mn-ea"/>
                          <a:cs typeface="+mn-cs"/>
                        </a:rPr>
                        <a:t>41</a:t>
                      </a:r>
                      <a:endParaRPr lang="en-GB" sz="2400" b="1" u="none" strike="noStrike" kern="1200" dirty="0">
                        <a:solidFill>
                          <a:schemeClr val="dk1"/>
                        </a:solidFill>
                        <a:effectLst/>
                        <a:latin typeface="+mn-lt"/>
                        <a:ea typeface="+mn-ea"/>
                        <a:cs typeface="+mn-cs"/>
                      </a:endParaRPr>
                    </a:p>
                  </a:txBody>
                  <a:tcPr marL="9525" marR="9525" marT="9525" marB="0" anchor="b">
                    <a:solidFill>
                      <a:schemeClr val="accent6">
                        <a:lumMod val="60000"/>
                        <a:lumOff val="40000"/>
                      </a:schemeClr>
                    </a:solidFill>
                  </a:tcPr>
                </a:tc>
                <a:tc>
                  <a:txBody>
                    <a:bodyPr/>
                    <a:lstStyle/>
                    <a:p>
                      <a:pPr algn="l" fontAlgn="b"/>
                      <a:r>
                        <a:rPr lang="en-GB" sz="2400" u="none" strike="noStrike" dirty="0">
                          <a:effectLst/>
                        </a:rPr>
                        <a:t>Blank medication Data</a:t>
                      </a:r>
                      <a:endParaRPr lang="en-GB" sz="2400" b="0" i="0" u="none" strike="noStrike" dirty="0">
                        <a:solidFill>
                          <a:srgbClr val="000000"/>
                        </a:solidFill>
                        <a:effectLst/>
                        <a:latin typeface="Calibri"/>
                      </a:endParaRPr>
                    </a:p>
                  </a:txBody>
                  <a:tcPr marL="9525" marR="9525" marT="9525" marB="0" anchor="b">
                    <a:solidFill>
                      <a:schemeClr val="accent6">
                        <a:lumMod val="60000"/>
                        <a:lumOff val="40000"/>
                      </a:schemeClr>
                    </a:solidFill>
                  </a:tcPr>
                </a:tc>
              </a:tr>
            </a:tbl>
          </a:graphicData>
        </a:graphic>
      </p:graphicFrame>
      <p:sp>
        <p:nvSpPr>
          <p:cNvPr id="6" name="Rectangle 5"/>
          <p:cNvSpPr/>
          <p:nvPr/>
        </p:nvSpPr>
        <p:spPr>
          <a:xfrm>
            <a:off x="2411760" y="2985784"/>
            <a:ext cx="3476208" cy="461665"/>
          </a:xfrm>
          <a:prstGeom prst="rect">
            <a:avLst/>
          </a:prstGeom>
        </p:spPr>
        <p:txBody>
          <a:bodyPr wrap="none">
            <a:spAutoFit/>
          </a:bodyPr>
          <a:lstStyle/>
          <a:p>
            <a:r>
              <a:rPr lang="en-GB" sz="2400" dirty="0"/>
              <a:t>So we can say that in </a:t>
            </a:r>
            <a:r>
              <a:rPr lang="en-GB" sz="2400" dirty="0" smtClean="0"/>
              <a:t>2014</a:t>
            </a:r>
            <a:endParaRPr lang="en-GB" sz="2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91680" y="260648"/>
            <a:ext cx="5873172" cy="707886"/>
          </a:xfrm>
          <a:prstGeom prst="rect">
            <a:avLst/>
          </a:prstGeom>
        </p:spPr>
        <p:txBody>
          <a:bodyPr wrap="square">
            <a:spAutoFit/>
          </a:bodyPr>
          <a:lstStyle/>
          <a:p>
            <a:pPr lvl="0" algn="ctr"/>
            <a:r>
              <a:rPr lang="en-GB" sz="4000" i="1" dirty="0">
                <a:solidFill>
                  <a:srgbClr val="FF0000"/>
                </a:solidFill>
              </a:rPr>
              <a:t>Data from annual follow up </a:t>
            </a:r>
          </a:p>
        </p:txBody>
      </p:sp>
    </p:spTree>
    <p:extLst>
      <p:ext uri="{BB962C8B-B14F-4D97-AF65-F5344CB8AC3E}">
        <p14:creationId xmlns:p14="http://schemas.microsoft.com/office/powerpoint/2010/main" val="452592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67567332"/>
              </p:ext>
            </p:extLst>
          </p:nvPr>
        </p:nvGraphicFramePr>
        <p:xfrm>
          <a:off x="1628670" y="1844824"/>
          <a:ext cx="5382050" cy="853440"/>
        </p:xfrm>
        <a:graphic>
          <a:graphicData uri="http://schemas.openxmlformats.org/drawingml/2006/table">
            <a:tbl>
              <a:tblPr>
                <a:tableStyleId>{5C22544A-7EE6-4342-B048-85BDC9FD1C3A}</a:tableStyleId>
              </a:tblPr>
              <a:tblGrid>
                <a:gridCol w="4088107"/>
                <a:gridCol w="1293943"/>
              </a:tblGrid>
              <a:tr h="195450">
                <a:tc>
                  <a:txBody>
                    <a:bodyPr/>
                    <a:lstStyle/>
                    <a:p>
                      <a:pPr algn="l" fontAlgn="b"/>
                      <a:r>
                        <a:rPr lang="en-GB" sz="2400" b="0" i="0" u="none" strike="noStrike" dirty="0" smtClean="0">
                          <a:solidFill>
                            <a:srgbClr val="000000"/>
                          </a:solidFill>
                          <a:effectLst/>
                          <a:latin typeface="Calibri"/>
                        </a:rPr>
                        <a:t>Annual follow up</a:t>
                      </a:r>
                      <a:r>
                        <a:rPr lang="en-GB" sz="2400" b="0" i="0" u="none" strike="noStrike" baseline="0" dirty="0" smtClean="0">
                          <a:solidFill>
                            <a:srgbClr val="000000"/>
                          </a:solidFill>
                          <a:effectLst/>
                          <a:latin typeface="Calibri"/>
                        </a:rPr>
                        <a:t> forms sent </a:t>
                      </a:r>
                      <a:endParaRPr lang="en-GB" sz="2400" b="0" i="0" u="none" strike="noStrike" dirty="0">
                        <a:solidFill>
                          <a:srgbClr val="000000"/>
                        </a:solidFill>
                        <a:effectLst/>
                        <a:latin typeface="Calibri"/>
                      </a:endParaRPr>
                    </a:p>
                  </a:txBody>
                  <a:tcPr marL="9525" marR="9525" marT="9525" marB="0" anchor="b">
                    <a:solidFill>
                      <a:schemeClr val="accent3">
                        <a:lumMod val="60000"/>
                        <a:lumOff val="40000"/>
                      </a:schemeClr>
                    </a:solidFill>
                  </a:tcPr>
                </a:tc>
                <a:tc>
                  <a:txBody>
                    <a:bodyPr/>
                    <a:lstStyle/>
                    <a:p>
                      <a:pPr>
                        <a:spcAft>
                          <a:spcPts val="0"/>
                        </a:spcAft>
                      </a:pPr>
                      <a:r>
                        <a:rPr lang="en-GB" sz="2800" b="1" dirty="0">
                          <a:effectLst/>
                          <a:latin typeface="Calibri"/>
                          <a:ea typeface="Calibri"/>
                          <a:cs typeface="Times New Roman"/>
                        </a:rPr>
                        <a:t>1564</a:t>
                      </a:r>
                    </a:p>
                  </a:txBody>
                  <a:tcPr marL="68580" marR="68580" marT="0" marB="0">
                    <a:solidFill>
                      <a:schemeClr val="accent3">
                        <a:lumMod val="60000"/>
                        <a:lumOff val="40000"/>
                      </a:schemeClr>
                    </a:solidFill>
                  </a:tcPr>
                </a:tc>
              </a:tr>
              <a:tr h="195450">
                <a:tc>
                  <a:txBody>
                    <a:bodyPr/>
                    <a:lstStyle/>
                    <a:p>
                      <a:pPr algn="l" fontAlgn="b"/>
                      <a:r>
                        <a:rPr lang="en-GB" sz="2400" u="none" strike="noStrike" dirty="0" smtClean="0">
                          <a:effectLst/>
                        </a:rPr>
                        <a:t>Annual follow up forms received</a:t>
                      </a:r>
                      <a:endParaRPr lang="en-GB" sz="2400" b="0" i="0" u="none" strike="noStrike" dirty="0">
                        <a:solidFill>
                          <a:srgbClr val="000000"/>
                        </a:solidFill>
                        <a:effectLst/>
                        <a:latin typeface="Calibri"/>
                      </a:endParaRPr>
                    </a:p>
                  </a:txBody>
                  <a:tcPr marL="9525" marR="9525" marT="9525" marB="0" anchor="b">
                    <a:solidFill>
                      <a:schemeClr val="accent3">
                        <a:lumMod val="60000"/>
                        <a:lumOff val="40000"/>
                      </a:schemeClr>
                    </a:solidFill>
                  </a:tcPr>
                </a:tc>
                <a:tc>
                  <a:txBody>
                    <a:bodyPr/>
                    <a:lstStyle/>
                    <a:p>
                      <a:pPr>
                        <a:spcAft>
                          <a:spcPts val="0"/>
                        </a:spcAft>
                      </a:pPr>
                      <a:r>
                        <a:rPr lang="en-GB" sz="2800" b="1" dirty="0">
                          <a:effectLst/>
                          <a:latin typeface="Calibri"/>
                          <a:ea typeface="Calibri"/>
                          <a:cs typeface="Times New Roman"/>
                        </a:rPr>
                        <a:t>1430</a:t>
                      </a:r>
                    </a:p>
                  </a:txBody>
                  <a:tcPr marL="68580" marR="68580" marT="0" marB="0">
                    <a:solidFill>
                      <a:schemeClr val="accent3">
                        <a:lumMod val="60000"/>
                        <a:lumOff val="40000"/>
                      </a:schemeClr>
                    </a:solidFill>
                  </a:tcPr>
                </a:tc>
              </a:tr>
            </a:tbl>
          </a:graphicData>
        </a:graphic>
      </p:graphicFrame>
      <p:sp>
        <p:nvSpPr>
          <p:cNvPr id="6" name="TextBox 5"/>
          <p:cNvSpPr txBox="1"/>
          <p:nvPr/>
        </p:nvSpPr>
        <p:spPr>
          <a:xfrm>
            <a:off x="1547664" y="332656"/>
            <a:ext cx="6016647" cy="707886"/>
          </a:xfrm>
          <a:prstGeom prst="rect">
            <a:avLst/>
          </a:prstGeom>
          <a:noFill/>
        </p:spPr>
        <p:txBody>
          <a:bodyPr wrap="none" rtlCol="0">
            <a:spAutoFit/>
          </a:bodyPr>
          <a:lstStyle/>
          <a:p>
            <a:pPr algn="ctr"/>
            <a:r>
              <a:rPr lang="en-GB" sz="4000" i="1" dirty="0">
                <a:solidFill>
                  <a:srgbClr val="FF0000"/>
                </a:solidFill>
              </a:rPr>
              <a:t>D</a:t>
            </a:r>
            <a:r>
              <a:rPr lang="en-GB" sz="4000" i="1" dirty="0" smtClean="0">
                <a:solidFill>
                  <a:srgbClr val="FF0000"/>
                </a:solidFill>
              </a:rPr>
              <a:t>ata from annual follow up </a:t>
            </a:r>
          </a:p>
        </p:txBody>
      </p:sp>
      <p:graphicFrame>
        <p:nvGraphicFramePr>
          <p:cNvPr id="2" name="Table 1"/>
          <p:cNvGraphicFramePr>
            <a:graphicFrameLocks noGrp="1"/>
          </p:cNvGraphicFramePr>
          <p:nvPr>
            <p:extLst>
              <p:ext uri="{D42A27DB-BD31-4B8C-83A1-F6EECF244321}">
                <p14:modId xmlns:p14="http://schemas.microsoft.com/office/powerpoint/2010/main" val="2216158221"/>
              </p:ext>
            </p:extLst>
          </p:nvPr>
        </p:nvGraphicFramePr>
        <p:xfrm>
          <a:off x="1331640" y="3789040"/>
          <a:ext cx="6480720" cy="2251710"/>
        </p:xfrm>
        <a:graphic>
          <a:graphicData uri="http://schemas.openxmlformats.org/drawingml/2006/table">
            <a:tbl>
              <a:tblPr>
                <a:tableStyleId>{5C22544A-7EE6-4342-B048-85BDC9FD1C3A}</a:tableStyleId>
              </a:tblPr>
              <a:tblGrid>
                <a:gridCol w="3240360"/>
                <a:gridCol w="3240360"/>
              </a:tblGrid>
              <a:tr h="0">
                <a:tc>
                  <a:txBody>
                    <a:bodyPr/>
                    <a:lstStyle/>
                    <a:p>
                      <a:pPr algn="l" fontAlgn="b"/>
                      <a:r>
                        <a:rPr lang="en-GB" sz="2400" b="1" u="none" strike="noStrike" dirty="0" smtClean="0">
                          <a:effectLst/>
                        </a:rPr>
                        <a:t>1211patients</a:t>
                      </a:r>
                      <a:endParaRPr lang="en-GB" sz="2400" b="1" i="0" u="none" strike="noStrike" dirty="0">
                        <a:solidFill>
                          <a:srgbClr val="000000"/>
                        </a:solidFill>
                        <a:effectLst/>
                        <a:latin typeface="Calibri"/>
                      </a:endParaRPr>
                    </a:p>
                  </a:txBody>
                  <a:tcPr marL="9525" marR="9525" marT="9525" marB="0" anchor="b">
                    <a:solidFill>
                      <a:schemeClr val="accent3">
                        <a:lumMod val="60000"/>
                        <a:lumOff val="40000"/>
                      </a:schemeClr>
                    </a:solidFill>
                  </a:tcPr>
                </a:tc>
                <a:tc>
                  <a:txBody>
                    <a:bodyPr/>
                    <a:lstStyle/>
                    <a:p>
                      <a:pPr algn="l" fontAlgn="b"/>
                      <a:r>
                        <a:rPr lang="en-GB" sz="2400" u="none" strike="noStrike" dirty="0">
                          <a:effectLst/>
                        </a:rPr>
                        <a:t>AP </a:t>
                      </a:r>
                      <a:r>
                        <a:rPr lang="en-GB" sz="2400" u="none" strike="noStrike" dirty="0" smtClean="0">
                          <a:effectLst/>
                        </a:rPr>
                        <a:t>only</a:t>
                      </a:r>
                      <a:endParaRPr lang="en-GB" sz="2400" b="0" i="0" u="none" strike="noStrike" dirty="0">
                        <a:solidFill>
                          <a:srgbClr val="000000"/>
                        </a:solidFill>
                        <a:effectLst/>
                        <a:latin typeface="Calibri"/>
                      </a:endParaRPr>
                    </a:p>
                  </a:txBody>
                  <a:tcPr marL="9525" marR="9525" marT="9525" marB="0" anchor="b">
                    <a:solidFill>
                      <a:schemeClr val="accent3">
                        <a:lumMod val="60000"/>
                        <a:lumOff val="40000"/>
                      </a:schemeClr>
                    </a:solidFill>
                  </a:tcPr>
                </a:tc>
              </a:tr>
              <a:tr h="195450">
                <a:tc>
                  <a:txBody>
                    <a:bodyPr/>
                    <a:lstStyle/>
                    <a:p>
                      <a:pPr algn="l" fontAlgn="b"/>
                      <a:r>
                        <a:rPr lang="en-GB" sz="2400" b="1" u="none" strike="noStrike" dirty="0" smtClean="0">
                          <a:effectLst/>
                        </a:rPr>
                        <a:t>74</a:t>
                      </a:r>
                      <a:endParaRPr lang="en-GB" sz="2400" b="1" i="0" u="none" strike="noStrike" dirty="0">
                        <a:solidFill>
                          <a:srgbClr val="000000"/>
                        </a:solidFill>
                        <a:effectLst/>
                        <a:latin typeface="Calibri"/>
                      </a:endParaRPr>
                    </a:p>
                  </a:txBody>
                  <a:tcPr marL="9525" marR="9525" marT="9525" marB="0" anchor="b">
                    <a:solidFill>
                      <a:schemeClr val="accent3">
                        <a:lumMod val="60000"/>
                        <a:lumOff val="40000"/>
                      </a:schemeClr>
                    </a:solidFill>
                  </a:tcPr>
                </a:tc>
                <a:tc>
                  <a:txBody>
                    <a:bodyPr/>
                    <a:lstStyle/>
                    <a:p>
                      <a:pPr algn="l" fontAlgn="b"/>
                      <a:r>
                        <a:rPr lang="en-GB" sz="2400" u="none" strike="noStrike" dirty="0">
                          <a:effectLst/>
                        </a:rPr>
                        <a:t>AC </a:t>
                      </a:r>
                      <a:r>
                        <a:rPr lang="en-GB" sz="2400" u="none" strike="noStrike" dirty="0" smtClean="0">
                          <a:effectLst/>
                        </a:rPr>
                        <a:t>only</a:t>
                      </a:r>
                      <a:endParaRPr lang="en-GB" sz="2400" b="0" i="0" u="none" strike="noStrike" dirty="0">
                        <a:solidFill>
                          <a:srgbClr val="000000"/>
                        </a:solidFill>
                        <a:effectLst/>
                        <a:latin typeface="Calibri"/>
                      </a:endParaRPr>
                    </a:p>
                  </a:txBody>
                  <a:tcPr marL="9525" marR="9525" marT="9525" marB="0" anchor="b">
                    <a:solidFill>
                      <a:schemeClr val="accent3">
                        <a:lumMod val="60000"/>
                        <a:lumOff val="40000"/>
                      </a:schemeClr>
                    </a:solidFill>
                  </a:tcPr>
                </a:tc>
              </a:tr>
              <a:tr h="195450">
                <a:tc>
                  <a:txBody>
                    <a:bodyPr/>
                    <a:lstStyle/>
                    <a:p>
                      <a:pPr algn="l" fontAlgn="b"/>
                      <a:r>
                        <a:rPr lang="en-GB" sz="2400" b="1" u="none" strike="noStrike" dirty="0" smtClean="0">
                          <a:effectLst/>
                        </a:rPr>
                        <a:t>37</a:t>
                      </a:r>
                      <a:endParaRPr lang="en-GB" sz="2400" b="1" i="0" u="none" strike="noStrike" dirty="0">
                        <a:solidFill>
                          <a:srgbClr val="000000"/>
                        </a:solidFill>
                        <a:effectLst/>
                        <a:latin typeface="Calibri"/>
                      </a:endParaRPr>
                    </a:p>
                  </a:txBody>
                  <a:tcPr marL="9525" marR="9525" marT="9525" marB="0" anchor="b">
                    <a:solidFill>
                      <a:schemeClr val="accent3">
                        <a:lumMod val="60000"/>
                        <a:lumOff val="40000"/>
                      </a:schemeClr>
                    </a:solidFill>
                  </a:tcPr>
                </a:tc>
                <a:tc>
                  <a:txBody>
                    <a:bodyPr/>
                    <a:lstStyle/>
                    <a:p>
                      <a:pPr algn="l" fontAlgn="b"/>
                      <a:r>
                        <a:rPr lang="en-GB" sz="2400" u="none" strike="noStrike">
                          <a:effectLst/>
                        </a:rPr>
                        <a:t>Both AC and AP</a:t>
                      </a:r>
                      <a:endParaRPr lang="en-GB" sz="2400" b="0" i="0" u="none" strike="noStrike">
                        <a:solidFill>
                          <a:srgbClr val="000000"/>
                        </a:solidFill>
                        <a:effectLst/>
                        <a:latin typeface="Calibri"/>
                      </a:endParaRPr>
                    </a:p>
                  </a:txBody>
                  <a:tcPr marL="9525" marR="9525" marT="9525" marB="0" anchor="b">
                    <a:solidFill>
                      <a:schemeClr val="accent3">
                        <a:lumMod val="60000"/>
                        <a:lumOff val="40000"/>
                      </a:schemeClr>
                    </a:solidFill>
                  </a:tcPr>
                </a:tc>
              </a:tr>
              <a:tr h="195450">
                <a:tc>
                  <a:txBody>
                    <a:bodyPr/>
                    <a:lstStyle/>
                    <a:p>
                      <a:pPr algn="l" fontAlgn="b"/>
                      <a:r>
                        <a:rPr lang="en-GB" sz="2400" b="1" u="none" strike="noStrike" dirty="0" smtClean="0">
                          <a:effectLst/>
                        </a:rPr>
                        <a:t>1285</a:t>
                      </a:r>
                      <a:endParaRPr lang="en-GB" sz="2400" b="1" i="0" u="none" strike="noStrike" dirty="0">
                        <a:solidFill>
                          <a:srgbClr val="000000"/>
                        </a:solidFill>
                        <a:effectLst/>
                        <a:latin typeface="Calibri"/>
                      </a:endParaRPr>
                    </a:p>
                  </a:txBody>
                  <a:tcPr marL="9525" marR="9525" marT="9525" marB="0" anchor="b">
                    <a:solidFill>
                      <a:schemeClr val="accent3">
                        <a:lumMod val="60000"/>
                        <a:lumOff val="40000"/>
                      </a:schemeClr>
                    </a:solidFill>
                  </a:tcPr>
                </a:tc>
                <a:tc>
                  <a:txBody>
                    <a:bodyPr/>
                    <a:lstStyle/>
                    <a:p>
                      <a:pPr algn="l" fontAlgn="b"/>
                      <a:r>
                        <a:rPr lang="en-GB" sz="2400" u="none" strike="noStrike">
                          <a:effectLst/>
                        </a:rPr>
                        <a:t>AC or AP, not Both</a:t>
                      </a:r>
                      <a:endParaRPr lang="en-GB" sz="2400" b="0" i="0" u="none" strike="noStrike">
                        <a:solidFill>
                          <a:srgbClr val="000000"/>
                        </a:solidFill>
                        <a:effectLst/>
                        <a:latin typeface="Calibri"/>
                      </a:endParaRPr>
                    </a:p>
                  </a:txBody>
                  <a:tcPr marL="9525" marR="9525" marT="9525" marB="0" anchor="b">
                    <a:solidFill>
                      <a:schemeClr val="accent3">
                        <a:lumMod val="60000"/>
                        <a:lumOff val="40000"/>
                      </a:schemeClr>
                    </a:solidFill>
                  </a:tcPr>
                </a:tc>
              </a:tr>
              <a:tr h="195450">
                <a:tc>
                  <a:txBody>
                    <a:bodyPr/>
                    <a:lstStyle/>
                    <a:p>
                      <a:pPr algn="l" fontAlgn="b"/>
                      <a:r>
                        <a:rPr lang="en-GB" sz="2400" b="1" u="none" strike="noStrike" dirty="0" smtClean="0">
                          <a:effectLst/>
                        </a:rPr>
                        <a:t>78</a:t>
                      </a:r>
                      <a:endParaRPr lang="en-GB" sz="2400" b="1" i="0" u="none" strike="noStrike" dirty="0">
                        <a:solidFill>
                          <a:srgbClr val="000000"/>
                        </a:solidFill>
                        <a:effectLst/>
                        <a:latin typeface="Calibri"/>
                      </a:endParaRPr>
                    </a:p>
                  </a:txBody>
                  <a:tcPr marL="9525" marR="9525" marT="9525" marB="0" anchor="b">
                    <a:solidFill>
                      <a:schemeClr val="accent3">
                        <a:lumMod val="60000"/>
                        <a:lumOff val="40000"/>
                      </a:schemeClr>
                    </a:solidFill>
                  </a:tcPr>
                </a:tc>
                <a:tc>
                  <a:txBody>
                    <a:bodyPr/>
                    <a:lstStyle/>
                    <a:p>
                      <a:pPr algn="l" fontAlgn="b"/>
                      <a:r>
                        <a:rPr lang="en-GB" sz="2400" u="none" strike="noStrike" dirty="0" smtClean="0">
                          <a:effectLst/>
                        </a:rPr>
                        <a:t>Neither </a:t>
                      </a:r>
                      <a:r>
                        <a:rPr lang="en-GB" sz="2400" u="none" strike="noStrike" dirty="0">
                          <a:effectLst/>
                        </a:rPr>
                        <a:t>AC nor AP</a:t>
                      </a:r>
                      <a:endParaRPr lang="en-GB" sz="2400" b="0" i="0" u="none" strike="noStrike" dirty="0">
                        <a:solidFill>
                          <a:srgbClr val="000000"/>
                        </a:solidFill>
                        <a:effectLst/>
                        <a:latin typeface="Calibri"/>
                      </a:endParaRPr>
                    </a:p>
                  </a:txBody>
                  <a:tcPr marL="9525" marR="9525" marT="9525" marB="0" anchor="b">
                    <a:solidFill>
                      <a:schemeClr val="accent3">
                        <a:lumMod val="60000"/>
                        <a:lumOff val="40000"/>
                      </a:schemeClr>
                    </a:solidFill>
                  </a:tcPr>
                </a:tc>
              </a:tr>
              <a:tr h="195450">
                <a:tc>
                  <a:txBody>
                    <a:bodyPr/>
                    <a:lstStyle/>
                    <a:p>
                      <a:pPr algn="l" fontAlgn="b"/>
                      <a:r>
                        <a:rPr lang="en-GB" sz="2400" b="1" u="none" strike="noStrike" dirty="0" smtClean="0">
                          <a:effectLst/>
                        </a:rPr>
                        <a:t>23</a:t>
                      </a:r>
                      <a:endParaRPr lang="en-GB" sz="2400" b="1" i="0" u="none" strike="noStrike" dirty="0">
                        <a:solidFill>
                          <a:srgbClr val="000000"/>
                        </a:solidFill>
                        <a:effectLst/>
                        <a:latin typeface="Calibri"/>
                      </a:endParaRPr>
                    </a:p>
                  </a:txBody>
                  <a:tcPr marL="9525" marR="9525" marT="9525" marB="0" anchor="b">
                    <a:solidFill>
                      <a:schemeClr val="accent3">
                        <a:lumMod val="60000"/>
                        <a:lumOff val="40000"/>
                      </a:schemeClr>
                    </a:solidFill>
                  </a:tcPr>
                </a:tc>
                <a:tc>
                  <a:txBody>
                    <a:bodyPr/>
                    <a:lstStyle/>
                    <a:p>
                      <a:pPr algn="l" fontAlgn="b"/>
                      <a:r>
                        <a:rPr lang="en-GB" sz="2400" u="none" strike="noStrike" dirty="0">
                          <a:effectLst/>
                        </a:rPr>
                        <a:t>Blank medication Data</a:t>
                      </a:r>
                      <a:endParaRPr lang="en-GB" sz="2400" b="0" i="0" u="none" strike="noStrike" dirty="0">
                        <a:solidFill>
                          <a:srgbClr val="000000"/>
                        </a:solidFill>
                        <a:effectLst/>
                        <a:latin typeface="Calibri"/>
                      </a:endParaRPr>
                    </a:p>
                  </a:txBody>
                  <a:tcPr marL="9525" marR="9525" marT="9525" marB="0" anchor="b">
                    <a:solidFill>
                      <a:schemeClr val="accent3">
                        <a:lumMod val="60000"/>
                        <a:lumOff val="40000"/>
                      </a:schemeClr>
                    </a:solidFill>
                  </a:tcPr>
                </a:tc>
              </a:tr>
            </a:tbl>
          </a:graphicData>
        </a:graphic>
      </p:graphicFrame>
      <p:sp>
        <p:nvSpPr>
          <p:cNvPr id="3" name="TextBox 2"/>
          <p:cNvSpPr txBox="1"/>
          <p:nvPr/>
        </p:nvSpPr>
        <p:spPr>
          <a:xfrm>
            <a:off x="2555776" y="3011422"/>
            <a:ext cx="3476208" cy="461665"/>
          </a:xfrm>
          <a:prstGeom prst="rect">
            <a:avLst/>
          </a:prstGeom>
          <a:noFill/>
        </p:spPr>
        <p:txBody>
          <a:bodyPr wrap="none" rtlCol="0">
            <a:spAutoFit/>
          </a:bodyPr>
          <a:lstStyle/>
          <a:p>
            <a:r>
              <a:rPr lang="en-GB" sz="2400" dirty="0" smtClean="0"/>
              <a:t>So we can say that in 2015</a:t>
            </a:r>
            <a:endParaRPr lang="en-GB" sz="2400" dirty="0"/>
          </a:p>
        </p:txBody>
      </p:sp>
      <p:sp>
        <p:nvSpPr>
          <p:cNvPr id="4" name="Rectangle 3"/>
          <p:cNvSpPr/>
          <p:nvPr/>
        </p:nvSpPr>
        <p:spPr>
          <a:xfrm>
            <a:off x="2920747" y="1020569"/>
            <a:ext cx="2746265" cy="523220"/>
          </a:xfrm>
          <a:prstGeom prst="rect">
            <a:avLst/>
          </a:prstGeom>
        </p:spPr>
        <p:txBody>
          <a:bodyPr wrap="none">
            <a:spAutoFit/>
          </a:bodyPr>
          <a:lstStyle/>
          <a:p>
            <a:r>
              <a:rPr lang="en-GB" sz="2800" i="1" dirty="0" smtClean="0">
                <a:solidFill>
                  <a:srgbClr val="FF0000"/>
                </a:solidFill>
              </a:rPr>
              <a:t>A good </a:t>
            </a:r>
            <a:r>
              <a:rPr lang="en-GB" sz="2800" i="1" dirty="0">
                <a:solidFill>
                  <a:srgbClr val="FF0000"/>
                </a:solidFill>
              </a:rPr>
              <a:t>year </a:t>
            </a:r>
            <a:r>
              <a:rPr lang="en-GB" sz="2800" i="1" dirty="0" smtClean="0">
                <a:solidFill>
                  <a:srgbClr val="FF0000"/>
                </a:solidFill>
              </a:rPr>
              <a:t>2015</a:t>
            </a:r>
            <a:endParaRPr lang="en-GB" sz="2800" i="1" dirty="0">
              <a:solidFill>
                <a:srgbClr val="FF00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886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solidFill>
                  <a:srgbClr val="FF0000"/>
                </a:solidFill>
              </a:rPr>
              <a:t>Research questions</a:t>
            </a:r>
            <a:r>
              <a:rPr lang="en-GB" dirty="0" smtClean="0">
                <a:solidFill>
                  <a:schemeClr val="tx2"/>
                </a:solidFill>
              </a:rPr>
              <a:t/>
            </a:r>
            <a:br>
              <a:rPr lang="en-GB" dirty="0" smtClean="0">
                <a:solidFill>
                  <a:schemeClr val="tx2"/>
                </a:solidFill>
              </a:rPr>
            </a:br>
            <a:r>
              <a:rPr lang="en-GB" sz="3600" dirty="0" smtClean="0"/>
              <a:t>Medication </a:t>
            </a:r>
            <a:endParaRPr lang="en-GB" dirty="0"/>
          </a:p>
        </p:txBody>
      </p:sp>
      <p:sp>
        <p:nvSpPr>
          <p:cNvPr id="3" name="Content Placeholder 2"/>
          <p:cNvSpPr>
            <a:spLocks noGrp="1"/>
          </p:cNvSpPr>
          <p:nvPr>
            <p:ph idx="1"/>
          </p:nvPr>
        </p:nvSpPr>
        <p:spPr/>
        <p:txBody>
          <a:bodyPr>
            <a:normAutofit/>
          </a:bodyPr>
          <a:lstStyle/>
          <a:p>
            <a:r>
              <a:rPr lang="en-GB" dirty="0" smtClean="0"/>
              <a:t>Yes patients are on medication</a:t>
            </a:r>
          </a:p>
          <a:p>
            <a:pPr marL="0" indent="0" algn="ctr">
              <a:buNone/>
            </a:pPr>
            <a:r>
              <a:rPr lang="en-GB" dirty="0" smtClean="0"/>
              <a:t>or</a:t>
            </a:r>
            <a:endParaRPr lang="en-GB" dirty="0">
              <a:solidFill>
                <a:schemeClr val="tx2"/>
              </a:solidFill>
            </a:endParaRPr>
          </a:p>
          <a:p>
            <a:r>
              <a:rPr lang="en-GB" dirty="0" smtClean="0"/>
              <a:t>1336 patients on a lipid lowering medication</a:t>
            </a:r>
          </a:p>
          <a:p>
            <a:pPr marL="0" indent="0" algn="ctr">
              <a:buNone/>
            </a:pPr>
            <a:r>
              <a:rPr lang="en-GB" dirty="0" smtClean="0"/>
              <a:t>or</a:t>
            </a:r>
          </a:p>
          <a:p>
            <a:r>
              <a:rPr lang="en-GB" dirty="0" smtClean="0"/>
              <a:t>662 on Atorvastatin</a:t>
            </a:r>
          </a:p>
          <a:p>
            <a:pPr marL="0" indent="0" algn="ctr">
              <a:buNone/>
            </a:pPr>
            <a:r>
              <a:rPr lang="en-GB" dirty="0" smtClean="0"/>
              <a:t>or</a:t>
            </a:r>
          </a:p>
          <a:p>
            <a:r>
              <a:rPr lang="en-GB" dirty="0" smtClean="0"/>
              <a:t>180 patients are taking 40mg of Atorvastatin</a:t>
            </a:r>
          </a:p>
          <a:p>
            <a:endParaRPr lang="en-GB" dirty="0" smtClean="0"/>
          </a:p>
          <a:p>
            <a:pPr marL="0" indent="0" algn="ctr">
              <a:buNone/>
            </a:pPr>
            <a:endParaRPr lang="en-GB" dirty="0" smtClean="0"/>
          </a:p>
          <a:p>
            <a:pPr marL="0" indent="0">
              <a:buNone/>
            </a:pP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5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470025"/>
          </a:xfrm>
        </p:spPr>
        <p:txBody>
          <a:bodyPr/>
          <a:lstStyle/>
          <a:p>
            <a:r>
              <a:rPr lang="en-GB" i="1" dirty="0" smtClean="0">
                <a:solidFill>
                  <a:srgbClr val="FF0000"/>
                </a:solidFill>
              </a:rPr>
              <a:t>ACST-2 overview</a:t>
            </a:r>
            <a:endParaRPr lang="en-GB" i="1" dirty="0">
              <a:solidFill>
                <a:srgbClr val="FF0000"/>
              </a:solidFill>
            </a:endParaRPr>
          </a:p>
        </p:txBody>
      </p:sp>
      <p:sp>
        <p:nvSpPr>
          <p:cNvPr id="3" name="Subtitle 2"/>
          <p:cNvSpPr>
            <a:spLocks noGrp="1"/>
          </p:cNvSpPr>
          <p:nvPr>
            <p:ph type="subTitle" idx="1"/>
          </p:nvPr>
        </p:nvSpPr>
        <p:spPr>
          <a:xfrm>
            <a:off x="467544" y="1556792"/>
            <a:ext cx="8424936" cy="4968552"/>
          </a:xfrm>
        </p:spPr>
        <p:txBody>
          <a:bodyPr>
            <a:normAutofit/>
          </a:bodyPr>
          <a:lstStyle/>
          <a:p>
            <a:pPr marL="457200" indent="-457200" algn="l">
              <a:buFont typeface="Arial" panose="020B0604020202020204" pitchFamily="34" charset="0"/>
              <a:buChar char="•"/>
            </a:pPr>
            <a:r>
              <a:rPr lang="en-GB" dirty="0" smtClean="0">
                <a:solidFill>
                  <a:schemeClr val="tx1"/>
                </a:solidFill>
              </a:rPr>
              <a:t>First patient randomised: 15/01/2008</a:t>
            </a:r>
          </a:p>
          <a:p>
            <a:pPr marL="457200" indent="-457200" algn="l">
              <a:buFont typeface="Arial" panose="020B0604020202020204" pitchFamily="34" charset="0"/>
              <a:buChar char="•"/>
            </a:pPr>
            <a:r>
              <a:rPr lang="en-GB" dirty="0" smtClean="0">
                <a:solidFill>
                  <a:schemeClr val="tx1"/>
                </a:solidFill>
              </a:rPr>
              <a:t>Patients are now in their 9th year of follow-up</a:t>
            </a:r>
          </a:p>
          <a:p>
            <a:pPr marL="457200" indent="-457200" algn="l">
              <a:buFont typeface="Arial" panose="020B0604020202020204" pitchFamily="34" charset="0"/>
              <a:buChar char="•"/>
            </a:pPr>
            <a:r>
              <a:rPr lang="en-GB" dirty="0" smtClean="0">
                <a:solidFill>
                  <a:schemeClr val="tx1"/>
                </a:solidFill>
              </a:rPr>
              <a:t>120 active centres from 32 countries</a:t>
            </a:r>
          </a:p>
          <a:p>
            <a:pPr marL="457200" indent="-457200" algn="l">
              <a:buFont typeface="Arial" panose="020B0604020202020204" pitchFamily="34" charset="0"/>
              <a:buChar char="•"/>
            </a:pPr>
            <a:r>
              <a:rPr lang="en-GB" dirty="0" smtClean="0">
                <a:solidFill>
                  <a:schemeClr val="tx1"/>
                </a:solidFill>
              </a:rPr>
              <a:t>2612 patients recruited</a:t>
            </a:r>
          </a:p>
          <a:p>
            <a:pPr marL="457200" indent="-457200" algn="l">
              <a:buFont typeface="Arial" panose="020B0604020202020204" pitchFamily="34" charset="0"/>
              <a:buChar char="•"/>
            </a:pPr>
            <a:r>
              <a:rPr lang="en-GB" dirty="0" smtClean="0">
                <a:solidFill>
                  <a:schemeClr val="tx1"/>
                </a:solidFill>
              </a:rPr>
              <a:t>Goal: 3,600 patients</a:t>
            </a:r>
          </a:p>
          <a:p>
            <a:pPr algn="l"/>
            <a:endParaRPr lang="en-GB" dirty="0" smtClean="0">
              <a:solidFill>
                <a:schemeClr val="tx1"/>
              </a:solidFill>
            </a:endParaRPr>
          </a:p>
          <a:p>
            <a:r>
              <a:rPr lang="en-GB" sz="3600" b="1" dirty="0" smtClean="0">
                <a:solidFill>
                  <a:schemeClr val="tx1"/>
                </a:solidFill>
              </a:rPr>
              <a:t>988 </a:t>
            </a:r>
            <a:r>
              <a:rPr lang="en-GB" sz="3600" dirty="0">
                <a:solidFill>
                  <a:schemeClr val="tx1"/>
                </a:solidFill>
              </a:rPr>
              <a:t>patients to </a:t>
            </a:r>
            <a:r>
              <a:rPr lang="en-GB" sz="3600" dirty="0" smtClean="0">
                <a:solidFill>
                  <a:schemeClr val="tx1"/>
                </a:solidFill>
              </a:rPr>
              <a:t>go</a:t>
            </a:r>
          </a:p>
          <a:p>
            <a:endParaRPr lang="en-GB"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28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solidFill>
                  <a:srgbClr val="FF0000"/>
                </a:solidFill>
              </a:rPr>
              <a:t>Thank you</a:t>
            </a:r>
            <a:endParaRPr lang="en-GB" i="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468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0" y="116632"/>
            <a:ext cx="9144000" cy="7870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4415992"/>
            <a:ext cx="3361906" cy="215178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749" y="937828"/>
            <a:ext cx="5609434" cy="341143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5148" y="984192"/>
            <a:ext cx="3242804" cy="559566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4168" y="1005526"/>
            <a:ext cx="536404" cy="555299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749" y="4504395"/>
            <a:ext cx="2336851" cy="1974979"/>
          </a:xfrm>
          <a:prstGeom prst="rect">
            <a:avLst/>
          </a:prstGeom>
        </p:spPr>
      </p:pic>
    </p:spTree>
    <p:extLst>
      <p:ext uri="{BB962C8B-B14F-4D97-AF65-F5344CB8AC3E}">
        <p14:creationId xmlns:p14="http://schemas.microsoft.com/office/powerpoint/2010/main" val="534186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solidFill>
                  <a:srgbClr val="FF0000"/>
                </a:solidFill>
              </a:rPr>
              <a:t>Initial forms received</a:t>
            </a:r>
            <a:endParaRPr lang="en-GB" i="1"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7885298"/>
              </p:ext>
            </p:extLst>
          </p:nvPr>
        </p:nvGraphicFramePr>
        <p:xfrm>
          <a:off x="467544" y="1484785"/>
          <a:ext cx="8352927" cy="1888218"/>
        </p:xfrm>
        <a:graphic>
          <a:graphicData uri="http://schemas.openxmlformats.org/drawingml/2006/table">
            <a:tbl>
              <a:tblPr firstRow="1" bandRow="1">
                <a:tableStyleId>{F5AB1C69-6EDB-4FF4-983F-18BD219EF322}</a:tableStyleId>
              </a:tblPr>
              <a:tblGrid>
                <a:gridCol w="1900264"/>
                <a:gridCol w="2046439"/>
                <a:gridCol w="1885945"/>
                <a:gridCol w="2520279"/>
              </a:tblGrid>
              <a:tr h="624069">
                <a:tc>
                  <a:txBody>
                    <a:bodyPr/>
                    <a:lstStyle/>
                    <a:p>
                      <a:pPr algn="ctr"/>
                      <a:r>
                        <a:rPr lang="en-GB" i="1" dirty="0">
                          <a:effectLst/>
                        </a:rPr>
                        <a:t>Randomised</a:t>
                      </a:r>
                    </a:p>
                  </a:txBody>
                  <a:tcPr marL="190500" marR="19050" marT="28575" marB="28575" anchor="ctr"/>
                </a:tc>
                <a:tc>
                  <a:txBody>
                    <a:bodyPr/>
                    <a:lstStyle/>
                    <a:p>
                      <a:pPr algn="ctr"/>
                      <a:r>
                        <a:rPr lang="en-GB" i="1" dirty="0">
                          <a:effectLst/>
                        </a:rPr>
                        <a:t>Consent </a:t>
                      </a:r>
                    </a:p>
                  </a:txBody>
                  <a:tcPr marL="190500" marR="19050" marT="28575" marB="28575" anchor="ctr"/>
                </a:tc>
                <a:tc>
                  <a:txBody>
                    <a:bodyPr/>
                    <a:lstStyle/>
                    <a:p>
                      <a:pPr algn="ctr"/>
                      <a:r>
                        <a:rPr lang="en-GB" i="1" dirty="0">
                          <a:effectLst/>
                        </a:rPr>
                        <a:t>Randomisation </a:t>
                      </a:r>
                    </a:p>
                  </a:txBody>
                  <a:tcPr marL="190500" marR="19050" marT="28575" marB="28575" anchor="ctr"/>
                </a:tc>
                <a:tc>
                  <a:txBody>
                    <a:bodyPr/>
                    <a:lstStyle/>
                    <a:p>
                      <a:pPr algn="ctr"/>
                      <a:r>
                        <a:rPr lang="en-GB" i="1" dirty="0" smtClean="0"/>
                        <a:t>1-month Follow-up </a:t>
                      </a:r>
                    </a:p>
                    <a:p>
                      <a:pPr algn="ctr"/>
                      <a:r>
                        <a:rPr lang="en-GB" i="1" dirty="0" smtClean="0"/>
                        <a:t>(of expected)</a:t>
                      </a:r>
                      <a:endParaRPr lang="en-GB" i="1" dirty="0"/>
                    </a:p>
                  </a:txBody>
                  <a:tcPr anchor="ctr"/>
                </a:tc>
              </a:tr>
              <a:tr h="624069">
                <a:tc>
                  <a:txBody>
                    <a:bodyPr/>
                    <a:lstStyle/>
                    <a:p>
                      <a:pPr algn="ctr"/>
                      <a:r>
                        <a:rPr lang="en-GB" dirty="0" smtClean="0">
                          <a:effectLst/>
                        </a:rPr>
                        <a:t>2612 (100%)</a:t>
                      </a:r>
                      <a:endParaRPr lang="en-GB" dirty="0">
                        <a:effectLst/>
                      </a:endParaRPr>
                    </a:p>
                  </a:txBody>
                  <a:tcPr marL="190500" marR="19050" marT="28575" marB="28575" anchor="ctr"/>
                </a:tc>
                <a:tc>
                  <a:txBody>
                    <a:bodyPr/>
                    <a:lstStyle/>
                    <a:p>
                      <a:pPr algn="ctr"/>
                      <a:r>
                        <a:rPr lang="en-GB" dirty="0" smtClean="0">
                          <a:effectLst/>
                        </a:rPr>
                        <a:t> 97.3%</a:t>
                      </a:r>
                      <a:endParaRPr lang="en-GB" dirty="0">
                        <a:effectLst/>
                      </a:endParaRPr>
                    </a:p>
                  </a:txBody>
                  <a:tcPr marL="190500" marR="19050" marT="28575" marB="28575" anchor="ctr"/>
                </a:tc>
                <a:tc>
                  <a:txBody>
                    <a:bodyPr/>
                    <a:lstStyle/>
                    <a:p>
                      <a:pPr algn="ctr"/>
                      <a:r>
                        <a:rPr lang="en-GB" dirty="0" smtClean="0">
                          <a:effectLst/>
                        </a:rPr>
                        <a:t> 97.6%</a:t>
                      </a:r>
                      <a:endParaRPr lang="en-GB" dirty="0">
                        <a:effectLst/>
                      </a:endParaRPr>
                    </a:p>
                  </a:txBody>
                  <a:tcPr marL="190500" marR="19050" marT="28575" marB="28575" anchor="ctr"/>
                </a:tc>
                <a:tc>
                  <a:txBody>
                    <a:bodyPr/>
                    <a:lstStyle/>
                    <a:p>
                      <a:pPr algn="ctr"/>
                      <a:r>
                        <a:rPr lang="en-GB" dirty="0" smtClean="0"/>
                        <a:t> 95.8% </a:t>
                      </a:r>
                    </a:p>
                  </a:txBody>
                  <a:tcPr anchor="ctr"/>
                </a:tc>
              </a:tr>
              <a:tr h="624069">
                <a:tc>
                  <a:txBody>
                    <a:bodyPr/>
                    <a:lstStyle/>
                    <a:p>
                      <a:pPr algn="ctr"/>
                      <a:r>
                        <a:rPr lang="en-GB" sz="2000" b="1" dirty="0" smtClean="0">
                          <a:effectLst/>
                        </a:rPr>
                        <a:t>Verified </a:t>
                      </a:r>
                      <a:endParaRPr lang="en-GB" sz="2000" b="1" dirty="0">
                        <a:effectLst/>
                      </a:endParaRPr>
                    </a:p>
                  </a:txBody>
                  <a:tcPr marL="190500" marR="19050" marT="28575" marB="28575" anchor="ctr"/>
                </a:tc>
                <a:tc>
                  <a:txBody>
                    <a:bodyPr/>
                    <a:lstStyle/>
                    <a:p>
                      <a:pPr algn="ctr"/>
                      <a:r>
                        <a:rPr lang="en-GB" dirty="0" smtClean="0">
                          <a:effectLst/>
                        </a:rPr>
                        <a:t> 97.0%</a:t>
                      </a:r>
                      <a:endParaRPr lang="en-GB" dirty="0">
                        <a:effectLst/>
                      </a:endParaRPr>
                    </a:p>
                  </a:txBody>
                  <a:tcPr marL="190500" marR="19050" marT="28575" marB="28575" anchor="ctr"/>
                </a:tc>
                <a:tc>
                  <a:txBody>
                    <a:bodyPr/>
                    <a:lstStyle/>
                    <a:p>
                      <a:pPr algn="ctr"/>
                      <a:r>
                        <a:rPr lang="en-GB" dirty="0" smtClean="0">
                          <a:effectLst/>
                        </a:rPr>
                        <a:t> 97.0%</a:t>
                      </a:r>
                      <a:endParaRPr lang="en-GB" dirty="0">
                        <a:effectLst/>
                      </a:endParaRPr>
                    </a:p>
                  </a:txBody>
                  <a:tcPr marL="190500" marR="19050" marT="28575" marB="28575" anchor="ctr"/>
                </a:tc>
                <a:tc>
                  <a:txBody>
                    <a:bodyPr/>
                    <a:lstStyle/>
                    <a:p>
                      <a:pPr algn="ctr"/>
                      <a:r>
                        <a:rPr lang="en-GB" dirty="0" smtClean="0"/>
                        <a:t>93.3% </a:t>
                      </a:r>
                    </a:p>
                  </a:txBody>
                  <a:tcPr anchor="ctr"/>
                </a:tc>
              </a:tr>
            </a:tbl>
          </a:graphicData>
        </a:graphic>
      </p:graphicFrame>
      <p:sp>
        <p:nvSpPr>
          <p:cNvPr id="5" name="Rectangle 4"/>
          <p:cNvSpPr/>
          <p:nvPr/>
        </p:nvSpPr>
        <p:spPr>
          <a:xfrm>
            <a:off x="755576" y="3573016"/>
            <a:ext cx="7416824" cy="2862322"/>
          </a:xfrm>
          <a:prstGeom prst="rect">
            <a:avLst/>
          </a:prstGeom>
        </p:spPr>
        <p:txBody>
          <a:bodyPr wrap="square">
            <a:spAutoFit/>
          </a:bodyPr>
          <a:lstStyle/>
          <a:p>
            <a:pPr marL="342900" indent="-342900">
              <a:buFont typeface="Arial" panose="020B0604020202020204" pitchFamily="34" charset="0"/>
              <a:buChar char="•"/>
            </a:pPr>
            <a:r>
              <a:rPr lang="en-GB" sz="2400" dirty="0" smtClean="0">
                <a:latin typeface="+mj-lt"/>
              </a:rPr>
              <a:t>88  forms with outstanding data queries </a:t>
            </a:r>
          </a:p>
          <a:p>
            <a:endParaRPr lang="en-GB" sz="2400" dirty="0" smtClean="0">
              <a:latin typeface="+mj-lt"/>
            </a:endParaRPr>
          </a:p>
          <a:p>
            <a:pPr marL="342900" indent="-342900">
              <a:buFont typeface="Arial" panose="020B0604020202020204" pitchFamily="34" charset="0"/>
              <a:buChar char="•"/>
            </a:pPr>
            <a:r>
              <a:rPr lang="en-GB" sz="2400" dirty="0" smtClean="0">
                <a:latin typeface="+mj-lt"/>
              </a:rPr>
              <a:t>111  1-month forms still overdue (16 over 2 years!)</a:t>
            </a:r>
          </a:p>
          <a:p>
            <a:endParaRPr lang="en-GB" dirty="0" smtClean="0">
              <a:latin typeface="+mj-lt"/>
            </a:endParaRPr>
          </a:p>
          <a:p>
            <a:r>
              <a:rPr lang="en-GB" dirty="0" smtClean="0">
                <a:latin typeface="+mj-lt"/>
              </a:rPr>
              <a:t>We would like you to return the forms:</a:t>
            </a:r>
          </a:p>
          <a:p>
            <a:endParaRPr lang="en-GB" dirty="0" smtClean="0">
              <a:latin typeface="+mj-lt"/>
            </a:endParaRPr>
          </a:p>
          <a:p>
            <a:pPr marL="285750" indent="-285750">
              <a:buFont typeface="Wingdings" panose="05000000000000000000" pitchFamily="2" charset="2"/>
              <a:buChar char="v"/>
            </a:pPr>
            <a:r>
              <a:rPr lang="en-GB" dirty="0">
                <a:solidFill>
                  <a:srgbClr val="000000"/>
                </a:solidFill>
                <a:latin typeface="+mj-lt"/>
                <a:cs typeface="Arial"/>
              </a:rPr>
              <a:t>Consent </a:t>
            </a:r>
            <a:r>
              <a:rPr lang="en-GB" dirty="0" smtClean="0">
                <a:solidFill>
                  <a:srgbClr val="000000"/>
                </a:solidFill>
                <a:latin typeface="+mj-lt"/>
                <a:cs typeface="Arial"/>
              </a:rPr>
              <a:t>and Randomisation Forms </a:t>
            </a:r>
            <a:r>
              <a:rPr lang="en-GB" dirty="0">
                <a:solidFill>
                  <a:srgbClr val="000000"/>
                </a:solidFill>
                <a:latin typeface="+mj-lt"/>
                <a:cs typeface="Arial"/>
              </a:rPr>
              <a:t>– </a:t>
            </a:r>
            <a:r>
              <a:rPr lang="en-GB" dirty="0" smtClean="0">
                <a:solidFill>
                  <a:srgbClr val="000000"/>
                </a:solidFill>
                <a:latin typeface="+mj-lt"/>
                <a:cs typeface="Arial"/>
              </a:rPr>
              <a:t>1 week after randomisation</a:t>
            </a:r>
            <a:endParaRPr lang="en-GB" dirty="0">
              <a:latin typeface="+mj-lt"/>
            </a:endParaRPr>
          </a:p>
          <a:p>
            <a:pPr marL="285750" indent="-285750" fontAlgn="t">
              <a:buFont typeface="Wingdings" panose="05000000000000000000" pitchFamily="2" charset="2"/>
              <a:buChar char="v"/>
            </a:pPr>
            <a:r>
              <a:rPr lang="en-GB" dirty="0" smtClean="0">
                <a:solidFill>
                  <a:srgbClr val="000000"/>
                </a:solidFill>
                <a:latin typeface="+mj-lt"/>
                <a:cs typeface="Arial"/>
              </a:rPr>
              <a:t>One </a:t>
            </a:r>
            <a:r>
              <a:rPr lang="en-GB" dirty="0">
                <a:solidFill>
                  <a:srgbClr val="000000"/>
                </a:solidFill>
                <a:latin typeface="+mj-lt"/>
                <a:cs typeface="Arial"/>
              </a:rPr>
              <a:t>Month Follow-up Form – </a:t>
            </a:r>
            <a:r>
              <a:rPr lang="en-GB" dirty="0" smtClean="0">
                <a:solidFill>
                  <a:srgbClr val="000000"/>
                </a:solidFill>
                <a:latin typeface="+mj-lt"/>
                <a:cs typeface="Arial"/>
              </a:rPr>
              <a:t>30 days </a:t>
            </a:r>
            <a:r>
              <a:rPr lang="en-GB" u="sng" dirty="0" smtClean="0">
                <a:solidFill>
                  <a:srgbClr val="000000"/>
                </a:solidFill>
                <a:latin typeface="+mj-lt"/>
                <a:cs typeface="Arial"/>
              </a:rPr>
              <a:t>after</a:t>
            </a:r>
            <a:r>
              <a:rPr lang="en-GB" dirty="0" smtClean="0">
                <a:solidFill>
                  <a:srgbClr val="000000"/>
                </a:solidFill>
                <a:latin typeface="+mj-lt"/>
                <a:cs typeface="Arial"/>
              </a:rPr>
              <a:t> the procedure (after Doppler + outpatient appointment)</a:t>
            </a:r>
            <a:endParaRPr lang="en-GB" dirty="0">
              <a:latin typeface="+mj-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298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solidFill>
                  <a:srgbClr val="FF0000"/>
                </a:solidFill>
              </a:rPr>
              <a:t>Annual follow-ups</a:t>
            </a:r>
            <a:endParaRPr lang="en-GB" i="1" dirty="0">
              <a:solidFill>
                <a:srgbClr val="FF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5166482"/>
              </p:ext>
            </p:extLst>
          </p:nvPr>
        </p:nvGraphicFramePr>
        <p:xfrm>
          <a:off x="395537" y="1340768"/>
          <a:ext cx="8209014" cy="2476344"/>
        </p:xfrm>
        <a:graphic>
          <a:graphicData uri="http://schemas.openxmlformats.org/drawingml/2006/table">
            <a:tbl>
              <a:tblPr firstRow="1" bandRow="1">
                <a:tableStyleId>{5C22544A-7EE6-4342-B048-85BDC9FD1C3A}</a:tableStyleId>
              </a:tblPr>
              <a:tblGrid>
                <a:gridCol w="2736338"/>
                <a:gridCol w="2736338"/>
                <a:gridCol w="2736338"/>
              </a:tblGrid>
              <a:tr h="916807">
                <a:tc>
                  <a:txBody>
                    <a:bodyPr/>
                    <a:lstStyle/>
                    <a:p>
                      <a:pPr algn="ctr"/>
                      <a:r>
                        <a:rPr lang="en-GB" sz="2800" dirty="0" smtClean="0"/>
                        <a:t>Year</a:t>
                      </a:r>
                      <a:endParaRPr lang="en-GB" sz="2800" dirty="0"/>
                    </a:p>
                  </a:txBody>
                  <a:tcPr anchor="ctr"/>
                </a:tc>
                <a:tc>
                  <a:txBody>
                    <a:bodyPr/>
                    <a:lstStyle/>
                    <a:p>
                      <a:pPr algn="ctr"/>
                      <a:r>
                        <a:rPr lang="en-GB" sz="2800" dirty="0" smtClean="0"/>
                        <a:t>Forms sent</a:t>
                      </a:r>
                      <a:endParaRPr lang="en-GB" sz="2800" dirty="0"/>
                    </a:p>
                  </a:txBody>
                  <a:tcPr anchor="ctr"/>
                </a:tc>
                <a:tc>
                  <a:txBody>
                    <a:bodyPr/>
                    <a:lstStyle/>
                    <a:p>
                      <a:pPr algn="ctr"/>
                      <a:r>
                        <a:rPr lang="en-GB" sz="2800" dirty="0" smtClean="0"/>
                        <a:t>Forms</a:t>
                      </a:r>
                      <a:r>
                        <a:rPr lang="en-GB" sz="2800" baseline="0" dirty="0" smtClean="0"/>
                        <a:t> received</a:t>
                      </a:r>
                    </a:p>
                    <a:p>
                      <a:pPr algn="ctr"/>
                      <a:r>
                        <a:rPr lang="en-GB" sz="2800" baseline="0" dirty="0" smtClean="0"/>
                        <a:t>(of expected)</a:t>
                      </a:r>
                      <a:endParaRPr lang="en-GB" sz="2800" dirty="0"/>
                    </a:p>
                  </a:txBody>
                  <a:tcPr anchor="ctr"/>
                </a:tc>
              </a:tr>
              <a:tr h="765732">
                <a:tc>
                  <a:txBody>
                    <a:bodyPr/>
                    <a:lstStyle/>
                    <a:p>
                      <a:pPr algn="ctr"/>
                      <a:r>
                        <a:rPr lang="en-GB" sz="2400" dirty="0" smtClean="0"/>
                        <a:t>2016</a:t>
                      </a:r>
                      <a:endParaRPr lang="en-GB" sz="2400" dirty="0"/>
                    </a:p>
                  </a:txBody>
                  <a:tcPr anchor="ctr"/>
                </a:tc>
                <a:tc>
                  <a:txBody>
                    <a:bodyPr/>
                    <a:lstStyle/>
                    <a:p>
                      <a:pPr algn="ctr"/>
                      <a:r>
                        <a:rPr lang="en-GB" sz="2400" dirty="0" smtClean="0"/>
                        <a:t>1867</a:t>
                      </a:r>
                      <a:endParaRPr lang="en-GB" sz="2400" dirty="0"/>
                    </a:p>
                  </a:txBody>
                  <a:tcPr anchor="ctr"/>
                </a:tc>
                <a:tc>
                  <a:txBody>
                    <a:bodyPr/>
                    <a:lstStyle/>
                    <a:p>
                      <a:pPr algn="ctr"/>
                      <a:r>
                        <a:rPr lang="en-GB" sz="2400" dirty="0" smtClean="0"/>
                        <a:t>94.5%</a:t>
                      </a:r>
                      <a:endParaRPr lang="en-GB" sz="2400" dirty="0"/>
                    </a:p>
                  </a:txBody>
                  <a:tcPr anchor="ctr"/>
                </a:tc>
              </a:tr>
              <a:tr h="765732">
                <a:tc>
                  <a:txBody>
                    <a:bodyPr/>
                    <a:lstStyle/>
                    <a:p>
                      <a:pPr algn="ctr"/>
                      <a:r>
                        <a:rPr lang="en-GB" sz="2400" dirty="0" smtClean="0"/>
                        <a:t>2017</a:t>
                      </a:r>
                      <a:endParaRPr lang="en-GB" sz="2400" dirty="0"/>
                    </a:p>
                  </a:txBody>
                  <a:tcPr anchor="ctr"/>
                </a:tc>
                <a:tc>
                  <a:txBody>
                    <a:bodyPr/>
                    <a:lstStyle/>
                    <a:p>
                      <a:pPr algn="ctr"/>
                      <a:r>
                        <a:rPr lang="en-GB" sz="2400" dirty="0" smtClean="0"/>
                        <a:t>2107</a:t>
                      </a:r>
                      <a:endParaRPr lang="en-GB" sz="2400" dirty="0"/>
                    </a:p>
                  </a:txBody>
                  <a:tcPr anchor="ctr"/>
                </a:tc>
                <a:tc>
                  <a:txBody>
                    <a:bodyPr/>
                    <a:lstStyle/>
                    <a:p>
                      <a:pPr algn="ctr"/>
                      <a:r>
                        <a:rPr lang="en-GB" sz="2400" b="1" dirty="0" smtClean="0">
                          <a:solidFill>
                            <a:schemeClr val="tx1"/>
                          </a:solidFill>
                        </a:rPr>
                        <a:t>53.8%</a:t>
                      </a:r>
                      <a:endParaRPr lang="en-GB" sz="2400" b="1" dirty="0">
                        <a:solidFill>
                          <a:schemeClr val="tx1"/>
                        </a:solidFill>
                      </a:endParaRPr>
                    </a:p>
                  </a:txBody>
                  <a:tcPr anchor="ctr"/>
                </a:tc>
              </a:tr>
            </a:tbl>
          </a:graphicData>
        </a:graphic>
      </p:graphicFrame>
      <p:sp>
        <p:nvSpPr>
          <p:cNvPr id="8" name="Rectangle 7"/>
          <p:cNvSpPr/>
          <p:nvPr/>
        </p:nvSpPr>
        <p:spPr>
          <a:xfrm>
            <a:off x="539552" y="3995678"/>
            <a:ext cx="8064896" cy="2646878"/>
          </a:xfrm>
          <a:prstGeom prst="rect">
            <a:avLst/>
          </a:prstGeom>
        </p:spPr>
        <p:txBody>
          <a:bodyPr wrap="square">
            <a:spAutoFit/>
          </a:bodyPr>
          <a:lstStyle/>
          <a:p>
            <a:pPr marL="342900" indent="-342900">
              <a:buFont typeface="Arial" panose="020B0604020202020204" pitchFamily="34" charset="0"/>
              <a:buChar char="•"/>
            </a:pPr>
            <a:r>
              <a:rPr lang="en-GB" sz="2400" dirty="0" smtClean="0"/>
              <a:t>Aim - at least 96% of Annual Follow-ups</a:t>
            </a:r>
          </a:p>
          <a:p>
            <a:pPr marL="342900" indent="-342900">
              <a:buFont typeface="Arial" panose="020B0604020202020204" pitchFamily="34" charset="0"/>
              <a:buChar char="•"/>
            </a:pPr>
            <a:r>
              <a:rPr lang="en-GB" sz="2400" dirty="0" smtClean="0"/>
              <a:t>Collaborators </a:t>
            </a:r>
            <a:r>
              <a:rPr lang="en-GB" sz="2400" dirty="0"/>
              <a:t>are responsible for 40</a:t>
            </a:r>
            <a:r>
              <a:rPr lang="en-GB" sz="2400" dirty="0" smtClean="0"/>
              <a:t>%</a:t>
            </a:r>
            <a:endParaRPr lang="en-GB" sz="2400" dirty="0"/>
          </a:p>
          <a:p>
            <a:pPr marL="342900" indent="-342900">
              <a:buFont typeface="Arial" panose="020B0604020202020204" pitchFamily="34" charset="0"/>
              <a:buChar char="•"/>
            </a:pPr>
            <a:r>
              <a:rPr lang="en-GB" sz="2400" dirty="0" smtClean="0"/>
              <a:t>11</a:t>
            </a:r>
            <a:r>
              <a:rPr lang="en-GB" sz="2400" baseline="30000" dirty="0" smtClean="0"/>
              <a:t>th</a:t>
            </a:r>
            <a:r>
              <a:rPr lang="en-GB" sz="2400" dirty="0" smtClean="0"/>
              <a:t> September 2017 – 1</a:t>
            </a:r>
            <a:r>
              <a:rPr lang="en-GB" sz="2400" baseline="30000" dirty="0" smtClean="0"/>
              <a:t>st</a:t>
            </a:r>
            <a:r>
              <a:rPr lang="en-GB" sz="2400" dirty="0" smtClean="0"/>
              <a:t> reminder to patients</a:t>
            </a:r>
          </a:p>
          <a:p>
            <a:endParaRPr lang="en-GB" sz="2400" dirty="0"/>
          </a:p>
          <a:p>
            <a:pPr algn="ctr"/>
            <a:r>
              <a:rPr lang="en-GB" sz="2800" dirty="0" smtClean="0"/>
              <a:t>We are still expecting 964 forms</a:t>
            </a:r>
            <a:endParaRPr lang="en-GB" sz="2000" dirty="0"/>
          </a:p>
          <a:p>
            <a:pPr algn="ctr"/>
            <a:endParaRPr lang="en-GB" dirty="0" smtClean="0"/>
          </a:p>
          <a:p>
            <a:pPr algn="ctr"/>
            <a:r>
              <a:rPr lang="en-GB" sz="2400" dirty="0" smtClean="0"/>
              <a:t>If you haven’t returned these, please do it soon!!!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18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16632"/>
            <a:ext cx="82296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i="1" dirty="0" smtClean="0">
                <a:solidFill>
                  <a:srgbClr val="FF0000"/>
                </a:solidFill>
                <a:latin typeface="+mn-lt"/>
              </a:rPr>
              <a:t>Consent Form</a:t>
            </a:r>
            <a:endParaRPr lang="en-GB" sz="4000" i="1" dirty="0">
              <a:solidFill>
                <a:srgbClr val="FF0000"/>
              </a:solidFill>
              <a:latin typeface="+mn-lt"/>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08"/>
          <a:stretch/>
        </p:blipFill>
        <p:spPr bwMode="auto">
          <a:xfrm>
            <a:off x="3167844" y="1112520"/>
            <a:ext cx="3744416" cy="562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644008" y="3218975"/>
            <a:ext cx="1080120" cy="708082"/>
          </a:xfrm>
          <a:prstGeom prst="ellipse">
            <a:avLst/>
          </a:prstGeom>
          <a:noFill/>
          <a:ln w="38100">
            <a:solidFill>
              <a:srgbClr val="FF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1520" y="1196752"/>
            <a:ext cx="2880320" cy="3416320"/>
          </a:xfrm>
          <a:prstGeom prst="rect">
            <a:avLst/>
          </a:prstGeom>
          <a:noFill/>
        </p:spPr>
        <p:txBody>
          <a:bodyPr wrap="square" rtlCol="0">
            <a:spAutoFit/>
          </a:bodyPr>
          <a:lstStyle/>
          <a:p>
            <a:r>
              <a:rPr lang="en-GB" dirty="0" smtClean="0"/>
              <a:t>What we need, please:</a:t>
            </a:r>
          </a:p>
          <a:p>
            <a:endParaRPr lang="en-GB" dirty="0" smtClean="0"/>
          </a:p>
          <a:p>
            <a:r>
              <a:rPr lang="en-GB" dirty="0" smtClean="0"/>
              <a:t>Dates must match! </a:t>
            </a:r>
          </a:p>
          <a:p>
            <a:endParaRPr lang="en-GB" dirty="0"/>
          </a:p>
          <a:p>
            <a:r>
              <a:rPr lang="en-GB" dirty="0" smtClean="0"/>
              <a:t>On </a:t>
            </a:r>
            <a:r>
              <a:rPr lang="en-GB" dirty="0"/>
              <a:t>the </a:t>
            </a:r>
            <a:r>
              <a:rPr lang="en-GB" dirty="0" smtClean="0"/>
              <a:t>day, patient </a:t>
            </a:r>
            <a:r>
              <a:rPr lang="en-GB" u="sng" dirty="0" smtClean="0"/>
              <a:t>and</a:t>
            </a:r>
            <a:r>
              <a:rPr lang="en-GB" dirty="0" smtClean="0"/>
              <a:t> COLLABORATOR must sign – form must NOT be signed by a relative</a:t>
            </a:r>
          </a:p>
          <a:p>
            <a:endParaRPr lang="en-GB" dirty="0"/>
          </a:p>
          <a:p>
            <a:r>
              <a:rPr lang="en-GB" dirty="0" smtClean="0"/>
              <a:t>Please make sure patients DO NOT put their Date of Birth</a:t>
            </a:r>
            <a:endParaRPr lang="en-GB" dirty="0"/>
          </a:p>
        </p:txBody>
      </p:sp>
      <p:cxnSp>
        <p:nvCxnSpPr>
          <p:cNvPr id="9" name="Straight Arrow Connector 8"/>
          <p:cNvCxnSpPr/>
          <p:nvPr/>
        </p:nvCxnSpPr>
        <p:spPr>
          <a:xfrm flipV="1">
            <a:off x="2915816" y="3603020"/>
            <a:ext cx="1656184" cy="648073"/>
          </a:xfrm>
          <a:prstGeom prst="straightConnector1">
            <a:avLst/>
          </a:prstGeom>
          <a:ln w="28575">
            <a:solidFill>
              <a:srgbClr val="FF212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6296" y="4293096"/>
            <a:ext cx="1872208" cy="1800200"/>
          </a:xfrm>
          <a:prstGeom prst="rect">
            <a:avLst/>
          </a:prstGeom>
          <a:noFill/>
        </p:spPr>
        <p:txBody>
          <a:bodyPr wrap="square" rtlCol="0">
            <a:spAutoFit/>
          </a:bodyPr>
          <a:lstStyle/>
          <a:p>
            <a:r>
              <a:rPr lang="en-GB" dirty="0" smtClean="0"/>
              <a:t>Please provide addresses for patient, patient’s GP, </a:t>
            </a:r>
            <a:r>
              <a:rPr lang="en-GB" u="sng" dirty="0" smtClean="0"/>
              <a:t>and </a:t>
            </a:r>
            <a:r>
              <a:rPr lang="en-GB" dirty="0" smtClean="0"/>
              <a:t>alternative contacts</a:t>
            </a:r>
            <a:endParaRPr lang="en-GB" dirty="0"/>
          </a:p>
        </p:txBody>
      </p:sp>
      <p:sp>
        <p:nvSpPr>
          <p:cNvPr id="11" name="Right Brace 10"/>
          <p:cNvSpPr/>
          <p:nvPr/>
        </p:nvSpPr>
        <p:spPr>
          <a:xfrm>
            <a:off x="6876256" y="4293096"/>
            <a:ext cx="288032" cy="1800200"/>
          </a:xfrm>
          <a:prstGeom prst="rightBrace">
            <a:avLst/>
          </a:prstGeom>
          <a:ln>
            <a:solidFill>
              <a:srgbClr val="FF21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7293060" y="6079005"/>
            <a:ext cx="1671428" cy="646331"/>
          </a:xfrm>
          <a:prstGeom prst="rect">
            <a:avLst/>
          </a:prstGeom>
          <a:noFill/>
        </p:spPr>
        <p:txBody>
          <a:bodyPr wrap="square" rtlCol="0">
            <a:spAutoFit/>
          </a:bodyPr>
          <a:lstStyle/>
          <a:p>
            <a:r>
              <a:rPr lang="en-GB" u="sng" dirty="0" smtClean="0"/>
              <a:t>Write</a:t>
            </a:r>
            <a:r>
              <a:rPr lang="en-GB" dirty="0" smtClean="0"/>
              <a:t> patient ID &amp; Procedure</a:t>
            </a:r>
            <a:endParaRPr lang="en-GB" dirty="0"/>
          </a:p>
        </p:txBody>
      </p:sp>
      <p:cxnSp>
        <p:nvCxnSpPr>
          <p:cNvPr id="13" name="Straight Arrow Connector 12"/>
          <p:cNvCxnSpPr>
            <a:stCxn id="12" idx="1"/>
          </p:cNvCxnSpPr>
          <p:nvPr/>
        </p:nvCxnSpPr>
        <p:spPr>
          <a:xfrm flipH="1">
            <a:off x="5040052" y="6402171"/>
            <a:ext cx="2253008" cy="109684"/>
          </a:xfrm>
          <a:prstGeom prst="straightConnector1">
            <a:avLst/>
          </a:prstGeom>
          <a:ln w="28575">
            <a:solidFill>
              <a:srgbClr val="FF2121"/>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idx="1"/>
          </p:nvPr>
        </p:nvSpPr>
        <p:spPr>
          <a:xfrm>
            <a:off x="11628784" y="6021288"/>
            <a:ext cx="6069359" cy="133474"/>
          </a:xfrm>
        </p:spPr>
        <p:txBody>
          <a:bodyPr>
            <a:normAutofit fontScale="25000" lnSpcReduction="20000"/>
          </a:bodyPr>
          <a:lstStyle/>
          <a:p>
            <a:endParaRPr lang="en-GB"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11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solidFill>
                  <a:srgbClr val="FF0000"/>
                </a:solidFill>
              </a:rPr>
              <a:t>IMPORTANT</a:t>
            </a:r>
            <a:endParaRPr lang="en-GB" i="1" dirty="0">
              <a:solidFill>
                <a:srgbClr val="FF0000"/>
              </a:solidFill>
            </a:endParaRPr>
          </a:p>
        </p:txBody>
      </p:sp>
      <p:sp>
        <p:nvSpPr>
          <p:cNvPr id="3" name="Content Placeholder 2"/>
          <p:cNvSpPr>
            <a:spLocks noGrp="1"/>
          </p:cNvSpPr>
          <p:nvPr>
            <p:ph idx="1"/>
          </p:nvPr>
        </p:nvSpPr>
        <p:spPr/>
        <p:txBody>
          <a:bodyPr/>
          <a:lstStyle/>
          <a:p>
            <a:r>
              <a:rPr lang="en-GB" dirty="0" smtClean="0"/>
              <a:t>DO NOT randomise </a:t>
            </a:r>
            <a:r>
              <a:rPr lang="en-GB" u="sng" dirty="0" smtClean="0"/>
              <a:t>before</a:t>
            </a:r>
            <a:r>
              <a:rPr lang="en-GB" dirty="0" smtClean="0"/>
              <a:t> patient has signed consent</a:t>
            </a:r>
          </a:p>
          <a:p>
            <a:r>
              <a:rPr lang="en-GB" dirty="0" smtClean="0"/>
              <a:t>Please use the </a:t>
            </a:r>
            <a:r>
              <a:rPr lang="en-GB" u="sng" dirty="0" smtClean="0"/>
              <a:t>correct</a:t>
            </a:r>
            <a:r>
              <a:rPr lang="en-GB" dirty="0" smtClean="0"/>
              <a:t> consent form (approved by your local Ethics committee)</a:t>
            </a:r>
          </a:p>
          <a:p>
            <a:r>
              <a:rPr lang="en-GB" dirty="0" smtClean="0"/>
              <a:t>If you’re anonymising patients</a:t>
            </a:r>
            <a:r>
              <a:rPr lang="en-GB" dirty="0"/>
              <a:t> </a:t>
            </a:r>
            <a:r>
              <a:rPr lang="en-GB" dirty="0" smtClean="0"/>
              <a:t>(DE, A, CH), remember to remove names and signatures before sending us the consent</a:t>
            </a:r>
            <a:endParaRPr lang="en-GB" dirty="0"/>
          </a:p>
        </p:txBody>
      </p:sp>
    </p:spTree>
    <p:extLst>
      <p:ext uri="{BB962C8B-B14F-4D97-AF65-F5344CB8AC3E}">
        <p14:creationId xmlns:p14="http://schemas.microsoft.com/office/powerpoint/2010/main" val="3415241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6632"/>
            <a:ext cx="91440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i="1" dirty="0" smtClean="0">
                <a:solidFill>
                  <a:srgbClr val="FF0000"/>
                </a:solidFill>
                <a:latin typeface="+mn-lt"/>
              </a:rPr>
              <a:t>Randomisation Form</a:t>
            </a:r>
            <a:endParaRPr lang="en-GB" i="1" dirty="0">
              <a:solidFill>
                <a:srgbClr val="FF0000"/>
              </a:solidFill>
              <a:latin typeface="+mn-l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490" t="8498" r="7525" b="4194"/>
          <a:stretch/>
        </p:blipFill>
        <p:spPr>
          <a:xfrm>
            <a:off x="2796540" y="1052736"/>
            <a:ext cx="3550921" cy="5508625"/>
          </a:xfrm>
          <a:prstGeom prst="rect">
            <a:avLst/>
          </a:prstGeom>
        </p:spPr>
      </p:pic>
      <p:sp>
        <p:nvSpPr>
          <p:cNvPr id="7" name="TextBox 6"/>
          <p:cNvSpPr txBox="1"/>
          <p:nvPr/>
        </p:nvSpPr>
        <p:spPr>
          <a:xfrm>
            <a:off x="6948264" y="5206847"/>
            <a:ext cx="1944216" cy="1077218"/>
          </a:xfrm>
          <a:prstGeom prst="rect">
            <a:avLst/>
          </a:prstGeom>
          <a:noFill/>
        </p:spPr>
        <p:txBody>
          <a:bodyPr wrap="square" rtlCol="0">
            <a:spAutoFit/>
          </a:bodyPr>
          <a:lstStyle/>
          <a:p>
            <a:pPr algn="ctr"/>
            <a:r>
              <a:rPr lang="en-GB" sz="1600" dirty="0" smtClean="0"/>
              <a:t>Required for Form Submission.</a:t>
            </a:r>
          </a:p>
          <a:p>
            <a:pPr algn="ctr"/>
            <a:r>
              <a:rPr lang="en-GB" sz="1600" dirty="0" smtClean="0"/>
              <a:t>Can be completed after randomisation.</a:t>
            </a:r>
            <a:endParaRPr lang="en-GB" sz="1600" dirty="0"/>
          </a:p>
        </p:txBody>
      </p:sp>
      <p:sp>
        <p:nvSpPr>
          <p:cNvPr id="8" name="Right Brace 7"/>
          <p:cNvSpPr/>
          <p:nvPr/>
        </p:nvSpPr>
        <p:spPr>
          <a:xfrm>
            <a:off x="6444208" y="4437111"/>
            <a:ext cx="360040" cy="2124249"/>
          </a:xfrm>
          <a:prstGeom prst="rightBrace">
            <a:avLst/>
          </a:prstGeom>
          <a:ln>
            <a:solidFill>
              <a:srgbClr val="FF21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6894258" y="2307991"/>
            <a:ext cx="2052227" cy="830997"/>
          </a:xfrm>
          <a:prstGeom prst="rect">
            <a:avLst/>
          </a:prstGeom>
          <a:noFill/>
        </p:spPr>
        <p:txBody>
          <a:bodyPr wrap="square" rtlCol="0">
            <a:spAutoFit/>
          </a:bodyPr>
          <a:lstStyle/>
          <a:p>
            <a:pPr algn="ctr"/>
            <a:r>
              <a:rPr lang="en-GB" sz="1600" dirty="0" smtClean="0">
                <a:solidFill>
                  <a:srgbClr val="FF0000"/>
                </a:solidFill>
              </a:rPr>
              <a:t>Please complete all this before randomisation!</a:t>
            </a:r>
            <a:endParaRPr lang="en-GB" sz="1600" dirty="0">
              <a:solidFill>
                <a:srgbClr val="FF0000"/>
              </a:solidFill>
            </a:endParaRPr>
          </a:p>
        </p:txBody>
      </p:sp>
      <p:sp>
        <p:nvSpPr>
          <p:cNvPr id="10" name="Right Brace 9"/>
          <p:cNvSpPr/>
          <p:nvPr/>
        </p:nvSpPr>
        <p:spPr>
          <a:xfrm>
            <a:off x="6455541" y="1413026"/>
            <a:ext cx="360040" cy="2304256"/>
          </a:xfrm>
          <a:prstGeom prst="rightBrace">
            <a:avLst/>
          </a:prstGeom>
          <a:ln>
            <a:solidFill>
              <a:srgbClr val="FF21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251521" y="1980379"/>
            <a:ext cx="2340260" cy="584775"/>
          </a:xfrm>
          <a:prstGeom prst="rect">
            <a:avLst/>
          </a:prstGeom>
          <a:noFill/>
        </p:spPr>
        <p:txBody>
          <a:bodyPr wrap="square" rtlCol="0">
            <a:spAutoFit/>
          </a:bodyPr>
          <a:lstStyle/>
          <a:p>
            <a:pPr algn="ctr"/>
            <a:r>
              <a:rPr lang="en-GB" sz="1600" dirty="0" smtClean="0"/>
              <a:t>Write patient ID and procedure here</a:t>
            </a:r>
            <a:endParaRPr lang="en-GB" sz="1600" dirty="0"/>
          </a:p>
        </p:txBody>
      </p:sp>
      <p:cxnSp>
        <p:nvCxnSpPr>
          <p:cNvPr id="12" name="Straight Arrow Connector 11"/>
          <p:cNvCxnSpPr/>
          <p:nvPr/>
        </p:nvCxnSpPr>
        <p:spPr>
          <a:xfrm>
            <a:off x="2151813" y="2492896"/>
            <a:ext cx="2636211" cy="1199727"/>
          </a:xfrm>
          <a:prstGeom prst="straightConnector1">
            <a:avLst/>
          </a:prstGeom>
          <a:ln w="38100">
            <a:solidFill>
              <a:srgbClr val="FF212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1521" y="5299179"/>
            <a:ext cx="2196242" cy="492443"/>
          </a:xfrm>
          <a:prstGeom prst="rect">
            <a:avLst/>
          </a:prstGeom>
          <a:noFill/>
        </p:spPr>
        <p:txBody>
          <a:bodyPr wrap="square" lIns="0" tIns="0" rIns="0" bIns="0" rtlCol="0">
            <a:spAutoFit/>
          </a:bodyPr>
          <a:lstStyle/>
          <a:p>
            <a:pPr algn="ctr"/>
            <a:r>
              <a:rPr lang="en-GB" sz="1600" dirty="0" smtClean="0"/>
              <a:t>Please do not leave empty boxes!</a:t>
            </a:r>
          </a:p>
        </p:txBody>
      </p:sp>
      <p:sp>
        <p:nvSpPr>
          <p:cNvPr id="14" name="TextBox 13"/>
          <p:cNvSpPr txBox="1"/>
          <p:nvPr/>
        </p:nvSpPr>
        <p:spPr>
          <a:xfrm>
            <a:off x="47012" y="3998123"/>
            <a:ext cx="2749273" cy="584775"/>
          </a:xfrm>
          <a:prstGeom prst="rect">
            <a:avLst/>
          </a:prstGeom>
          <a:noFill/>
        </p:spPr>
        <p:txBody>
          <a:bodyPr wrap="square" rtlCol="0">
            <a:spAutoFit/>
          </a:bodyPr>
          <a:lstStyle/>
          <a:p>
            <a:pPr algn="ctr"/>
            <a:r>
              <a:rPr lang="en-GB" sz="1600" dirty="0"/>
              <a:t>P</a:t>
            </a:r>
            <a:r>
              <a:rPr lang="en-GB" sz="1600" dirty="0" smtClean="0"/>
              <a:t>lease indicate using </a:t>
            </a:r>
            <a:r>
              <a:rPr lang="en-GB" sz="1600" u="sng" dirty="0" smtClean="0"/>
              <a:t>numbers</a:t>
            </a:r>
            <a:endParaRPr lang="en-GB" sz="1600" u="sng" dirty="0"/>
          </a:p>
          <a:p>
            <a:pPr algn="ctr"/>
            <a:r>
              <a:rPr lang="en-GB" sz="1600" dirty="0" smtClean="0"/>
              <a:t>0 if ‘no’ or 1, 2, or 3</a:t>
            </a:r>
          </a:p>
        </p:txBody>
      </p:sp>
      <p:cxnSp>
        <p:nvCxnSpPr>
          <p:cNvPr id="15" name="Straight Arrow Connector 14"/>
          <p:cNvCxnSpPr>
            <a:stCxn id="14" idx="2"/>
          </p:cNvCxnSpPr>
          <p:nvPr/>
        </p:nvCxnSpPr>
        <p:spPr>
          <a:xfrm>
            <a:off x="1421649" y="4582898"/>
            <a:ext cx="1363045" cy="284795"/>
          </a:xfrm>
          <a:prstGeom prst="straightConnector1">
            <a:avLst/>
          </a:prstGeom>
          <a:ln w="28575">
            <a:solidFill>
              <a:srgbClr val="FF212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0528" y="4701628"/>
            <a:ext cx="527336" cy="30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4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randombar(horizontal)">
                                      <p:cBhvr>
                                        <p:cTn id="35" dur="500"/>
                                        <p:tgtEl>
                                          <p:spTgt spid="102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1"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6632"/>
            <a:ext cx="82296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i="1" dirty="0" smtClean="0">
                <a:solidFill>
                  <a:srgbClr val="FF0000"/>
                </a:solidFill>
                <a:latin typeface="Cambria" panose="02040503050406030204" pitchFamily="18" charset="0"/>
              </a:rPr>
              <a:t>1-month post-procedure form</a:t>
            </a:r>
            <a:endParaRPr lang="en-GB" sz="4000" i="1" dirty="0">
              <a:solidFill>
                <a:srgbClr val="FF0000"/>
              </a:solidFill>
              <a:latin typeface="Cambria" panose="02040503050406030204" pitchFamily="18"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37"/>
          <a:stretch/>
        </p:blipFill>
        <p:spPr bwMode="auto">
          <a:xfrm>
            <a:off x="251520" y="1125706"/>
            <a:ext cx="3960440" cy="568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601"/>
          <a:stretch/>
        </p:blipFill>
        <p:spPr bwMode="auto">
          <a:xfrm>
            <a:off x="5065712" y="1080058"/>
            <a:ext cx="3826768" cy="570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4572000" y="1268760"/>
            <a:ext cx="0" cy="504056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572000" y="2060848"/>
            <a:ext cx="4320480" cy="923330"/>
          </a:xfrm>
          <a:prstGeom prst="rect">
            <a:avLst/>
          </a:prstGeom>
          <a:noFill/>
        </p:spPr>
        <p:txBody>
          <a:bodyPr wrap="square" rtlCol="0">
            <a:spAutoFit/>
          </a:bodyPr>
          <a:lstStyle/>
          <a:p>
            <a:r>
              <a:rPr lang="en-GB" dirty="0" smtClean="0"/>
              <a:t>Complete </a:t>
            </a:r>
            <a:r>
              <a:rPr lang="en-GB" u="sng" dirty="0" smtClean="0"/>
              <a:t>all </a:t>
            </a:r>
            <a:r>
              <a:rPr lang="en-GB" dirty="0" smtClean="0"/>
              <a:t>the items with details about the procedure (CAS or CEA) and the name of the surgeon or </a:t>
            </a:r>
            <a:r>
              <a:rPr lang="en-GB" dirty="0" err="1" smtClean="0"/>
              <a:t>interventionalist</a:t>
            </a:r>
            <a:endParaRPr lang="en-GB" dirty="0">
              <a:solidFill>
                <a:srgbClr val="FF0000"/>
              </a:solidFill>
            </a:endParaRPr>
          </a:p>
        </p:txBody>
      </p:sp>
      <p:sp>
        <p:nvSpPr>
          <p:cNvPr id="12" name="TextBox 11"/>
          <p:cNvSpPr txBox="1"/>
          <p:nvPr/>
        </p:nvSpPr>
        <p:spPr>
          <a:xfrm>
            <a:off x="4572000" y="3933056"/>
            <a:ext cx="4320480" cy="677108"/>
          </a:xfrm>
          <a:prstGeom prst="rect">
            <a:avLst/>
          </a:prstGeom>
          <a:noFill/>
        </p:spPr>
        <p:txBody>
          <a:bodyPr wrap="square" rtlCol="0">
            <a:spAutoFit/>
          </a:bodyPr>
          <a:lstStyle/>
          <a:p>
            <a:r>
              <a:rPr lang="en-GB" dirty="0" smtClean="0"/>
              <a:t>It is compulsory that we have the date of  duplex and </a:t>
            </a:r>
            <a:r>
              <a:rPr lang="en-GB" sz="2000" b="1" dirty="0"/>
              <a:t>%</a:t>
            </a:r>
            <a:r>
              <a:rPr lang="en-GB" dirty="0" smtClean="0"/>
              <a:t> of stenosis.</a:t>
            </a:r>
            <a:endParaRPr lang="en-GB" dirty="0">
              <a:solidFill>
                <a:srgbClr val="FF0000"/>
              </a:solidFill>
            </a:endParaRPr>
          </a:p>
        </p:txBody>
      </p:sp>
      <p:sp>
        <p:nvSpPr>
          <p:cNvPr id="13" name="TextBox 12"/>
          <p:cNvSpPr txBox="1"/>
          <p:nvPr/>
        </p:nvSpPr>
        <p:spPr>
          <a:xfrm>
            <a:off x="4576321" y="5044534"/>
            <a:ext cx="3356934" cy="369332"/>
          </a:xfrm>
          <a:prstGeom prst="rect">
            <a:avLst/>
          </a:prstGeom>
          <a:noFill/>
        </p:spPr>
        <p:txBody>
          <a:bodyPr wrap="square" rtlCol="0">
            <a:spAutoFit/>
          </a:bodyPr>
          <a:lstStyle/>
          <a:p>
            <a:r>
              <a:rPr lang="en-GB" dirty="0" smtClean="0"/>
              <a:t>Answer </a:t>
            </a:r>
            <a:r>
              <a:rPr lang="en-GB" u="sng" dirty="0" smtClean="0"/>
              <a:t>all</a:t>
            </a:r>
            <a:r>
              <a:rPr lang="en-GB" dirty="0" smtClean="0"/>
              <a:t> of these questions </a:t>
            </a:r>
            <a:endParaRPr lang="en-GB" dirty="0"/>
          </a:p>
        </p:txBody>
      </p:sp>
      <p:sp>
        <p:nvSpPr>
          <p:cNvPr id="14" name="TextBox 13"/>
          <p:cNvSpPr txBox="1"/>
          <p:nvPr/>
        </p:nvSpPr>
        <p:spPr>
          <a:xfrm>
            <a:off x="4576321" y="5744084"/>
            <a:ext cx="2592288" cy="646331"/>
          </a:xfrm>
          <a:prstGeom prst="rect">
            <a:avLst/>
          </a:prstGeom>
          <a:noFill/>
        </p:spPr>
        <p:txBody>
          <a:bodyPr wrap="square" rtlCol="0">
            <a:spAutoFit/>
          </a:bodyPr>
          <a:lstStyle/>
          <a:p>
            <a:r>
              <a:rPr lang="en-GB" dirty="0" smtClean="0"/>
              <a:t>And provide the date the patient was last seen</a:t>
            </a:r>
            <a:endParaRPr lang="en-GB" dirty="0"/>
          </a:p>
        </p:txBody>
      </p:sp>
      <p:sp>
        <p:nvSpPr>
          <p:cNvPr id="15" name="Right Brace 14"/>
          <p:cNvSpPr/>
          <p:nvPr/>
        </p:nvSpPr>
        <p:spPr>
          <a:xfrm>
            <a:off x="4211960" y="2132856"/>
            <a:ext cx="216024" cy="1656184"/>
          </a:xfrm>
          <a:prstGeom prst="rightBrace">
            <a:avLst/>
          </a:prstGeom>
          <a:ln>
            <a:solidFill>
              <a:srgbClr val="FF21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6" name="Straight Arrow Connector 15"/>
          <p:cNvCxnSpPr>
            <a:stCxn id="12" idx="1"/>
          </p:cNvCxnSpPr>
          <p:nvPr/>
        </p:nvCxnSpPr>
        <p:spPr>
          <a:xfrm flipH="1">
            <a:off x="2699792" y="4271610"/>
            <a:ext cx="1872208" cy="165502"/>
          </a:xfrm>
          <a:prstGeom prst="straightConnector1">
            <a:avLst/>
          </a:prstGeom>
          <a:ln w="19050">
            <a:solidFill>
              <a:srgbClr val="FF2121"/>
            </a:solidFill>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4211960" y="4725144"/>
            <a:ext cx="216024" cy="1008112"/>
          </a:xfrm>
          <a:prstGeom prst="rightBrace">
            <a:avLst/>
          </a:prstGeom>
          <a:ln>
            <a:solidFill>
              <a:srgbClr val="FF21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Arrow Connector 17"/>
          <p:cNvCxnSpPr/>
          <p:nvPr/>
        </p:nvCxnSpPr>
        <p:spPr>
          <a:xfrm flipH="1" flipV="1">
            <a:off x="3923928" y="5894839"/>
            <a:ext cx="648072" cy="1791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43808" y="5627288"/>
            <a:ext cx="1080120" cy="2675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3" name="TextBox 22"/>
          <p:cNvSpPr txBox="1"/>
          <p:nvPr/>
        </p:nvSpPr>
        <p:spPr>
          <a:xfrm>
            <a:off x="539552" y="2454923"/>
            <a:ext cx="3600400" cy="2031325"/>
          </a:xfrm>
          <a:prstGeom prst="rect">
            <a:avLst/>
          </a:prstGeom>
          <a:noFill/>
        </p:spPr>
        <p:txBody>
          <a:bodyPr wrap="square" rtlCol="0">
            <a:spAutoFit/>
          </a:bodyPr>
          <a:lstStyle/>
          <a:p>
            <a:r>
              <a:rPr lang="en-GB" dirty="0" smtClean="0"/>
              <a:t>If a patient has MI, stroke or death tell us right away.  </a:t>
            </a:r>
          </a:p>
          <a:p>
            <a:r>
              <a:rPr lang="en-GB" dirty="0" smtClean="0"/>
              <a:t>Indicate what event occurred (might happen in hospital or at home) and provide as much detail as possible. Send the form to our office.</a:t>
            </a:r>
          </a:p>
          <a:p>
            <a:endParaRPr lang="en-GB" dirty="0"/>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83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4" presetClass="entr" presetSubtype="1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randombar(horizontal)">
                                      <p:cBhvr>
                                        <p:cTn id="9"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10" presetID="14" presetClass="entr" presetSubtype="1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22" presetID="14" presetClass="entr" presetSubtype="1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25" presetID="14"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28" presetID="14" presetClass="entr" presetSubtype="1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31" presetID="14"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8"/>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4" presetClass="entr" presetSubtype="1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P spid="17" grpId="0" animBg="1"/>
      <p:bldP spid="19"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40"/>
          <a:stretch/>
        </p:blipFill>
        <p:spPr bwMode="auto">
          <a:xfrm>
            <a:off x="539471" y="1209674"/>
            <a:ext cx="3901030" cy="5437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457200" y="116632"/>
            <a:ext cx="82296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i="1" dirty="0" smtClean="0">
                <a:solidFill>
                  <a:srgbClr val="FF0000"/>
                </a:solidFill>
                <a:latin typeface="Cambria" panose="02040503050406030204" pitchFamily="18" charset="0"/>
              </a:rPr>
              <a:t>Annual form</a:t>
            </a:r>
            <a:endParaRPr lang="en-GB" sz="4000" i="1" dirty="0">
              <a:solidFill>
                <a:srgbClr val="FF0000"/>
              </a:solidFill>
              <a:latin typeface="Cambria" panose="02040503050406030204"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330606"/>
            <a:ext cx="1440160" cy="80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26802">
            <a:off x="3202150" y="4643396"/>
            <a:ext cx="204992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8170" y="116632"/>
            <a:ext cx="512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10030"/>
          <a:stretch/>
        </p:blipFill>
        <p:spPr bwMode="auto">
          <a:xfrm>
            <a:off x="251520" y="188640"/>
            <a:ext cx="67414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287" y="1154570"/>
            <a:ext cx="4322763"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6622" y="928638"/>
            <a:ext cx="4035425"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27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randombar(horizontal)">
                                      <p:cBhvr>
                                        <p:cTn id="7" dur="500"/>
                                        <p:tgtEl>
                                          <p:spTgt spid="2051"/>
                                        </p:tgtEl>
                                      </p:cBhvr>
                                    </p:animEffect>
                                  </p:childTnLst>
                                </p:cTn>
                              </p:par>
                              <p:par>
                                <p:cTn id="8" presetID="14"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randombar(horizontal)">
                                      <p:cBhvr>
                                        <p:cTn id="10" dur="500"/>
                                        <p:tgtEl>
                                          <p:spTgt spid="2050"/>
                                        </p:tgtEl>
                                      </p:cBhvr>
                                    </p:animEffect>
                                  </p:childTnLst>
                                </p:cTn>
                              </p:par>
                              <p:par>
                                <p:cTn id="11" presetID="14" presetClass="entr" presetSubtype="1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randombar(horizontal)">
                                      <p:cBhvr>
                                        <p:cTn id="13" dur="500"/>
                                        <p:tgtEl>
                                          <p:spTgt spid="1027"/>
                                        </p:tgtEl>
                                      </p:cBhvr>
                                    </p:animEffect>
                                  </p:childTnLst>
                                </p:cTn>
                              </p:par>
                              <p:par>
                                <p:cTn id="14" presetID="1" presetClass="exit" presetSubtype="0" fill="hold" nodeType="withEffect">
                                  <p:stCondLst>
                                    <p:cond delay="0"/>
                                  </p:stCondLst>
                                  <p:childTnLst>
                                    <p:set>
                                      <p:cBhvr>
                                        <p:cTn id="15"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1056</Words>
  <Application>Microsoft Office PowerPoint</Application>
  <PresentationFormat>On-screen Show (4:3)</PresentationFormat>
  <Paragraphs>191</Paragraphs>
  <Slides>21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vt:lpstr>
      <vt:lpstr>Times New Roman</vt:lpstr>
      <vt:lpstr>Wingdings</vt:lpstr>
      <vt:lpstr>Office Theme</vt:lpstr>
      <vt:lpstr>Aiming for complete data</vt:lpstr>
      <vt:lpstr>ACST-2 overview</vt:lpstr>
      <vt:lpstr>Initial forms received</vt:lpstr>
      <vt:lpstr>Annual follow-ups</vt:lpstr>
      <vt:lpstr>PowerPoint Presentation</vt:lpstr>
      <vt:lpstr>IMPORTANT</vt:lpstr>
      <vt:lpstr>PowerPoint Presentation</vt:lpstr>
      <vt:lpstr>PowerPoint Presentation</vt:lpstr>
      <vt:lpstr>PowerPoint Presentation</vt:lpstr>
      <vt:lpstr>Why do we want complete data?</vt:lpstr>
      <vt:lpstr>Major events within 30 days of treatment</vt:lpstr>
      <vt:lpstr>Major Events after 30 days  Stroke and death   </vt:lpstr>
      <vt:lpstr>Does having the major event information make a difference?</vt:lpstr>
      <vt:lpstr>Dates and data</vt:lpstr>
      <vt:lpstr>PowerPoint Presentation</vt:lpstr>
      <vt:lpstr>Key Dates we look for</vt:lpstr>
      <vt:lpstr>PowerPoint Presentation</vt:lpstr>
      <vt:lpstr>PowerPoint Presentation</vt:lpstr>
      <vt:lpstr>Research questions Medication </vt:lpstr>
      <vt:lpstr>Thank you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wbrudlo</dc:creator>
  <cp:lastModifiedBy>Mary Sneade</cp:lastModifiedBy>
  <cp:revision>66</cp:revision>
  <dcterms:created xsi:type="dcterms:W3CDTF">2017-08-04T13:53:13Z</dcterms:created>
  <dcterms:modified xsi:type="dcterms:W3CDTF">2017-09-04T11:46:26Z</dcterms:modified>
</cp:coreProperties>
</file>