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5" r:id="rId3"/>
  </p:sldMasterIdLst>
  <p:notesMasterIdLst>
    <p:notesMasterId r:id="rId17"/>
  </p:notesMasterIdLst>
  <p:sldIdLst>
    <p:sldId id="383" r:id="rId4"/>
    <p:sldId id="384" r:id="rId5"/>
    <p:sldId id="407" r:id="rId6"/>
    <p:sldId id="385" r:id="rId7"/>
    <p:sldId id="403" r:id="rId8"/>
    <p:sldId id="404" r:id="rId9"/>
    <p:sldId id="406" r:id="rId10"/>
    <p:sldId id="408" r:id="rId11"/>
    <p:sldId id="402" r:id="rId12"/>
    <p:sldId id="409" r:id="rId13"/>
    <p:sldId id="405" r:id="rId14"/>
    <p:sldId id="394" r:id="rId15"/>
    <p:sldId id="395" r:id="rId1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622" autoAdjust="0"/>
  </p:normalViewPr>
  <p:slideViewPr>
    <p:cSldViewPr>
      <p:cViewPr varScale="1">
        <p:scale>
          <a:sx n="70" d="100"/>
          <a:sy n="70" d="100"/>
        </p:scale>
        <p:origin x="4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9BF4-BBA1-47F5-AF67-D37FEF8368E2}" type="datetimeFigureOut">
              <a:rPr lang="de-CH" smtClean="0"/>
              <a:t>04.09.2017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CD68-6A3B-4C5D-978B-FF90109820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876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0E6F28F5-708B-487E-9F45-3FBD5EA8EBE3}" type="slidenum">
              <a:rPr lang="en-US" altLang="de-DE" sz="1200" smtClean="0"/>
              <a:pPr/>
              <a:t>1</a:t>
            </a:fld>
            <a:endParaRPr lang="en-US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117CA242-5F94-4D9A-AA97-4D428BA70630}" type="slidenum">
              <a:rPr lang="en-US" altLang="de-DE" sz="1200" smtClean="0"/>
              <a:pPr/>
              <a:t>13</a:t>
            </a:fld>
            <a:endParaRPr lang="en-US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29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D68-6A3B-4C5D-978B-FF90109820EC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70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8" t="30887" r="2138"/>
          <a:stretch>
            <a:fillRect/>
          </a:stretch>
        </p:blipFill>
        <p:spPr bwMode="auto">
          <a:xfrm>
            <a:off x="-1588" y="1588"/>
            <a:ext cx="9144001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Master-Untertitelformat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9D6C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44A7-E662-45EF-A7EB-8593AA5F61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5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908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908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0C5E-9C4B-4DDA-849C-568A78C40D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708025"/>
            <a:ext cx="8489950" cy="646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1535113"/>
            <a:ext cx="8489950" cy="50815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1A66-FE1C-4725-BD24-A42C21F463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2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 l="41948" t="30887" r="2138"/>
          <a:stretch>
            <a:fillRect/>
          </a:stretch>
        </p:blipFill>
        <p:spPr bwMode="auto">
          <a:xfrm>
            <a:off x="-1588" y="1588"/>
            <a:ext cx="914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Master-Untertitelformat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9D6C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75B8-F717-42E1-A96B-B0281DCE305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1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A426-F0EC-4DED-B396-26F512ACBE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1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11375"/>
            <a:ext cx="4168775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111375"/>
            <a:ext cx="4168775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43CC-7C2F-4A9C-9566-6D18066FE5D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E20B-5E27-4F8B-B937-943CCA3147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E21E0-1D4F-45B5-9788-EE864C32C9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0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DFEE-5CEA-4382-A45B-C3FB10F728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4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BE46-4E3E-47F5-ACCD-01AEDC4DD83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1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3230-AFAB-4763-BCA8-D6B28B40C8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2915-2BFF-481C-A861-2AFE332EF30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1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7D8E-C20D-4994-9794-2F32A80742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5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08050"/>
            <a:ext cx="2132012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908050"/>
            <a:ext cx="624681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7E30-8656-4E2A-B7FC-A127B48DFC2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36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908050"/>
            <a:ext cx="8489950" cy="893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11375"/>
            <a:ext cx="4168775" cy="405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5" y="2111375"/>
            <a:ext cx="4168775" cy="405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840B-1872-429C-83F5-86EF5CE612F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439326"/>
            <a:ext cx="8489950" cy="893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1613647"/>
            <a:ext cx="8489950" cy="4552203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6257-897D-4A87-B78F-0D5868B23A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30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314300"/>
            <a:ext cx="8489950" cy="893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11375"/>
            <a:ext cx="8489950" cy="195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4214813"/>
            <a:ext cx="8489950" cy="195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B57B-DB2D-4B83-A3D2-827C737BF0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5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4282560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6962277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3788929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7273-AFE5-4871-B1D6-6287BF66B19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36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1925734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de-DE" dirty="0"/>
              <a:t>Textfolie zweispaltig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Symposium Hirnschlagzentrum/Stroke Center USB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236219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790223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mit Grafik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Diagrammplatzhalt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Diagramm auf Platzhalter ziehen oder durch Klicken auf Symbol hinzufügen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2554615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Textfolie mit Bild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9356439"/>
      </p:ext>
    </p:extLst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Bildfolie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51933152"/>
      </p:ext>
    </p:extLst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0000"/>
            <a:ext cx="80645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997759"/>
      </p:ext>
    </p:extLst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9152733"/>
      </p:ext>
    </p:extLst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rgbClr val="CC0000"/>
                </a:solidFill>
              </a:rPr>
              <a:t>Vielen Dank</a:t>
            </a:r>
            <a:br>
              <a:rPr lang="de-CH" sz="2700" dirty="0">
                <a:solidFill>
                  <a:srgbClr val="CC0000"/>
                </a:solidFill>
              </a:rPr>
            </a:br>
            <a:r>
              <a:rPr lang="de-CH" sz="2700" dirty="0">
                <a:solidFill>
                  <a:srgbClr val="CC0000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378377738"/>
      </p:ext>
    </p:extLst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de-CH" dirty="0">
                <a:solidFill>
                  <a:srgbClr val="000000"/>
                </a:solidFill>
              </a:rPr>
              <a:t>Symposium Hirnschlagzentrum/Stroke Center USB</a:t>
            </a:r>
          </a:p>
        </p:txBody>
      </p:sp>
    </p:spTree>
    <p:extLst>
      <p:ext uri="{BB962C8B-B14F-4D97-AF65-F5344CB8AC3E}">
        <p14:creationId xmlns:p14="http://schemas.microsoft.com/office/powerpoint/2010/main" val="308215511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535113"/>
            <a:ext cx="4168775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35113"/>
            <a:ext cx="4168775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6094-39A9-4CEA-8558-96855361C4A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70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Symposium Hirnschlagzentrum/Stroke Center USB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8599"/>
      </p:ext>
    </p:extLst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885950"/>
            <a:ext cx="407670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885950"/>
            <a:ext cx="407670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A230-A49C-4D91-A53D-567EE5A82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109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SB_Logo_fbg_100.jpg                                           000971BBHD1                            BC4EB0AF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0238" y="2895600"/>
            <a:ext cx="4475162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1350" y="4267200"/>
            <a:ext cx="4387850" cy="1789113"/>
          </a:xfrm>
        </p:spPr>
        <p:txBody>
          <a:bodyPr/>
          <a:lstStyle>
            <a:lvl1pPr marL="0" indent="0">
              <a:defRPr sz="2000"/>
            </a:lvl1pPr>
          </a:lstStyle>
          <a:p>
            <a:pPr lvl="0"/>
            <a:r>
              <a:rPr lang="en-US" noProof="0"/>
              <a:t>Master-Untertitelformat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A336-C774-4FC4-87D6-90D7381FF374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Präsentationstitel in der Fusszeile des Folienmasters definieren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BD6D-CF31-43C1-BCFC-CE2820E236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57263" y="6096000"/>
            <a:ext cx="20351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699D-D02B-427E-ADC0-459B725D6DB6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Präsentationstitel in der Fusszeile des Folienmasters definieren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4963" y="6096000"/>
            <a:ext cx="20351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6B93-ECDF-4679-ABD5-B21EBE0BA6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2205-EA14-4D47-9A55-D3A75335F4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4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72C6-8559-49E9-87C8-2C45FA9EF6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4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B298-D7B4-4774-9492-C56E5DA11B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2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0F3F-7371-4503-BD70-6818ABA590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6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2FFF-C8F5-4C0B-8053-43C4A60279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5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58984" r="2342"/>
          <a:stretch>
            <a:fillRect/>
          </a:stretch>
        </p:blipFill>
        <p:spPr bwMode="auto">
          <a:xfrm>
            <a:off x="-1588" y="0"/>
            <a:ext cx="91455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708025"/>
            <a:ext cx="848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535113"/>
            <a:ext cx="848995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B4B4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B511F-A56D-4EBC-9338-318912229D5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436563"/>
            <a:ext cx="84899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660525"/>
            <a:ext cx="84899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B4B4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78EB7-5794-46CC-A111-838D2D589F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3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2" r:id="rId15"/>
    <p:sldLayoutId id="2147483733" r:id="rId16"/>
    <p:sldLayoutId id="2147483734" r:id="rId17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48880"/>
            <a:ext cx="8099552" cy="151216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200" b="1" dirty="0"/>
              <a:t>ACST-2 MRI substudy</a:t>
            </a:r>
            <a:br>
              <a:rPr lang="en-GB" sz="3200" b="1" dirty="0"/>
            </a:br>
            <a:r>
              <a:rPr lang="en-GB" sz="3200" b="1" dirty="0"/>
              <a:t>-</a:t>
            </a:r>
            <a:br>
              <a:rPr lang="en-GB" sz="3200" b="1" dirty="0"/>
            </a:br>
            <a:r>
              <a:rPr lang="en-GB" sz="3200" b="1" dirty="0"/>
              <a:t>An update </a:t>
            </a:r>
            <a:endParaRPr lang="en-GB" altLang="de-DE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068000"/>
            <a:ext cx="5760640" cy="1305216"/>
          </a:xfrm>
        </p:spPr>
        <p:txBody>
          <a:bodyPr/>
          <a:lstStyle/>
          <a:p>
            <a:pPr algn="ctr"/>
            <a:r>
              <a:rPr lang="en-GB" altLang="de-DE" sz="2000" i="1" dirty="0"/>
              <a:t>Mandy Müller</a:t>
            </a:r>
          </a:p>
          <a:p>
            <a:pPr algn="ctr"/>
            <a:r>
              <a:rPr lang="en-GB" altLang="de-DE" sz="2000" i="1" dirty="0"/>
              <a:t>Leo Bonati</a:t>
            </a:r>
          </a:p>
          <a:p>
            <a:pPr algn="ctr"/>
            <a:r>
              <a:rPr lang="en-GB" altLang="de-DE" sz="2000" i="1" dirty="0"/>
              <a:t>Department of Neurology and Stroke </a:t>
            </a:r>
            <a:r>
              <a:rPr lang="en-GB" altLang="de-DE" sz="2000" i="1" dirty="0" err="1"/>
              <a:t>Center</a:t>
            </a:r>
            <a:r>
              <a:rPr lang="en-GB" altLang="de-DE" sz="2000" i="1" dirty="0"/>
              <a:t>, University Hospital Basel, Switzerland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19672" y="5795972"/>
            <a:ext cx="619268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/>
              <a:t>ACST-2 Collaborators’ Meeting</a:t>
            </a:r>
          </a:p>
          <a:p>
            <a:pPr algn="ctr">
              <a:defRPr/>
            </a:pPr>
            <a:r>
              <a:rPr lang="en-GB" b="1" dirty="0"/>
              <a:t>Oxford, 4</a:t>
            </a:r>
            <a:r>
              <a:rPr lang="en-GB" b="1" baseline="30000" dirty="0"/>
              <a:t>th</a:t>
            </a:r>
            <a:r>
              <a:rPr lang="en-GB" b="1" dirty="0"/>
              <a:t>-5</a:t>
            </a:r>
            <a:r>
              <a:rPr lang="en-GB" b="1" baseline="30000" dirty="0"/>
              <a:t>th</a:t>
            </a:r>
            <a:r>
              <a:rPr lang="en-GB" b="1" dirty="0"/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181731585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260648"/>
            <a:ext cx="8064000" cy="83676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e-DE" sz="2800" b="1" dirty="0"/>
              <a:t>Participating centres &amp; enrolment:</a:t>
            </a:r>
            <a:br>
              <a:rPr lang="en-GB" altLang="de-DE" sz="2800" b="1" dirty="0"/>
            </a:br>
            <a:r>
              <a:rPr lang="en-GB" altLang="de-DE" sz="2800" b="1" dirty="0" err="1"/>
              <a:t>eCRF</a:t>
            </a:r>
            <a:endParaRPr lang="en-GB" altLang="de-DE" sz="2800" b="1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971600" y="364502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Please complete data entry for all your patients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Only patients with complete data entry can be used for analysis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Please let us know if you have questions or need new logins for the database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297"/>
            <a:ext cx="8064896" cy="15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619672" y="1412776"/>
            <a:ext cx="4608512" cy="1965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74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de-DE" sz="2800" b="1" dirty="0"/>
              <a:t>Participating centres &amp; enrolment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8064896" cy="28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1600" y="4221088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Please enter </a:t>
            </a:r>
            <a:r>
              <a:rPr lang="en-GB" b="1" u="sng" dirty="0"/>
              <a:t>all substudy patients </a:t>
            </a:r>
            <a:r>
              <a:rPr lang="en-GB" dirty="0"/>
              <a:t>in the </a:t>
            </a:r>
            <a:r>
              <a:rPr lang="en-GB" dirty="0" err="1"/>
              <a:t>eCRF</a:t>
            </a:r>
            <a:endParaRPr lang="en-GB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Please enrol </a:t>
            </a:r>
            <a:r>
              <a:rPr lang="en-GB" b="1" u="sng" dirty="0"/>
              <a:t>both</a:t>
            </a:r>
            <a:r>
              <a:rPr lang="en-GB" dirty="0"/>
              <a:t> CAS and CEA patients in the </a:t>
            </a:r>
            <a:r>
              <a:rPr lang="en-GB" dirty="0" err="1"/>
              <a:t>substudy</a:t>
            </a:r>
            <a:endParaRPr lang="en-GB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Outlook: prospective </a:t>
            </a:r>
            <a:r>
              <a:rPr lang="en-GB" b="1" dirty="0"/>
              <a:t>screening log </a:t>
            </a:r>
            <a:r>
              <a:rPr lang="en-GB" dirty="0"/>
              <a:t>specifying reasons for exclusion of ACST-2 patients from the substudy at participating sites</a:t>
            </a:r>
          </a:p>
        </p:txBody>
      </p:sp>
    </p:spTree>
    <p:extLst>
      <p:ext uri="{BB962C8B-B14F-4D97-AF65-F5344CB8AC3E}">
        <p14:creationId xmlns:p14="http://schemas.microsoft.com/office/powerpoint/2010/main" val="336847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e-DE" sz="2800" b="1" dirty="0"/>
              <a:t>Centre remuneration &amp; contact details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540000" y="1431304"/>
            <a:ext cx="8064000" cy="4734000"/>
          </a:xfrm>
        </p:spPr>
        <p:txBody>
          <a:bodyPr/>
          <a:lstStyle/>
          <a:p>
            <a:pPr indent="0" algn="ctr">
              <a:buNone/>
            </a:pPr>
            <a:r>
              <a:rPr lang="en-GB" altLang="de-DE" b="1" dirty="0">
                <a:solidFill>
                  <a:srgbClr val="C00000"/>
                </a:solidFill>
              </a:rPr>
              <a:t>400 Euros </a:t>
            </a:r>
            <a:r>
              <a:rPr lang="en-GB" altLang="de-DE" dirty="0"/>
              <a:t>per patient with completed pre- and </a:t>
            </a:r>
            <a:r>
              <a:rPr lang="en-GB" altLang="de-DE" dirty="0" err="1"/>
              <a:t>postprocedural</a:t>
            </a:r>
            <a:r>
              <a:rPr lang="en-GB" altLang="de-DE" dirty="0"/>
              <a:t> MRI scan AND completed </a:t>
            </a:r>
            <a:r>
              <a:rPr lang="en-GB" altLang="de-DE" dirty="0" err="1"/>
              <a:t>eCRF</a:t>
            </a:r>
            <a:r>
              <a:rPr lang="en-GB" altLang="de-DE" dirty="0"/>
              <a:t> </a:t>
            </a:r>
          </a:p>
          <a:p>
            <a:pPr indent="0" algn="ctr">
              <a:buNone/>
            </a:pPr>
            <a:r>
              <a:rPr lang="en-GB" altLang="de-DE" dirty="0"/>
              <a:t>(Swiss Heart Foundation)</a:t>
            </a:r>
          </a:p>
          <a:p>
            <a:pPr indent="0" algn="ctr">
              <a:buNone/>
            </a:pPr>
            <a:endParaRPr lang="en-GB" altLang="de-DE" dirty="0"/>
          </a:p>
          <a:p>
            <a:pPr indent="0" algn="ctr">
              <a:buNone/>
            </a:pPr>
            <a:endParaRPr lang="en-GB" altLang="de-DE" dirty="0"/>
          </a:p>
          <a:p>
            <a:pPr indent="0" algn="ctr">
              <a:buNone/>
            </a:pPr>
            <a:r>
              <a:rPr lang="en-GB" altLang="de-DE" u="sng" dirty="0"/>
              <a:t>Do you need further information or are interested in joining?</a:t>
            </a:r>
          </a:p>
          <a:p>
            <a:pPr indent="0" algn="ctr">
              <a:buNone/>
            </a:pPr>
            <a:r>
              <a:rPr lang="en-GB" altLang="de-DE" dirty="0"/>
              <a:t>Mandy Müller – Mandy.Mueller@usb.ch</a:t>
            </a:r>
          </a:p>
          <a:p>
            <a:pPr indent="0" algn="ctr">
              <a:buNone/>
            </a:pPr>
            <a:r>
              <a:rPr lang="en-GB" altLang="de-DE" dirty="0"/>
              <a:t>Leo Bonati – Leo.Bonati@usb.ch  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539552" y="1124744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altLang="de-DE" sz="2800" b="1" dirty="0"/>
              <a:t>Thank you for your attention!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41277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9180512" cy="373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0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332656"/>
            <a:ext cx="8064000" cy="836768"/>
          </a:xfrm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de-DE" sz="2800" b="1" dirty="0">
                <a:solidFill>
                  <a:srgbClr val="C00000"/>
                </a:solidFill>
              </a:rPr>
              <a:t>Background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000" y="1196752"/>
            <a:ext cx="5716214" cy="792088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r>
              <a:rPr lang="en-US" altLang="de-DE" dirty="0"/>
              <a:t>New DWI lesions after carotid interventions in the ICSS-MRI </a:t>
            </a:r>
            <a:r>
              <a:rPr lang="en-US" altLang="de-DE" dirty="0" err="1"/>
              <a:t>substudy</a:t>
            </a:r>
            <a:endParaRPr lang="en-US" altLang="de-DE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 l="10121" t="8768" r="9329" b="6606"/>
          <a:stretch>
            <a:fillRect/>
          </a:stretch>
        </p:blipFill>
        <p:spPr bwMode="auto">
          <a:xfrm>
            <a:off x="6223625" y="3559254"/>
            <a:ext cx="2308815" cy="25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2" y="1986537"/>
            <a:ext cx="7676388" cy="15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539552" y="6309320"/>
            <a:ext cx="540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200" i="1" dirty="0"/>
              <a:t>Bonati et al., Lancet Neurol 2010; 9: 353–62</a:t>
            </a:r>
            <a:endParaRPr lang="de-CH" sz="1200" i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52678"/>
              </p:ext>
            </p:extLst>
          </p:nvPr>
        </p:nvGraphicFramePr>
        <p:xfrm>
          <a:off x="683568" y="3645024"/>
          <a:ext cx="4968552" cy="2475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990">
                <a:tc gridSpan="3"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Associated ischaemic events between </a:t>
                      </a:r>
                      <a:br>
                        <a:rPr kumimoji="0" lang="en-GB" sz="16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GB" sz="16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initiation of treatment and post-treatment scan: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22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CAS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CEA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801313684"/>
                  </a:ext>
                </a:extLst>
              </a:tr>
              <a:tr h="379722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Stroke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22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Retinal infarct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22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688" algn="l"/>
                        </a:tabLst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TIA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22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9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332656"/>
            <a:ext cx="8064000" cy="836768"/>
          </a:xfrm>
          <a:ln w="28575">
            <a:noFill/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de-DE" sz="2800" b="1" dirty="0">
                <a:solidFill>
                  <a:srgbClr val="C00000"/>
                </a:solidFill>
              </a:rPr>
              <a:t>Background</a:t>
            </a:r>
            <a:br>
              <a:rPr lang="en-US" altLang="de-DE" sz="2800" b="1" dirty="0">
                <a:solidFill>
                  <a:srgbClr val="C00000"/>
                </a:solidFill>
              </a:rPr>
            </a:br>
            <a:r>
              <a:rPr lang="en-US" altLang="de-DE" sz="2700" b="1" dirty="0">
                <a:solidFill>
                  <a:srgbClr val="C00000"/>
                </a:solidFill>
              </a:rPr>
              <a:t>Brain MRI in carotid interventions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000" y="1530016"/>
            <a:ext cx="8064448" cy="4347256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r>
              <a:rPr lang="en-US" altLang="de-DE" dirty="0"/>
              <a:t>MRI is sensitive in detecting cerebral embolism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de-DE" dirty="0"/>
              <a:t>Most MRI lesions are asymptomatic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de-DE" dirty="0"/>
              <a:t>MRI lesions correlate with stroke risk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de-DE" dirty="0">
                <a:sym typeface="Wingdings" panose="05000000000000000000" pitchFamily="2" charset="2"/>
              </a:rPr>
              <a:t> MRI is a useful </a:t>
            </a:r>
            <a:r>
              <a:rPr lang="en-US" altLang="de-DE" b="1" dirty="0">
                <a:sym typeface="Wingdings" panose="05000000000000000000" pitchFamily="2" charset="2"/>
              </a:rPr>
              <a:t>surrogate outcome measure </a:t>
            </a:r>
            <a:r>
              <a:rPr lang="en-US" altLang="de-DE" dirty="0">
                <a:sym typeface="Wingdings" panose="05000000000000000000" pitchFamily="2" charset="2"/>
              </a:rPr>
              <a:t>to investigate treatment effects and potential modifiers thereof within clinical trials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de-DE" dirty="0">
                <a:sym typeface="Wingdings" panose="05000000000000000000" pitchFamily="2" charset="2"/>
              </a:rPr>
              <a:t>MRI can be </a:t>
            </a:r>
            <a:r>
              <a:rPr lang="en-GB" altLang="de-DE" dirty="0">
                <a:sym typeface="Wingdings" panose="05000000000000000000" pitchFamily="2" charset="2"/>
              </a:rPr>
              <a:t>analysed</a:t>
            </a:r>
            <a:r>
              <a:rPr lang="en-US" altLang="de-DE" dirty="0">
                <a:sym typeface="Wingdings" panose="05000000000000000000" pitchFamily="2" charset="2"/>
              </a:rPr>
              <a:t> blinded to treatment</a:t>
            </a:r>
            <a:endParaRPr lang="en-US" altLang="de-DE" dirty="0"/>
          </a:p>
          <a:p>
            <a:pPr indent="0" eaLnBrk="1" hangingPunct="1">
              <a:buNone/>
            </a:pPr>
            <a:endParaRPr lang="en-US" altLang="de-DE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268760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4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e-DE" sz="2800" b="1" dirty="0"/>
              <a:t>ACST-2 MRI substudy </a:t>
            </a:r>
            <a:br>
              <a:rPr lang="en-GB" altLang="de-DE" sz="2800" b="1" dirty="0"/>
            </a:br>
            <a:r>
              <a:rPr lang="en-GB" altLang="de-DE" sz="2800" b="1" dirty="0"/>
              <a:t>Objectives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388843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de-DE" dirty="0"/>
              <a:t>To compare the incidence of symptomatic and silent cerebral ischaemia between CAS and CEA using MRI as blinded, surrogate outcome assessment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de-DE" dirty="0"/>
              <a:t>To investigate whether plaque imaging and vascular anatomy predict cerebral ischaemia in CAS or CEA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539552" y="1340768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7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448" y="287976"/>
            <a:ext cx="8064000" cy="836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sz="2600" b="1" dirty="0"/>
              <a:t>ACST-2 MRI substudy:</a:t>
            </a:r>
            <a:br>
              <a:rPr lang="en-US" altLang="de-DE" sz="2600" b="1" dirty="0"/>
            </a:br>
            <a:r>
              <a:rPr lang="en-US" altLang="de-DE" b="1" dirty="0"/>
              <a:t>Study flow chart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0"/>
          <p:cNvSpPr txBox="1"/>
          <p:nvPr/>
        </p:nvSpPr>
        <p:spPr>
          <a:xfrm>
            <a:off x="611560" y="629073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CAS: </a:t>
            </a:r>
            <a:r>
              <a:rPr lang="en-GB" sz="1400" dirty="0"/>
              <a:t>carotid artery stenting, </a:t>
            </a:r>
            <a:r>
              <a:rPr lang="en-GB" sz="1400" b="1" dirty="0"/>
              <a:t>CEA</a:t>
            </a:r>
            <a:r>
              <a:rPr lang="en-GB" sz="1400" dirty="0"/>
              <a:t>: carotid endarterectomy </a:t>
            </a:r>
            <a:br>
              <a:rPr lang="en-GB" sz="1400" dirty="0"/>
            </a:br>
            <a:endParaRPr lang="en-GB" sz="1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67425" y="1188089"/>
            <a:ext cx="6536823" cy="5049223"/>
            <a:chOff x="267425" y="1188089"/>
            <a:chExt cx="6536823" cy="5049223"/>
          </a:xfrm>
        </p:grpSpPr>
        <p:grpSp>
          <p:nvGrpSpPr>
            <p:cNvPr id="63" name="Gruppieren 62"/>
            <p:cNvGrpSpPr/>
            <p:nvPr/>
          </p:nvGrpSpPr>
          <p:grpSpPr>
            <a:xfrm>
              <a:off x="267425" y="2437012"/>
              <a:ext cx="6536823" cy="1424036"/>
              <a:chOff x="539552" y="2437012"/>
              <a:chExt cx="6536823" cy="1424036"/>
            </a:xfrm>
          </p:grpSpPr>
          <p:sp>
            <p:nvSpPr>
              <p:cNvPr id="64" name="Flowchart: Process 87"/>
              <p:cNvSpPr/>
              <p:nvPr/>
            </p:nvSpPr>
            <p:spPr bwMode="auto">
              <a:xfrm>
                <a:off x="5281134" y="2437012"/>
                <a:ext cx="1795241" cy="427499"/>
              </a:xfrm>
              <a:prstGeom prst="flowChartProces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Randomised to CEA</a:t>
                </a:r>
              </a:p>
            </p:txBody>
          </p:sp>
          <p:sp>
            <p:nvSpPr>
              <p:cNvPr id="65" name="Flowchart: Process 88"/>
              <p:cNvSpPr/>
              <p:nvPr/>
            </p:nvSpPr>
            <p:spPr bwMode="auto">
              <a:xfrm>
                <a:off x="539552" y="2437012"/>
                <a:ext cx="1797229" cy="427499"/>
              </a:xfrm>
              <a:prstGeom prst="flowChartProcess">
                <a:avLst/>
              </a:prstGeom>
              <a:noFill/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Randomised to CAS</a:t>
                </a:r>
              </a:p>
            </p:txBody>
          </p:sp>
          <p:sp>
            <p:nvSpPr>
              <p:cNvPr id="66" name="Flowchart: Process 92"/>
              <p:cNvSpPr/>
              <p:nvPr/>
            </p:nvSpPr>
            <p:spPr bwMode="auto">
              <a:xfrm>
                <a:off x="539552" y="3319153"/>
                <a:ext cx="1797229" cy="541895"/>
              </a:xfrm>
              <a:prstGeom prst="flowChartProcess">
                <a:avLst/>
              </a:prstGeom>
              <a:noFill/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Treatment</a:t>
                </a:r>
              </a:p>
            </p:txBody>
          </p:sp>
          <p:sp>
            <p:nvSpPr>
              <p:cNvPr id="67" name="Flowchart: Process 93"/>
              <p:cNvSpPr/>
              <p:nvPr/>
            </p:nvSpPr>
            <p:spPr bwMode="auto">
              <a:xfrm>
                <a:off x="5281134" y="3319152"/>
                <a:ext cx="1795241" cy="541896"/>
              </a:xfrm>
              <a:prstGeom prst="flowChartProces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Treatment</a:t>
                </a:r>
              </a:p>
            </p:txBody>
          </p:sp>
        </p:grpSp>
        <p:grpSp>
          <p:nvGrpSpPr>
            <p:cNvPr id="68" name="Gruppieren 67"/>
            <p:cNvGrpSpPr/>
            <p:nvPr/>
          </p:nvGrpSpPr>
          <p:grpSpPr>
            <a:xfrm>
              <a:off x="1166040" y="1188089"/>
              <a:ext cx="4747546" cy="4689159"/>
              <a:chOff x="1438167" y="1188089"/>
              <a:chExt cx="4747546" cy="4689159"/>
            </a:xfrm>
          </p:grpSpPr>
          <p:sp>
            <p:nvSpPr>
              <p:cNvPr id="69" name="Flowchart: Process 85"/>
              <p:cNvSpPr/>
              <p:nvPr/>
            </p:nvSpPr>
            <p:spPr bwMode="auto">
              <a:xfrm>
                <a:off x="2555777" y="1188089"/>
                <a:ext cx="2592288" cy="504057"/>
              </a:xfrm>
              <a:prstGeom prst="flowChartProcess">
                <a:avLst/>
              </a:prstGeom>
              <a:noFill/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Randomisation in ACST-2</a:t>
                </a:r>
              </a:p>
            </p:txBody>
          </p:sp>
          <p:grpSp>
            <p:nvGrpSpPr>
              <p:cNvPr id="70" name="Gruppieren 69"/>
              <p:cNvGrpSpPr/>
              <p:nvPr/>
            </p:nvGrpSpPr>
            <p:grpSpPr>
              <a:xfrm>
                <a:off x="1438167" y="1692146"/>
                <a:ext cx="4747546" cy="4185102"/>
                <a:chOff x="1438167" y="1692146"/>
                <a:chExt cx="4747546" cy="4185102"/>
              </a:xfrm>
            </p:grpSpPr>
            <p:cxnSp>
              <p:nvCxnSpPr>
                <p:cNvPr id="72" name="Elbow Connector 90"/>
                <p:cNvCxnSpPr>
                  <a:stCxn id="69" idx="2"/>
                  <a:endCxn id="64" idx="0"/>
                </p:cNvCxnSpPr>
                <p:nvPr/>
              </p:nvCxnSpPr>
              <p:spPr bwMode="auto">
                <a:xfrm rot="16200000" flipH="1">
                  <a:off x="4642905" y="901162"/>
                  <a:ext cx="744866" cy="2326834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91"/>
                <p:cNvCxnSpPr>
                  <a:stCxn id="69" idx="2"/>
                  <a:endCxn id="65" idx="0"/>
                </p:cNvCxnSpPr>
                <p:nvPr/>
              </p:nvCxnSpPr>
              <p:spPr bwMode="auto">
                <a:xfrm rot="5400000">
                  <a:off x="2272611" y="857702"/>
                  <a:ext cx="744866" cy="2413754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94"/>
                <p:cNvCxnSpPr>
                  <a:stCxn id="65" idx="2"/>
                  <a:endCxn id="66" idx="0"/>
                </p:cNvCxnSpPr>
                <p:nvPr/>
              </p:nvCxnSpPr>
              <p:spPr bwMode="auto">
                <a:xfrm>
                  <a:off x="1438167" y="2864511"/>
                  <a:ext cx="0" cy="45464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95"/>
                <p:cNvCxnSpPr>
                  <a:stCxn id="64" idx="2"/>
                  <a:endCxn id="67" idx="0"/>
                </p:cNvCxnSpPr>
                <p:nvPr/>
              </p:nvCxnSpPr>
              <p:spPr bwMode="auto">
                <a:xfrm>
                  <a:off x="6178755" y="2864511"/>
                  <a:ext cx="0" cy="45464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Flowchart: Process 96"/>
                <p:cNvSpPr/>
                <p:nvPr/>
              </p:nvSpPr>
              <p:spPr bwMode="auto">
                <a:xfrm>
                  <a:off x="2917302" y="2925245"/>
                  <a:ext cx="1797229" cy="216000"/>
                </a:xfrm>
                <a:prstGeom prst="flowChartProcess">
                  <a:avLst/>
                </a:prstGeom>
                <a:solidFill>
                  <a:srgbClr val="FFFF99"/>
                </a:solidFill>
                <a:ln w="31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1-7d before treatment</a:t>
                  </a:r>
                </a:p>
              </p:txBody>
            </p:sp>
            <p:cxnSp>
              <p:nvCxnSpPr>
                <p:cNvPr id="77" name="Straight Arrow Connector 97"/>
                <p:cNvCxnSpPr/>
                <p:nvPr/>
              </p:nvCxnSpPr>
              <p:spPr bwMode="auto">
                <a:xfrm>
                  <a:off x="4718506" y="3038678"/>
                  <a:ext cx="1467207" cy="226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98"/>
                <p:cNvCxnSpPr/>
                <p:nvPr/>
              </p:nvCxnSpPr>
              <p:spPr bwMode="auto">
                <a:xfrm rot="10800000">
                  <a:off x="1450095" y="3038678"/>
                  <a:ext cx="1467207" cy="226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Flowchart: Process 110"/>
                <p:cNvSpPr/>
                <p:nvPr/>
              </p:nvSpPr>
              <p:spPr bwMode="auto">
                <a:xfrm>
                  <a:off x="2917302" y="4005065"/>
                  <a:ext cx="1797229" cy="216000"/>
                </a:xfrm>
                <a:prstGeom prst="flowChartProcess">
                  <a:avLst/>
                </a:prstGeom>
                <a:solidFill>
                  <a:srgbClr val="FFFF99"/>
                </a:solidFill>
                <a:ln w="31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After treatment</a:t>
                  </a:r>
                </a:p>
              </p:txBody>
            </p:sp>
            <p:cxnSp>
              <p:nvCxnSpPr>
                <p:cNvPr id="80" name="Straight Arrow Connector 111"/>
                <p:cNvCxnSpPr/>
                <p:nvPr/>
              </p:nvCxnSpPr>
              <p:spPr bwMode="auto">
                <a:xfrm>
                  <a:off x="4718506" y="4098328"/>
                  <a:ext cx="1443349" cy="45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112"/>
                <p:cNvCxnSpPr/>
                <p:nvPr/>
              </p:nvCxnSpPr>
              <p:spPr bwMode="auto">
                <a:xfrm rot="10800000">
                  <a:off x="1450095" y="4098328"/>
                  <a:ext cx="1467207" cy="45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Flowchart: Process 113"/>
                <p:cNvSpPr/>
                <p:nvPr/>
              </p:nvSpPr>
              <p:spPr bwMode="auto">
                <a:xfrm>
                  <a:off x="2917302" y="4869161"/>
                  <a:ext cx="1797229" cy="216000"/>
                </a:xfrm>
                <a:prstGeom prst="flowChartProcess">
                  <a:avLst/>
                </a:prstGeom>
                <a:solidFill>
                  <a:srgbClr val="FFFF99"/>
                </a:solidFill>
                <a:ln w="31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1-3d after treatment</a:t>
                  </a:r>
                </a:p>
              </p:txBody>
            </p:sp>
            <p:cxnSp>
              <p:nvCxnSpPr>
                <p:cNvPr id="83" name="Straight Arrow Connector 114"/>
                <p:cNvCxnSpPr/>
                <p:nvPr/>
              </p:nvCxnSpPr>
              <p:spPr bwMode="auto">
                <a:xfrm>
                  <a:off x="4718506" y="4996406"/>
                  <a:ext cx="144334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115"/>
                <p:cNvCxnSpPr/>
                <p:nvPr/>
              </p:nvCxnSpPr>
              <p:spPr bwMode="auto">
                <a:xfrm rot="10800000">
                  <a:off x="1450095" y="4996406"/>
                  <a:ext cx="1467207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Flowchart: Process 116"/>
                <p:cNvSpPr/>
                <p:nvPr/>
              </p:nvSpPr>
              <p:spPr bwMode="auto">
                <a:xfrm>
                  <a:off x="2917302" y="5661248"/>
                  <a:ext cx="1797229" cy="216000"/>
                </a:xfrm>
                <a:prstGeom prst="flowChartProcess">
                  <a:avLst/>
                </a:prstGeom>
                <a:solidFill>
                  <a:srgbClr val="FFFF99"/>
                </a:solidFill>
                <a:ln w="31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30d after treatment</a:t>
                  </a:r>
                </a:p>
              </p:txBody>
            </p:sp>
            <p:cxnSp>
              <p:nvCxnSpPr>
                <p:cNvPr id="86" name="Straight Arrow Connector 118"/>
                <p:cNvCxnSpPr/>
                <p:nvPr/>
              </p:nvCxnSpPr>
              <p:spPr bwMode="auto">
                <a:xfrm rot="10800000">
                  <a:off x="1441307" y="5772079"/>
                  <a:ext cx="1476000" cy="22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114"/>
                <p:cNvCxnSpPr/>
                <p:nvPr/>
              </p:nvCxnSpPr>
              <p:spPr bwMode="auto">
                <a:xfrm>
                  <a:off x="4714531" y="5769247"/>
                  <a:ext cx="144334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Flowchart: Process 34"/>
                <p:cNvSpPr/>
                <p:nvPr/>
              </p:nvSpPr>
              <p:spPr bwMode="auto">
                <a:xfrm>
                  <a:off x="2918787" y="3140968"/>
                  <a:ext cx="1797229" cy="216000"/>
                </a:xfrm>
                <a:prstGeom prst="flowChartProcess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CH" sz="14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MRI</a:t>
                  </a:r>
                </a:p>
              </p:txBody>
            </p:sp>
            <p:sp>
              <p:nvSpPr>
                <p:cNvPr id="89" name="Flowchart: Process 34"/>
                <p:cNvSpPr/>
                <p:nvPr/>
              </p:nvSpPr>
              <p:spPr bwMode="auto">
                <a:xfrm>
                  <a:off x="2918787" y="5085184"/>
                  <a:ext cx="1797229" cy="216000"/>
                </a:xfrm>
                <a:prstGeom prst="flowChartProcess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CH" sz="14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MRI</a:t>
                  </a:r>
                </a:p>
              </p:txBody>
            </p:sp>
          </p:grpSp>
        </p:grpSp>
        <p:cxnSp>
          <p:nvCxnSpPr>
            <p:cNvPr id="93" name="Straight Arrow Connector 109"/>
            <p:cNvCxnSpPr/>
            <p:nvPr/>
          </p:nvCxnSpPr>
          <p:spPr bwMode="auto">
            <a:xfrm>
              <a:off x="1166039" y="3861048"/>
              <a:ext cx="11927" cy="23762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106"/>
            <p:cNvCxnSpPr/>
            <p:nvPr/>
          </p:nvCxnSpPr>
          <p:spPr bwMode="auto">
            <a:xfrm>
              <a:off x="5906627" y="3861048"/>
              <a:ext cx="14911" cy="23762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6372201" y="459390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Module 1: Brain MRI (mandatory)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622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260648"/>
            <a:ext cx="8064000" cy="836768"/>
          </a:xfrm>
        </p:spPr>
        <p:txBody>
          <a:bodyPr>
            <a:normAutofit/>
          </a:bodyPr>
          <a:lstStyle/>
          <a:p>
            <a:r>
              <a:rPr lang="en-US" altLang="de-DE" sz="2600" b="1" dirty="0"/>
              <a:t>ACST-2 MRI substudy:</a:t>
            </a:r>
            <a:br>
              <a:rPr lang="en-US" altLang="de-DE" sz="2600" b="1" dirty="0"/>
            </a:br>
            <a:r>
              <a:rPr lang="en-US" altLang="de-DE" b="1" dirty="0"/>
              <a:t>Study flow chart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267425" y="2437012"/>
            <a:ext cx="6536823" cy="1424036"/>
            <a:chOff x="539552" y="2437012"/>
            <a:chExt cx="6536823" cy="1424036"/>
          </a:xfrm>
        </p:grpSpPr>
        <p:sp>
          <p:nvSpPr>
            <p:cNvPr id="8" name="Flowchart: Process 87"/>
            <p:cNvSpPr/>
            <p:nvPr/>
          </p:nvSpPr>
          <p:spPr bwMode="auto">
            <a:xfrm>
              <a:off x="5281134" y="2437012"/>
              <a:ext cx="1795241" cy="427499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Randomised to CEA</a:t>
              </a:r>
            </a:p>
          </p:txBody>
        </p:sp>
        <p:sp>
          <p:nvSpPr>
            <p:cNvPr id="9" name="Flowchart: Process 88"/>
            <p:cNvSpPr/>
            <p:nvPr/>
          </p:nvSpPr>
          <p:spPr bwMode="auto">
            <a:xfrm>
              <a:off x="539552" y="2437012"/>
              <a:ext cx="1797229" cy="427499"/>
            </a:xfrm>
            <a:prstGeom prst="flowChartProcess">
              <a:avLst/>
            </a:prstGeom>
            <a:noFill/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Randomised to CAS</a:t>
              </a:r>
            </a:p>
          </p:txBody>
        </p:sp>
        <p:sp>
          <p:nvSpPr>
            <p:cNvPr id="12" name="Flowchart: Process 92"/>
            <p:cNvSpPr/>
            <p:nvPr/>
          </p:nvSpPr>
          <p:spPr bwMode="auto">
            <a:xfrm>
              <a:off x="539552" y="3319153"/>
              <a:ext cx="1797229" cy="541895"/>
            </a:xfrm>
            <a:prstGeom prst="flowChartProcess">
              <a:avLst/>
            </a:prstGeom>
            <a:noFill/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Treatment</a:t>
              </a:r>
            </a:p>
          </p:txBody>
        </p:sp>
        <p:sp>
          <p:nvSpPr>
            <p:cNvPr id="13" name="Flowchart: Process 93"/>
            <p:cNvSpPr/>
            <p:nvPr/>
          </p:nvSpPr>
          <p:spPr bwMode="auto">
            <a:xfrm>
              <a:off x="5281134" y="3319152"/>
              <a:ext cx="1795241" cy="541896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Treatment</a:t>
              </a:r>
            </a:p>
          </p:txBody>
        </p:sp>
      </p:grpSp>
      <p:cxnSp>
        <p:nvCxnSpPr>
          <p:cNvPr id="19" name="Straight Arrow Connector 106"/>
          <p:cNvCxnSpPr>
            <a:stCxn id="13" idx="2"/>
          </p:cNvCxnSpPr>
          <p:nvPr/>
        </p:nvCxnSpPr>
        <p:spPr bwMode="auto">
          <a:xfrm>
            <a:off x="5906627" y="3861048"/>
            <a:ext cx="14911" cy="23762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09"/>
          <p:cNvCxnSpPr>
            <a:stCxn id="12" idx="2"/>
          </p:cNvCxnSpPr>
          <p:nvPr/>
        </p:nvCxnSpPr>
        <p:spPr bwMode="auto">
          <a:xfrm>
            <a:off x="1166039" y="3861048"/>
            <a:ext cx="11927" cy="23762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0"/>
          <p:cNvSpPr txBox="1"/>
          <p:nvPr/>
        </p:nvSpPr>
        <p:spPr>
          <a:xfrm>
            <a:off x="611560" y="629073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CAS: </a:t>
            </a:r>
            <a:r>
              <a:rPr lang="en-GB" sz="1400" dirty="0"/>
              <a:t>carotid artery stenting, </a:t>
            </a:r>
            <a:r>
              <a:rPr lang="en-GB" sz="1400" b="1" dirty="0"/>
              <a:t>CEA</a:t>
            </a:r>
            <a:r>
              <a:rPr lang="en-GB" sz="1400" dirty="0"/>
              <a:t>: carotid endarterectomy </a:t>
            </a:r>
            <a:br>
              <a:rPr lang="en-GB" sz="1400" dirty="0"/>
            </a:br>
            <a:endParaRPr lang="en-GB" sz="1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166040" y="1188089"/>
            <a:ext cx="4747546" cy="4905181"/>
            <a:chOff x="1438167" y="1188089"/>
            <a:chExt cx="4747546" cy="4905181"/>
          </a:xfrm>
        </p:grpSpPr>
        <p:sp>
          <p:nvSpPr>
            <p:cNvPr id="7" name="Flowchart: Process 85"/>
            <p:cNvSpPr/>
            <p:nvPr/>
          </p:nvSpPr>
          <p:spPr bwMode="auto">
            <a:xfrm>
              <a:off x="2555777" y="1188089"/>
              <a:ext cx="2592288" cy="504057"/>
            </a:xfrm>
            <a:prstGeom prst="flowChartProcess">
              <a:avLst/>
            </a:prstGeom>
            <a:noFill/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Randomisation in ACST-2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438167" y="1692146"/>
              <a:ext cx="4747546" cy="4185102"/>
              <a:chOff x="1438167" y="1692146"/>
              <a:chExt cx="4747546" cy="4185102"/>
            </a:xfrm>
          </p:grpSpPr>
          <p:cxnSp>
            <p:nvCxnSpPr>
              <p:cNvPr id="10" name="Elbow Connector 90"/>
              <p:cNvCxnSpPr>
                <a:stCxn id="7" idx="2"/>
                <a:endCxn id="8" idx="0"/>
              </p:cNvCxnSpPr>
              <p:nvPr/>
            </p:nvCxnSpPr>
            <p:spPr bwMode="auto">
              <a:xfrm rot="16200000" flipH="1">
                <a:off x="4642905" y="901162"/>
                <a:ext cx="744866" cy="2326834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91"/>
              <p:cNvCxnSpPr>
                <a:stCxn id="7" idx="2"/>
                <a:endCxn id="9" idx="0"/>
              </p:cNvCxnSpPr>
              <p:nvPr/>
            </p:nvCxnSpPr>
            <p:spPr bwMode="auto">
              <a:xfrm rot="5400000">
                <a:off x="2272611" y="857702"/>
                <a:ext cx="744866" cy="2413754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94"/>
              <p:cNvCxnSpPr>
                <a:stCxn id="9" idx="2"/>
                <a:endCxn id="12" idx="0"/>
              </p:cNvCxnSpPr>
              <p:nvPr/>
            </p:nvCxnSpPr>
            <p:spPr bwMode="auto">
              <a:xfrm>
                <a:off x="1438167" y="2864511"/>
                <a:ext cx="0" cy="4546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95"/>
              <p:cNvCxnSpPr>
                <a:stCxn id="8" idx="2"/>
                <a:endCxn id="13" idx="0"/>
              </p:cNvCxnSpPr>
              <p:nvPr/>
            </p:nvCxnSpPr>
            <p:spPr bwMode="auto">
              <a:xfrm>
                <a:off x="6178755" y="2864511"/>
                <a:ext cx="0" cy="4546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lowchart: Process 96"/>
              <p:cNvSpPr/>
              <p:nvPr/>
            </p:nvSpPr>
            <p:spPr bwMode="auto">
              <a:xfrm>
                <a:off x="2917302" y="2925245"/>
                <a:ext cx="1797229" cy="216000"/>
              </a:xfrm>
              <a:prstGeom prst="flowChartProcess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1-7d before treatment</a:t>
                </a:r>
              </a:p>
            </p:txBody>
          </p:sp>
          <p:cxnSp>
            <p:nvCxnSpPr>
              <p:cNvPr id="17" name="Straight Arrow Connector 97"/>
              <p:cNvCxnSpPr/>
              <p:nvPr/>
            </p:nvCxnSpPr>
            <p:spPr bwMode="auto">
              <a:xfrm>
                <a:off x="4718506" y="3038678"/>
                <a:ext cx="1467207" cy="22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98"/>
              <p:cNvCxnSpPr/>
              <p:nvPr/>
            </p:nvCxnSpPr>
            <p:spPr bwMode="auto">
              <a:xfrm rot="10800000">
                <a:off x="1450095" y="3038678"/>
                <a:ext cx="1467207" cy="22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Process 110"/>
              <p:cNvSpPr/>
              <p:nvPr/>
            </p:nvSpPr>
            <p:spPr bwMode="auto">
              <a:xfrm>
                <a:off x="2917302" y="4005065"/>
                <a:ext cx="1797229" cy="216000"/>
              </a:xfrm>
              <a:prstGeom prst="flowChartProcess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After treatment</a:t>
                </a:r>
              </a:p>
            </p:txBody>
          </p:sp>
          <p:cxnSp>
            <p:nvCxnSpPr>
              <p:cNvPr id="22" name="Straight Arrow Connector 111"/>
              <p:cNvCxnSpPr/>
              <p:nvPr/>
            </p:nvCxnSpPr>
            <p:spPr bwMode="auto">
              <a:xfrm>
                <a:off x="4718506" y="4098328"/>
                <a:ext cx="1443349" cy="45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112"/>
              <p:cNvCxnSpPr/>
              <p:nvPr/>
            </p:nvCxnSpPr>
            <p:spPr bwMode="auto">
              <a:xfrm rot="10800000">
                <a:off x="1450095" y="4098328"/>
                <a:ext cx="1467207" cy="45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Process 113"/>
              <p:cNvSpPr/>
              <p:nvPr/>
            </p:nvSpPr>
            <p:spPr bwMode="auto">
              <a:xfrm>
                <a:off x="2917302" y="4869161"/>
                <a:ext cx="1797229" cy="216000"/>
              </a:xfrm>
              <a:prstGeom prst="flowChartProcess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1-3d after treatment</a:t>
                </a:r>
              </a:p>
            </p:txBody>
          </p:sp>
          <p:cxnSp>
            <p:nvCxnSpPr>
              <p:cNvPr id="25" name="Straight Arrow Connector 114"/>
              <p:cNvCxnSpPr/>
              <p:nvPr/>
            </p:nvCxnSpPr>
            <p:spPr bwMode="auto">
              <a:xfrm>
                <a:off x="4718506" y="4996406"/>
                <a:ext cx="144334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15"/>
              <p:cNvCxnSpPr/>
              <p:nvPr/>
            </p:nvCxnSpPr>
            <p:spPr bwMode="auto">
              <a:xfrm rot="10800000">
                <a:off x="1450095" y="4996406"/>
                <a:ext cx="146720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Process 116"/>
              <p:cNvSpPr/>
              <p:nvPr/>
            </p:nvSpPr>
            <p:spPr bwMode="auto">
              <a:xfrm>
                <a:off x="2917302" y="5661248"/>
                <a:ext cx="1797229" cy="216000"/>
              </a:xfrm>
              <a:prstGeom prst="flowChartProcess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30d after treatment</a:t>
                </a:r>
              </a:p>
            </p:txBody>
          </p:sp>
          <p:cxnSp>
            <p:nvCxnSpPr>
              <p:cNvPr id="28" name="Straight Arrow Connector 118"/>
              <p:cNvCxnSpPr/>
              <p:nvPr/>
            </p:nvCxnSpPr>
            <p:spPr bwMode="auto">
              <a:xfrm rot="10800000">
                <a:off x="1441307" y="5772079"/>
                <a:ext cx="1476000" cy="22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114"/>
              <p:cNvCxnSpPr/>
              <p:nvPr/>
            </p:nvCxnSpPr>
            <p:spPr bwMode="auto">
              <a:xfrm>
                <a:off x="4714531" y="5769247"/>
                <a:ext cx="144334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lowchart: Process 34"/>
              <p:cNvSpPr/>
              <p:nvPr/>
            </p:nvSpPr>
            <p:spPr bwMode="auto">
              <a:xfrm>
                <a:off x="2918787" y="3140968"/>
                <a:ext cx="1797229" cy="216000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CH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MRI</a:t>
                </a:r>
              </a:p>
            </p:txBody>
          </p:sp>
          <p:sp>
            <p:nvSpPr>
              <p:cNvPr id="30" name="Flowchart: Process 34"/>
              <p:cNvSpPr/>
              <p:nvPr/>
            </p:nvSpPr>
            <p:spPr bwMode="auto">
              <a:xfrm>
                <a:off x="2918787" y="5085184"/>
                <a:ext cx="1797229" cy="216000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CH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MRI</a:t>
                </a:r>
              </a:p>
            </p:txBody>
          </p:sp>
          <p:sp>
            <p:nvSpPr>
              <p:cNvPr id="31" name="Flowchart: Process 35"/>
              <p:cNvSpPr/>
              <p:nvPr/>
            </p:nvSpPr>
            <p:spPr bwMode="auto">
              <a:xfrm>
                <a:off x="2918787" y="3356992"/>
                <a:ext cx="1797229" cy="216000"/>
              </a:xfrm>
              <a:prstGeom prst="flowChartProcess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CH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Plaque Imaging</a:t>
                </a:r>
              </a:p>
            </p:txBody>
          </p:sp>
          <p:sp>
            <p:nvSpPr>
              <p:cNvPr id="32" name="Flowchart: Process 38"/>
              <p:cNvSpPr/>
              <p:nvPr/>
            </p:nvSpPr>
            <p:spPr bwMode="auto">
              <a:xfrm>
                <a:off x="2918787" y="3573016"/>
                <a:ext cx="1797229" cy="216000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CH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Biomarkers</a:t>
                </a:r>
              </a:p>
            </p:txBody>
          </p:sp>
          <p:sp>
            <p:nvSpPr>
              <p:cNvPr id="34" name="Flowchart: Process 38"/>
              <p:cNvSpPr/>
              <p:nvPr/>
            </p:nvSpPr>
            <p:spPr bwMode="auto">
              <a:xfrm>
                <a:off x="2918787" y="4221112"/>
                <a:ext cx="1797229" cy="216000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CH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Biomarkers</a:t>
                </a:r>
              </a:p>
            </p:txBody>
          </p:sp>
        </p:grpSp>
        <p:sp>
          <p:nvSpPr>
            <p:cNvPr id="35" name="Flowchart: Process 38"/>
            <p:cNvSpPr/>
            <p:nvPr/>
          </p:nvSpPr>
          <p:spPr bwMode="auto">
            <a:xfrm>
              <a:off x="2918787" y="5877270"/>
              <a:ext cx="1797229" cy="2160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Biomarkers</a:t>
              </a: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6130936" y="4122946"/>
            <a:ext cx="2761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</a:rPr>
              <a:t>Module 1: Brain MRI (mandatory)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Module 2: Plaque Imaging (Ultrasound and/or MRI)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Module 3: Biomarkers</a:t>
            </a:r>
          </a:p>
        </p:txBody>
      </p:sp>
    </p:spTree>
    <p:extLst>
      <p:ext uri="{BB962C8B-B14F-4D97-AF65-F5344CB8AC3E}">
        <p14:creationId xmlns:p14="http://schemas.microsoft.com/office/powerpoint/2010/main" val="823494818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260648"/>
            <a:ext cx="8064000" cy="836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b="1" dirty="0"/>
              <a:t>Vascular anatomy predicts risk of CAS in </a:t>
            </a:r>
            <a:r>
              <a:rPr lang="en-US" altLang="de-DE" b="1" u="sng" dirty="0"/>
              <a:t>symptomatic</a:t>
            </a:r>
            <a:r>
              <a:rPr lang="en-US" altLang="de-DE" b="1" dirty="0"/>
              <a:t> patients (ICSS)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7" t="13019"/>
          <a:stretch/>
        </p:blipFill>
        <p:spPr bwMode="auto">
          <a:xfrm>
            <a:off x="6096308" y="3573016"/>
            <a:ext cx="2571690" cy="246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07" y="1124744"/>
            <a:ext cx="25801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611560" y="6309320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Müller M. et al., Stroke 2017; 48:1285-1292</a:t>
            </a: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007" r="9151" b="3960"/>
          <a:stretch/>
        </p:blipFill>
        <p:spPr>
          <a:xfrm>
            <a:off x="323528" y="1132758"/>
            <a:ext cx="5688632" cy="503254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499904" y="2717772"/>
            <a:ext cx="157709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Ellipse 41"/>
          <p:cNvSpPr/>
          <p:nvPr/>
        </p:nvSpPr>
        <p:spPr>
          <a:xfrm>
            <a:off x="4572000" y="4149080"/>
            <a:ext cx="151216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04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215968"/>
            <a:ext cx="8064000" cy="83676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e-DE" sz="2800" b="1" dirty="0"/>
              <a:t>MRI Plaque Imaging</a:t>
            </a:r>
            <a:br>
              <a:rPr lang="en-GB" altLang="de-DE" sz="2800" b="1" dirty="0"/>
            </a:br>
            <a:r>
              <a:rPr lang="en-GB" altLang="de-DE" sz="2800" b="1" dirty="0"/>
              <a:t>Intra-plaque haemorrhage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11560" y="6309320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i="1" dirty="0"/>
              <a:t>Hosseini A. et al., Ann </a:t>
            </a:r>
            <a:r>
              <a:rPr lang="de-CH" sz="1200" i="1" dirty="0" err="1"/>
              <a:t>Neurol</a:t>
            </a:r>
            <a:r>
              <a:rPr lang="de-CH" sz="1200" i="1" dirty="0"/>
              <a:t> 2013;73:774–784</a:t>
            </a:r>
            <a:endParaRPr lang="en-GB" sz="1200" i="1" dirty="0"/>
          </a:p>
        </p:txBody>
      </p:sp>
      <p:sp>
        <p:nvSpPr>
          <p:cNvPr id="2" name="Textfeld 1"/>
          <p:cNvSpPr txBox="1"/>
          <p:nvPr/>
        </p:nvSpPr>
        <p:spPr>
          <a:xfrm>
            <a:off x="746328" y="1340768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Recurrent ischaemic events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70-99% carotid stenosis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31254" y="2184961"/>
            <a:ext cx="3636690" cy="3620303"/>
            <a:chOff x="431254" y="2112953"/>
            <a:chExt cx="3636690" cy="36203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0"/>
            <a:stretch/>
          </p:blipFill>
          <p:spPr bwMode="auto">
            <a:xfrm>
              <a:off x="431254" y="2112953"/>
              <a:ext cx="3636690" cy="362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899592" y="2204864"/>
              <a:ext cx="1152128" cy="36004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339752" y="227687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/>
                <a:t>IPH +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795729" y="450912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/>
                <a:t>IPH -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81" y="1382836"/>
            <a:ext cx="4702791" cy="23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88024" y="416185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179 patients with </a:t>
            </a:r>
            <a:r>
              <a:rPr lang="en-GB" b="1" dirty="0"/>
              <a:t>symptomatic</a:t>
            </a:r>
            <a:r>
              <a:rPr lang="en-GB" dirty="0"/>
              <a:t> carotid stenosis ≥50%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Follow-up of up to 9 years</a:t>
            </a:r>
          </a:p>
        </p:txBody>
      </p:sp>
    </p:spTree>
    <p:extLst>
      <p:ext uri="{BB962C8B-B14F-4D97-AF65-F5344CB8AC3E}">
        <p14:creationId xmlns:p14="http://schemas.microsoft.com/office/powerpoint/2010/main" val="197332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de-DE" sz="2800" b="1" dirty="0"/>
              <a:t>Participating centres &amp; enrolment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196752"/>
            <a:ext cx="8064000" cy="4968552"/>
          </a:xfrm>
        </p:spPr>
        <p:txBody>
          <a:bodyPr/>
          <a:lstStyle/>
          <a:p>
            <a:pPr indent="0" eaLnBrk="1" hangingPunct="1">
              <a:buNone/>
            </a:pPr>
            <a:endParaRPr lang="en-GB" altLang="de-DE" sz="2200" baseline="30000" dirty="0"/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GB" altLang="de-DE" b="1">
                <a:solidFill>
                  <a:srgbClr val="C00000"/>
                </a:solidFill>
              </a:rPr>
              <a:t>108 </a:t>
            </a:r>
            <a:r>
              <a:rPr lang="en-GB" altLang="de-DE" b="1" dirty="0">
                <a:solidFill>
                  <a:srgbClr val="C00000"/>
                </a:solidFill>
              </a:rPr>
              <a:t>patients </a:t>
            </a:r>
            <a:r>
              <a:rPr lang="en-GB" altLang="de-DE" dirty="0"/>
              <a:t>are currently enrolled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GB" altLang="de-DE" sz="2200" u="sng" dirty="0"/>
              <a:t>Active centres: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en-GB" altLang="de-DE" sz="2200" dirty="0"/>
              <a:t>University Hospital Basel (CH): </a:t>
            </a:r>
            <a:r>
              <a:rPr lang="en-GB" altLang="de-DE" sz="2200" b="1" dirty="0"/>
              <a:t>40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en-GB" altLang="de-DE" sz="2200" dirty="0"/>
              <a:t>University Hospital of Larissa (GR): </a:t>
            </a:r>
            <a:r>
              <a:rPr lang="en-GB" altLang="de-DE" sz="2200" b="1" dirty="0"/>
              <a:t>24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en-GB" altLang="de-DE" sz="2200" dirty="0"/>
              <a:t>UMC Utrecht (NL): </a:t>
            </a:r>
            <a:r>
              <a:rPr lang="en-GB" altLang="de-DE" sz="2200" b="1" dirty="0"/>
              <a:t>11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en-GB" altLang="de-DE" sz="2200" dirty="0"/>
              <a:t>Serbian Clinical Centre Belgrade (CZ): </a:t>
            </a:r>
            <a:r>
              <a:rPr lang="en-GB" altLang="de-DE" sz="2200" b="1" dirty="0"/>
              <a:t>11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it-IT" altLang="de-DE" sz="2200" dirty="0"/>
              <a:t>Istituto Auxologico Milano </a:t>
            </a:r>
            <a:r>
              <a:rPr lang="en-GB" altLang="de-DE" sz="2200" dirty="0"/>
              <a:t>(IT): </a:t>
            </a:r>
            <a:r>
              <a:rPr lang="en-GB" altLang="de-DE" sz="2200" b="1" dirty="0"/>
              <a:t>11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de-DE" altLang="de-DE" sz="2200" dirty="0"/>
              <a:t>Klinikum rechts der Isar München </a:t>
            </a:r>
            <a:r>
              <a:rPr lang="en-GB" altLang="de-DE" sz="2200" dirty="0"/>
              <a:t>(DE): </a:t>
            </a:r>
            <a:r>
              <a:rPr lang="en-GB" altLang="de-DE" sz="2200" b="1" dirty="0"/>
              <a:t>8</a:t>
            </a:r>
          </a:p>
          <a:p>
            <a:pPr marL="1242900" lvl="4" indent="-342900">
              <a:buFont typeface="Wingdings" panose="05000000000000000000" pitchFamily="2" charset="2"/>
              <a:buChar char="v"/>
            </a:pPr>
            <a:r>
              <a:rPr lang="en-GB" altLang="de-DE" sz="2200" dirty="0"/>
              <a:t>La Sapienza Rome (IT): </a:t>
            </a:r>
            <a:r>
              <a:rPr lang="en-GB" altLang="de-DE" sz="2200" b="1" dirty="0"/>
              <a:t>3</a:t>
            </a:r>
          </a:p>
          <a:p>
            <a:pPr marL="702900" lvl="1" indent="-342900">
              <a:buFontTx/>
              <a:buChar char="•"/>
            </a:pPr>
            <a:endParaRPr lang="en-GB" altLang="de-DE" sz="2200" dirty="0"/>
          </a:p>
          <a:p>
            <a:pPr marL="702900" lvl="1" indent="-342900">
              <a:buFontTx/>
              <a:buChar char="•"/>
            </a:pPr>
            <a:endParaRPr lang="en-GB" altLang="de-DE" sz="2200" dirty="0"/>
          </a:p>
          <a:p>
            <a:pPr marL="702900" lvl="1" indent="-342900">
              <a:buFontTx/>
              <a:buChar char="•"/>
            </a:pPr>
            <a:endParaRPr lang="en-GB" altLang="de-DE" sz="22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052736"/>
            <a:ext cx="8064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65591"/>
      </p:ext>
    </p:extLst>
  </p:cSld>
  <p:clrMapOvr>
    <a:masterClrMapping/>
  </p:clrMapOvr>
</p:sld>
</file>

<file path=ppt/theme/theme1.xml><?xml version="1.0" encoding="utf-8"?>
<a:theme xmlns:a="http://schemas.openxmlformats.org/drawingml/2006/main" name="greyblue_Leo">
  <a:themeElements>
    <a:clrScheme name="greyblue_Le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reyblue_L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yblue_Le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o_greyblueonwhite">
  <a:themeElements>
    <a:clrScheme name="Leo_greyblueonwhi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eo_greyblueon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o_greyblueon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Bildschirmpräsentation (4:3)</PresentationFormat>
  <Paragraphs>118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Wingdings</vt:lpstr>
      <vt:lpstr>greyblue_Leo</vt:lpstr>
      <vt:lpstr>Leo_greyblueonwhite</vt:lpstr>
      <vt:lpstr>Präsentation Vorlage</vt:lpstr>
      <vt:lpstr>ACST-2 MRI substudy - An update </vt:lpstr>
      <vt:lpstr>Background </vt:lpstr>
      <vt:lpstr>Background Brain MRI in carotid interventions </vt:lpstr>
      <vt:lpstr>ACST-2 MRI substudy  Objectives</vt:lpstr>
      <vt:lpstr>ACST-2 MRI substudy: Study flow chart</vt:lpstr>
      <vt:lpstr>ACST-2 MRI substudy: Study flow chart</vt:lpstr>
      <vt:lpstr>Vascular anatomy predicts risk of CAS in symptomatic patients (ICSS)</vt:lpstr>
      <vt:lpstr>MRI Plaque Imaging Intra-plaque haemorrhage</vt:lpstr>
      <vt:lpstr>Participating centres &amp; enrolment</vt:lpstr>
      <vt:lpstr>Participating centres &amp; enrolment: eCRF</vt:lpstr>
      <vt:lpstr>Participating centres &amp; enrolment</vt:lpstr>
      <vt:lpstr>Centre remuneration &amp; contact details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Restenosis after carotid artery stenting versus endarterectomy during long-term follow-up in the International Carotid Stenting Study (ICSS)  Leo H Bonati, Joanna Dobson, David Doig,  Roland L Featherstone, and Martin M Brown  For the ICSS Investigators   2013 European Stroke Conference London, 30 May 2013</dc:title>
  <dc:creator>Leo Bonati</dc:creator>
  <cp:lastModifiedBy>Mandy Müller</cp:lastModifiedBy>
  <cp:revision>283</cp:revision>
  <cp:lastPrinted>2016-05-06T14:16:11Z</cp:lastPrinted>
  <dcterms:created xsi:type="dcterms:W3CDTF">2013-05-22T19:40:22Z</dcterms:created>
  <dcterms:modified xsi:type="dcterms:W3CDTF">2017-09-04T09:30:16Z</dcterms:modified>
</cp:coreProperties>
</file>