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55" r:id="rId2"/>
    <p:sldId id="344" r:id="rId3"/>
    <p:sldId id="282" r:id="rId4"/>
    <p:sldId id="464" r:id="rId5"/>
    <p:sldId id="456" r:id="rId6"/>
    <p:sldId id="465" r:id="rId7"/>
    <p:sldId id="443" r:id="rId8"/>
    <p:sldId id="459" r:id="rId9"/>
    <p:sldId id="462" r:id="rId10"/>
    <p:sldId id="454" r:id="rId11"/>
    <p:sldId id="463" r:id="rId12"/>
    <p:sldId id="458" r:id="rId13"/>
    <p:sldId id="408" r:id="rId14"/>
    <p:sldId id="448" r:id="rId15"/>
    <p:sldId id="451" r:id="rId16"/>
    <p:sldId id="452" r:id="rId17"/>
    <p:sldId id="284" r:id="rId18"/>
    <p:sldId id="286" r:id="rId19"/>
    <p:sldId id="294" r:id="rId20"/>
    <p:sldId id="457" r:id="rId21"/>
    <p:sldId id="466" r:id="rId22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Lindström" initials="" lastIdx="4" clrIdx="0"/>
  <p:cmAuthor id="1" name="magnus jonsson" initials="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24" autoAdjust="0"/>
    <p:restoredTop sz="99462" autoAdjust="0"/>
  </p:normalViewPr>
  <p:slideViewPr>
    <p:cSldViewPr>
      <p:cViewPr varScale="1">
        <p:scale>
          <a:sx n="72" d="100"/>
          <a:sy n="72" d="100"/>
        </p:scale>
        <p:origin x="9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2D42E-D417-AB4E-98E9-A31AAD6672FF}" type="datetimeFigureOut">
              <a:rPr lang="sv-SE" smtClean="0"/>
              <a:pPr/>
              <a:t>2017-09-04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74E4E-8BF5-4649-898E-054AE004DD4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3248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 alt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435C3D-F8CF-48FB-BFB1-E14938E9DB0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4966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Little is </a:t>
            </a:r>
            <a:r>
              <a:rPr lang="sv-SE" baseline="0" dirty="0" err="1"/>
              <a:t>known</a:t>
            </a:r>
            <a:r>
              <a:rPr lang="sv-SE" baseline="0" dirty="0"/>
              <a:t> </a:t>
            </a:r>
            <a:r>
              <a:rPr lang="sv-SE" baseline="0" dirty="0" err="1"/>
              <a:t>about</a:t>
            </a:r>
            <a:r>
              <a:rPr lang="sv-SE" baseline="0" dirty="0"/>
              <a:t> the long term </a:t>
            </a:r>
            <a:r>
              <a:rPr lang="sv-SE" baseline="0" dirty="0" err="1"/>
              <a:t>results</a:t>
            </a:r>
            <a:r>
              <a:rPr lang="sv-SE" baseline="0" dirty="0"/>
              <a:t> </a:t>
            </a:r>
            <a:r>
              <a:rPr lang="sv-SE" baseline="0" dirty="0" err="1"/>
              <a:t>of</a:t>
            </a:r>
            <a:r>
              <a:rPr lang="sv-SE" baseline="0" dirty="0"/>
              <a:t> CAS </a:t>
            </a:r>
            <a:r>
              <a:rPr lang="sv-SE" baseline="0" dirty="0" err="1"/>
              <a:t>outside</a:t>
            </a:r>
            <a:r>
              <a:rPr lang="sv-SE" baseline="0" dirty="0"/>
              <a:t> the </a:t>
            </a:r>
            <a:r>
              <a:rPr lang="sv-SE" baseline="0" dirty="0" err="1"/>
              <a:t>RCTs</a:t>
            </a:r>
            <a:endParaRPr lang="sv-SE" baseline="0" dirty="0"/>
          </a:p>
          <a:p>
            <a:r>
              <a:rPr lang="sv-SE" baseline="0" dirty="0" err="1"/>
              <a:t>Need</a:t>
            </a:r>
            <a:r>
              <a:rPr lang="sv-SE" baseline="0" dirty="0"/>
              <a:t> for long term studies in a real </a:t>
            </a:r>
            <a:r>
              <a:rPr lang="sv-SE" baseline="0" dirty="0" err="1"/>
              <a:t>world</a:t>
            </a:r>
            <a:r>
              <a:rPr lang="sv-SE" baseline="0" dirty="0"/>
              <a:t> </a:t>
            </a:r>
            <a:r>
              <a:rPr lang="sv-SE" baseline="0" dirty="0" err="1"/>
              <a:t>setting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35C3D-F8CF-48FB-BFB1-E14938E9DB02}" type="slidenum">
              <a:rPr lang="sv-SE" altLang="sv-SE" smtClean="0"/>
              <a:pPr/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6849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No </a:t>
            </a:r>
            <a:r>
              <a:rPr lang="sv-SE" dirty="0" err="1"/>
              <a:t>difference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EB67A-122F-3647-83A5-55EFF92C8602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59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Kommentera särskilt att vi tittade på  A </a:t>
            </a:r>
            <a:r>
              <a:rPr lang="sv-SE" dirty="0" err="1"/>
              <a:t>fib</a:t>
            </a:r>
            <a:r>
              <a:rPr lang="sv-SE" dirty="0"/>
              <a:t> och medicinering vid tidpunkten för stroke och att det inte skilde sig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EB67A-122F-3647-83A5-55EFF92C8602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51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As u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on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graph</a:t>
            </a:r>
            <a:r>
              <a:rPr lang="sv-SE" dirty="0"/>
              <a:t> the </a:t>
            </a:r>
            <a:r>
              <a:rPr lang="sv-SE" dirty="0" err="1"/>
              <a:t>incidence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stroke and </a:t>
            </a:r>
            <a:r>
              <a:rPr lang="sv-SE" dirty="0" err="1"/>
              <a:t>death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in the CAS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 err="1"/>
              <a:t>beyond</a:t>
            </a:r>
            <a:r>
              <a:rPr lang="sv-SE" dirty="0"/>
              <a:t> the </a:t>
            </a:r>
            <a:r>
              <a:rPr lang="sv-SE" dirty="0" err="1"/>
              <a:t>first</a:t>
            </a:r>
            <a:r>
              <a:rPr lang="sv-SE" dirty="0"/>
              <a:t> 30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operation.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35C3D-F8CF-48FB-BFB1-E14938E9DB02}" type="slidenum">
              <a:rPr lang="sv-SE" altLang="sv-SE" smtClean="0"/>
              <a:pPr/>
              <a:t>17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1012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Ipsilateral</a:t>
            </a:r>
            <a:r>
              <a:rPr lang="sv-SE" baseline="0" dirty="0"/>
              <a:t> stroke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35C3D-F8CF-48FB-BFB1-E14938E9DB02}" type="slidenum">
              <a:rPr lang="sv-SE" altLang="sv-SE" smtClean="0"/>
              <a:pPr/>
              <a:t>18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16146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Death </a:t>
            </a:r>
            <a:r>
              <a:rPr lang="sv-SE" dirty="0" err="1"/>
              <a:t>did</a:t>
            </a:r>
            <a:r>
              <a:rPr lang="sv-SE" dirty="0"/>
              <a:t> not </a:t>
            </a:r>
            <a:r>
              <a:rPr lang="sv-SE" dirty="0" err="1"/>
              <a:t>differ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Although</a:t>
            </a:r>
            <a:r>
              <a:rPr lang="sv-SE" baseline="0" dirty="0"/>
              <a:t> the </a:t>
            </a:r>
            <a:r>
              <a:rPr lang="sv-SE" baseline="0" dirty="0" err="1"/>
              <a:t>groups</a:t>
            </a:r>
            <a:r>
              <a:rPr lang="sv-SE" baseline="0" dirty="0"/>
              <a:t> </a:t>
            </a:r>
            <a:r>
              <a:rPr lang="sv-SE" baseline="0" dirty="0" err="1"/>
              <a:t>were</a:t>
            </a:r>
            <a:r>
              <a:rPr lang="sv-SE" baseline="0" dirty="0"/>
              <a:t> </a:t>
            </a:r>
            <a:r>
              <a:rPr lang="sv-SE" baseline="0" dirty="0" err="1"/>
              <a:t>matched</a:t>
            </a:r>
            <a:r>
              <a:rPr lang="sv-SE" baseline="0" dirty="0"/>
              <a:t>, </a:t>
            </a:r>
            <a:r>
              <a:rPr lang="sv-SE" baseline="0" dirty="0" err="1"/>
              <a:t>they</a:t>
            </a:r>
            <a:r>
              <a:rPr lang="sv-SE" baseline="0" dirty="0"/>
              <a:t> </a:t>
            </a:r>
            <a:r>
              <a:rPr lang="sv-SE" baseline="0" dirty="0" err="1"/>
              <a:t>were</a:t>
            </a:r>
            <a:r>
              <a:rPr lang="sv-SE" baseline="0" dirty="0"/>
              <a:t> not </a:t>
            </a:r>
            <a:r>
              <a:rPr lang="sv-SE" baseline="0" dirty="0" err="1"/>
              <a:t>identical</a:t>
            </a:r>
            <a:r>
              <a:rPr lang="sv-SE" baseline="0" dirty="0"/>
              <a:t> </a:t>
            </a:r>
            <a:r>
              <a:rPr lang="sv-SE" baseline="0" dirty="0" err="1"/>
              <a:t>with</a:t>
            </a:r>
            <a:r>
              <a:rPr lang="sv-SE" baseline="0" dirty="0"/>
              <a:t> </a:t>
            </a:r>
            <a:r>
              <a:rPr lang="sv-SE" baseline="0" dirty="0" err="1"/>
              <a:t>respect</a:t>
            </a:r>
            <a:r>
              <a:rPr lang="sv-SE" baseline="0" dirty="0"/>
              <a:t> o </a:t>
            </a:r>
            <a:r>
              <a:rPr lang="sv-SE" baseline="0" dirty="0" err="1"/>
              <a:t>factors</a:t>
            </a:r>
            <a:r>
              <a:rPr lang="sv-SE" baseline="0" dirty="0"/>
              <a:t> </a:t>
            </a:r>
            <a:r>
              <a:rPr lang="sv-SE" baseline="0" dirty="0" err="1"/>
              <a:t>that</a:t>
            </a:r>
            <a:r>
              <a:rPr lang="sv-SE" baseline="0" dirty="0"/>
              <a:t> </a:t>
            </a:r>
            <a:r>
              <a:rPr lang="sv-SE" baseline="0" dirty="0" err="1"/>
              <a:t>may</a:t>
            </a:r>
            <a:r>
              <a:rPr lang="sv-SE" baseline="0" dirty="0"/>
              <a:t> </a:t>
            </a:r>
            <a:r>
              <a:rPr lang="sv-SE" baseline="0" dirty="0" err="1"/>
              <a:t>affect</a:t>
            </a:r>
            <a:r>
              <a:rPr lang="sv-SE" baseline="0" dirty="0"/>
              <a:t> the </a:t>
            </a:r>
            <a:r>
              <a:rPr lang="sv-SE" baseline="0" dirty="0" err="1"/>
              <a:t>result</a:t>
            </a:r>
            <a:r>
              <a:rPr lang="sv-SE" baseline="0" dirty="0"/>
              <a:t>. </a:t>
            </a:r>
            <a:r>
              <a:rPr lang="sv-SE" baseline="0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therefor</a:t>
            </a:r>
            <a:r>
              <a:rPr lang="sv-SE" baseline="0" dirty="0"/>
              <a:t> </a:t>
            </a:r>
            <a:r>
              <a:rPr lang="sv-SE" baseline="0" dirty="0" err="1"/>
              <a:t>performed</a:t>
            </a:r>
            <a:r>
              <a:rPr lang="sv-SE" baseline="0" dirty="0"/>
              <a:t> a COX</a:t>
            </a:r>
          </a:p>
          <a:p>
            <a:r>
              <a:rPr lang="sv-SE" baseline="0" dirty="0"/>
              <a:t>Regression </a:t>
            </a:r>
            <a:r>
              <a:rPr lang="sv-SE" baseline="0" dirty="0" err="1"/>
              <a:t>analysis</a:t>
            </a:r>
            <a:r>
              <a:rPr lang="sv-SE" baseline="0" dirty="0"/>
              <a:t> and </a:t>
            </a:r>
            <a:r>
              <a:rPr lang="sv-SE" baseline="0" dirty="0" err="1"/>
              <a:t>adjusted</a:t>
            </a:r>
            <a:r>
              <a:rPr lang="sv-SE" baseline="0" dirty="0"/>
              <a:t> for </a:t>
            </a:r>
            <a:r>
              <a:rPr lang="sv-SE" baseline="0" dirty="0" err="1"/>
              <a:t>known</a:t>
            </a:r>
            <a:r>
              <a:rPr lang="sv-SE" baseline="0" dirty="0"/>
              <a:t> </a:t>
            </a:r>
            <a:r>
              <a:rPr lang="sv-SE" baseline="0" dirty="0" err="1"/>
              <a:t>confounders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35C3D-F8CF-48FB-BFB1-E14938E9DB02}" type="slidenum">
              <a:rPr lang="sv-SE" altLang="sv-SE" smtClean="0"/>
              <a:pPr/>
              <a:t>19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55121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No </a:t>
            </a:r>
            <a:r>
              <a:rPr lang="sv-SE" dirty="0" err="1"/>
              <a:t>difference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EB67A-122F-3647-83A5-55EFF92C8602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91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KI-Logo_rgb_platta.tif                                         001030A5Macintosh HD                   BBA748FD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22" r="1683" b="2245"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altLang="sv-SE" noProof="0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743200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alt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CCF363-CBFD-884A-B7A7-B2D4833E6067}" type="datetime4">
              <a:rPr lang="sv-SE" altLang="sv-SE" smtClean="0"/>
              <a:pPr/>
              <a:t>4 september 2017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Magnus Jonsson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1A02F-5912-4FB2-BFAD-8C7D968E66D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7857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369050" y="1054100"/>
            <a:ext cx="1943100" cy="5181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39750" y="1054100"/>
            <a:ext cx="5676900" cy="5181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D38892-F26A-C041-9319-EA43CE4ADA74}" type="datetime4">
              <a:rPr lang="sv-SE" altLang="sv-SE" smtClean="0"/>
              <a:pPr/>
              <a:t>4 september 2017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Magnus Jonsson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8E5A8-4F9A-480D-B720-321380784FD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7606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3B8ECD-1CF6-4E45-AE3C-B0175CF055BD}" type="datetime4">
              <a:rPr lang="sv-SE" altLang="sv-SE" smtClean="0"/>
              <a:pPr/>
              <a:t>4 september 2017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Magnus Jonsson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6781-C84B-4367-9A6D-B2411A583AD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0662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8A566-AB91-6A42-8E3F-471119CEA8CA}" type="datetime4">
              <a:rPr lang="sv-SE" altLang="sv-SE" smtClean="0"/>
              <a:pPr/>
              <a:t>4 september 2017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Magnus Jonsson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9B8AF-474D-4DE2-8CDE-1228DCBA26F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0466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21209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02150" y="21209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5826F-02C4-D24D-811F-2112BB3D4D97}" type="datetime4">
              <a:rPr lang="sv-SE" altLang="sv-SE" smtClean="0"/>
              <a:pPr/>
              <a:t>4 september 2017</a:t>
            </a:fld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Magnus Jonsson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D8861-44AF-4BF8-84BA-760C8EEFFED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9007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5DF8B0-0D59-4045-92B8-1C7704E84E4F}" type="datetime4">
              <a:rPr lang="sv-SE" altLang="sv-SE" smtClean="0"/>
              <a:pPr/>
              <a:t>4 september 2017</a:t>
            </a:fld>
            <a:endParaRPr lang="sv-SE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Magnus Jonsson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C53A5-8648-43E2-8538-BBDF3C29AE6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4734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02499-D39B-564E-BAB8-CA4292AA1AF3}" type="datetime4">
              <a:rPr lang="sv-SE" altLang="sv-SE" smtClean="0"/>
              <a:pPr/>
              <a:t>4 september 2017</a:t>
            </a:fld>
            <a:endParaRPr lang="sv-SE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Magnus Jonsson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327B5-809C-4F39-AF94-CC07A9797AB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6073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CC2A20-1DFE-AE4A-8234-F8C4FF525070}" type="datetime4">
              <a:rPr lang="sv-SE" altLang="sv-SE" smtClean="0"/>
              <a:pPr/>
              <a:t>4 september 2017</a:t>
            </a:fld>
            <a:endParaRPr lang="sv-SE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Magnus Jonsson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0077F-2615-4CC1-AFD1-9519B49BCDD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4913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E5B7E6-E003-584A-BB0B-D8F6964E08D3}" type="datetime4">
              <a:rPr lang="sv-SE" altLang="sv-SE" smtClean="0"/>
              <a:pPr/>
              <a:t>4 september 2017</a:t>
            </a:fld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Magnus Jonsson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702EB-2FAC-4FA8-A9B3-16376C2C5C4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6889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EFBFC-C067-344D-BFAB-994F9A709B1E}" type="datetime4">
              <a:rPr lang="sv-SE" altLang="sv-SE" smtClean="0"/>
              <a:pPr/>
              <a:t>4 september 2017</a:t>
            </a:fld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Magnus Jonsson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EBCE-F8C0-43B4-8487-FBAE6F38F34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9929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KI-Logo_rgb.tif                                                001030A5Macintosh HD                   BBA748FD: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82563"/>
            <a:ext cx="1727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0541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1209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fld id="{C1FA1F3E-B22A-BE44-8194-3E1DABE66F82}" type="datetime4">
              <a:rPr lang="sv-SE" altLang="sv-SE" smtClean="0"/>
              <a:pPr/>
              <a:t>4 september 2017</a:t>
            </a:fld>
            <a:endParaRPr lang="sv-SE" alt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sv-SE" altLang="sv-SE"/>
              <a:t>Magnus Jonsson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2"/>
                </a:solidFill>
                <a:latin typeface="+mn-lt"/>
              </a:defRPr>
            </a:lvl1pPr>
          </a:lstStyle>
          <a:p>
            <a:fld id="{D0F7A963-56A3-4D46-A584-40A3011591D7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à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600">
          <a:solidFill>
            <a:schemeClr val="accent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à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Platshållare för innehåll 6" descr="Skärmavbild 2017-05-11 kl. 11.24.2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r="3152"/>
          <a:stretch>
            <a:fillRect/>
          </a:stretch>
        </p:blipFill>
        <p:spPr>
          <a:xfrm>
            <a:off x="395536" y="980728"/>
            <a:ext cx="8432937" cy="4464496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altLang="sv-SE" dirty="0"/>
              <a:t>ACST-2 , </a:t>
            </a:r>
            <a:r>
              <a:rPr lang="sv-SE" altLang="sv-SE" dirty="0" err="1"/>
              <a:t>Sept</a:t>
            </a:r>
            <a:r>
              <a:rPr lang="sv-SE" altLang="sv-SE" dirty="0"/>
              <a:t> 4:th, 2017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/>
              <a:t>Peter Gillgren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781-C84B-4367-9A6D-B2411A583ADE}" type="slidenum">
              <a:rPr lang="sv-SE" altLang="sv-SE" smtClean="0"/>
              <a:pPr/>
              <a:t>1</a:t>
            </a:fld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6009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Conclusion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>
                <a:cs typeface="Arial"/>
              </a:rPr>
              <a:t>CAS is associated with higher risk for ipsilateral stroke and death after the post-op period, as compared to CEA.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altLang="sv-SE" dirty="0"/>
              <a:t>ACST-2 , </a:t>
            </a:r>
            <a:r>
              <a:rPr lang="sv-SE" altLang="sv-SE" dirty="0" err="1"/>
              <a:t>Sept</a:t>
            </a:r>
            <a:r>
              <a:rPr lang="sv-SE" altLang="sv-SE" dirty="0"/>
              <a:t> 4:th, 2017</a:t>
            </a:r>
          </a:p>
          <a:p>
            <a:endParaRPr lang="sv-SE" alt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/>
              <a:t>Peter Gillgren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781-C84B-4367-9A6D-B2411A583ADE}" type="slidenum">
              <a:rPr lang="sv-SE" altLang="sv-SE" smtClean="0"/>
              <a:pPr/>
              <a:t>10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2213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altLang="sv-SE" dirty="0"/>
              <a:t>ACST-2 , </a:t>
            </a:r>
            <a:r>
              <a:rPr lang="sv-SE" altLang="sv-SE" dirty="0" err="1"/>
              <a:t>Sept</a:t>
            </a:r>
            <a:r>
              <a:rPr lang="sv-SE" altLang="sv-SE" dirty="0"/>
              <a:t> 4:th, 2017</a:t>
            </a:r>
          </a:p>
          <a:p>
            <a:endParaRPr lang="sv-SE" alt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/>
              <a:t>Peter Gillgren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077F-2615-4CC1-AFD1-9519B49BCDD4}" type="slidenum">
              <a:rPr lang="sv-SE" altLang="sv-SE" smtClean="0"/>
              <a:pPr/>
              <a:t>11</a:t>
            </a:fld>
            <a:endParaRPr lang="sv-SE" alt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67106" y="1124744"/>
            <a:ext cx="75488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Registries vs. </a:t>
            </a:r>
            <a:r>
              <a:rPr lang="en-US" b="1" dirty="0" err="1">
                <a:latin typeface="+mj-lt"/>
              </a:rPr>
              <a:t>Randomised</a:t>
            </a:r>
            <a:r>
              <a:rPr lang="en-US" b="1" dirty="0">
                <a:latin typeface="+mj-lt"/>
              </a:rPr>
              <a:t> trials</a:t>
            </a:r>
          </a:p>
          <a:p>
            <a:endParaRPr lang="en-US" sz="2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Diff in interventionists competence/experience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Patient selection; “all on clinical selection” in registries </a:t>
            </a:r>
          </a:p>
          <a:p>
            <a:r>
              <a:rPr lang="en-US" sz="2000" b="1">
                <a:latin typeface="+mj-lt"/>
              </a:rPr>
              <a:t>			vs</a:t>
            </a:r>
            <a:r>
              <a:rPr lang="en-US" sz="2000" b="1" dirty="0">
                <a:latin typeface="+mj-lt"/>
              </a:rPr>
              <a:t>. included in RCT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Center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Internal validity high (RCT), external could be questioned.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25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6632"/>
            <a:ext cx="5184576" cy="614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1143000"/>
          </a:xfrm>
        </p:spPr>
        <p:txBody>
          <a:bodyPr/>
          <a:lstStyle/>
          <a:p>
            <a:r>
              <a:rPr lang="sv-SE" dirty="0" err="1"/>
              <a:t>Study</a:t>
            </a:r>
            <a:r>
              <a:rPr lang="sv-SE" dirty="0"/>
              <a:t> III. Long-term </a:t>
            </a:r>
            <a:r>
              <a:rPr lang="sv-SE" dirty="0" err="1"/>
              <a:t>results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CAS</a:t>
            </a:r>
            <a:br>
              <a:rPr lang="sv-SE" dirty="0"/>
            </a:br>
            <a:r>
              <a:rPr lang="sv-SE" sz="2000" b="0" i="1" dirty="0" err="1"/>
              <a:t>Baseline</a:t>
            </a:r>
            <a:r>
              <a:rPr lang="sv-SE" sz="2000" b="0" i="1" dirty="0"/>
              <a:t> </a:t>
            </a:r>
            <a:r>
              <a:rPr lang="sv-SE" sz="2000" b="0" i="1" dirty="0" err="1"/>
              <a:t>characteristics</a:t>
            </a:r>
            <a:endParaRPr lang="sv-SE" b="0" i="1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284923"/>
              </p:ext>
            </p:extLst>
          </p:nvPr>
        </p:nvGraphicFramePr>
        <p:xfrm>
          <a:off x="179513" y="1916831"/>
          <a:ext cx="8507287" cy="3729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8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0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6505">
                <a:tc>
                  <a:txBody>
                    <a:bodyPr/>
                    <a:lstStyle/>
                    <a:p>
                      <a:endParaRPr lang="sv-SE" sz="2800" dirty="0"/>
                    </a:p>
                  </a:txBody>
                  <a:tcPr marT="60960" marB="6096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CAS</a:t>
                      </a:r>
                    </a:p>
                    <a:p>
                      <a:r>
                        <a:rPr lang="sv-SE" sz="2800" dirty="0"/>
                        <a:t>n=409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CEA</a:t>
                      </a:r>
                    </a:p>
                    <a:p>
                      <a:r>
                        <a:rPr lang="sv-SE" sz="2800" dirty="0"/>
                        <a:t>n=748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p-</a:t>
                      </a:r>
                      <a:r>
                        <a:rPr lang="sv-SE" sz="2800" dirty="0" err="1"/>
                        <a:t>value</a:t>
                      </a:r>
                      <a:endParaRPr lang="sv-SE" sz="2800" dirty="0"/>
                    </a:p>
                  </a:txBody>
                  <a:tcPr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505">
                <a:tc>
                  <a:txBody>
                    <a:bodyPr/>
                    <a:lstStyle/>
                    <a:p>
                      <a:r>
                        <a:rPr lang="sv-SE" sz="2800" dirty="0" err="1"/>
                        <a:t>Atrial</a:t>
                      </a:r>
                      <a:r>
                        <a:rPr lang="sv-SE" sz="2800" baseline="0" dirty="0"/>
                        <a:t> </a:t>
                      </a:r>
                      <a:r>
                        <a:rPr lang="sv-SE" sz="2800" baseline="0" dirty="0" err="1"/>
                        <a:t>fib</a:t>
                      </a:r>
                      <a:endParaRPr lang="sv-SE" sz="2800" dirty="0"/>
                    </a:p>
                  </a:txBody>
                  <a:tcPr marT="60960" marB="6096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15 %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10 %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0.011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505">
                <a:tc>
                  <a:txBody>
                    <a:bodyPr/>
                    <a:lstStyle/>
                    <a:p>
                      <a:r>
                        <a:rPr lang="sv-SE" sz="2800" dirty="0"/>
                        <a:t>Diabetes</a:t>
                      </a:r>
                    </a:p>
                  </a:txBody>
                  <a:tcPr marT="60960" marB="6096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26 %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20 %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0.026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886">
                <a:tc gridSpan="3">
                  <a:txBody>
                    <a:bodyPr/>
                    <a:lstStyle/>
                    <a:p>
                      <a:r>
                        <a:rPr lang="sv-SE" sz="2800" dirty="0" err="1"/>
                        <a:t>Coronary</a:t>
                      </a:r>
                      <a:r>
                        <a:rPr lang="sv-SE" sz="2800" dirty="0"/>
                        <a:t> </a:t>
                      </a:r>
                      <a:r>
                        <a:rPr lang="sv-SE" sz="2800" dirty="0" err="1"/>
                        <a:t>disease</a:t>
                      </a:r>
                      <a:r>
                        <a:rPr lang="sv-SE" sz="2800" dirty="0"/>
                        <a:t>, </a:t>
                      </a:r>
                      <a:r>
                        <a:rPr lang="sv-SE" sz="2800" dirty="0" err="1"/>
                        <a:t>Pulmonary</a:t>
                      </a:r>
                      <a:r>
                        <a:rPr lang="sv-SE" sz="2800" dirty="0"/>
                        <a:t> </a:t>
                      </a:r>
                      <a:r>
                        <a:rPr lang="sv-SE" sz="2800" dirty="0" err="1"/>
                        <a:t>disease</a:t>
                      </a:r>
                      <a:r>
                        <a:rPr lang="sv-SE" sz="2800" dirty="0"/>
                        <a:t>, </a:t>
                      </a:r>
                      <a:r>
                        <a:rPr lang="sv-SE" sz="2800" dirty="0" err="1"/>
                        <a:t>Renal</a:t>
                      </a:r>
                      <a:r>
                        <a:rPr lang="sv-SE" sz="2800" dirty="0"/>
                        <a:t> </a:t>
                      </a:r>
                      <a:r>
                        <a:rPr lang="sv-SE" sz="2800" dirty="0" err="1"/>
                        <a:t>insuff</a:t>
                      </a:r>
                      <a:r>
                        <a:rPr lang="sv-SE" sz="2800" dirty="0"/>
                        <a:t>, Hypertension,</a:t>
                      </a:r>
                      <a:r>
                        <a:rPr lang="sv-SE" sz="2800" baseline="0" dirty="0"/>
                        <a:t> </a:t>
                      </a:r>
                      <a:r>
                        <a:rPr lang="sv-SE" sz="2800" dirty="0"/>
                        <a:t>smoking</a:t>
                      </a:r>
                    </a:p>
                  </a:txBody>
                  <a:tcPr marT="60960" marB="6096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NS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83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30 </a:t>
            </a:r>
            <a:r>
              <a:rPr lang="sv-SE" dirty="0" err="1"/>
              <a:t>day</a:t>
            </a:r>
            <a:r>
              <a:rPr lang="sv-SE" dirty="0"/>
              <a:t> </a:t>
            </a:r>
            <a:r>
              <a:rPr lang="sv-SE" dirty="0" err="1"/>
              <a:t>results</a:t>
            </a:r>
            <a:endParaRPr lang="sv-SE" dirty="0"/>
          </a:p>
        </p:txBody>
      </p:sp>
      <p:pic>
        <p:nvPicPr>
          <p:cNvPr id="7" name="Platshållare för innehåll 6" descr="Skärmavbild 2017-03-08 kl. 11.13.0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3" b="15983"/>
          <a:stretch>
            <a:fillRect/>
          </a:stretch>
        </p:blipFill>
        <p:spPr>
          <a:xfrm>
            <a:off x="539552" y="1916832"/>
            <a:ext cx="7772400" cy="4114800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ECD-1CF6-4E45-AE3C-B0175CF055BD}" type="datetime4">
              <a:rPr lang="sv-SE" altLang="sv-SE" smtClean="0"/>
              <a:pPr/>
              <a:t>4 september 2017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/>
              <a:t>Magnus Jonsson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781-C84B-4367-9A6D-B2411A583ADE}" type="slidenum">
              <a:rPr lang="sv-SE" altLang="sv-SE" smtClean="0"/>
              <a:pPr/>
              <a:t>14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72160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Medication</a:t>
            </a:r>
            <a:r>
              <a:rPr lang="sv-SE" dirty="0"/>
              <a:t> and </a:t>
            </a:r>
            <a:r>
              <a:rPr lang="sv-SE" dirty="0" err="1"/>
              <a:t>AFib</a:t>
            </a:r>
            <a:endParaRPr lang="sv-SE" dirty="0"/>
          </a:p>
        </p:txBody>
      </p:sp>
      <p:pic>
        <p:nvPicPr>
          <p:cNvPr id="7" name="Platshållare för innehåll 6" descr="Skärmavbild 2017-03-08 kl. 11.14.12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7" t="11927" r="5443" b="12147"/>
          <a:stretch/>
        </p:blipFill>
        <p:spPr>
          <a:xfrm>
            <a:off x="587944" y="1810771"/>
            <a:ext cx="6864375" cy="4424929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ECD-1CF6-4E45-AE3C-B0175CF055BD}" type="datetime4">
              <a:rPr lang="sv-SE" altLang="sv-SE" smtClean="0"/>
              <a:pPr/>
              <a:t>4 september 2017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/>
              <a:t>Magnus Jonsson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781-C84B-4367-9A6D-B2411A583ADE}" type="slidenum">
              <a:rPr lang="sv-SE" altLang="sv-SE" smtClean="0"/>
              <a:pPr/>
              <a:t>15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04656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stroke</a:t>
            </a:r>
          </a:p>
        </p:txBody>
      </p:sp>
      <p:pic>
        <p:nvPicPr>
          <p:cNvPr id="7" name="Platshållare för innehåll 6" descr="Skärmavbild 2017-03-08 kl. 11.15.29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" b="325"/>
          <a:stretch>
            <a:fillRect/>
          </a:stretch>
        </p:blipFill>
        <p:spPr>
          <a:xfrm>
            <a:off x="827584" y="2060848"/>
            <a:ext cx="7772400" cy="4114800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ECD-1CF6-4E45-AE3C-B0175CF055BD}" type="datetime4">
              <a:rPr lang="sv-SE" altLang="sv-SE" smtClean="0"/>
              <a:pPr/>
              <a:t>4 september 2017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/>
              <a:t>Magnus Jonsson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781-C84B-4367-9A6D-B2411A583ADE}" type="slidenum">
              <a:rPr lang="sv-SE" altLang="sv-SE" smtClean="0"/>
              <a:pPr/>
              <a:t>16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49324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14366" r="-138" b="-312"/>
          <a:stretch/>
        </p:blipFill>
        <p:spPr>
          <a:xfrm>
            <a:off x="282212" y="1117034"/>
            <a:ext cx="4655477" cy="5217818"/>
          </a:xfrm>
        </p:spPr>
      </p:pic>
      <p:sp>
        <p:nvSpPr>
          <p:cNvPr id="5" name="textruta 4"/>
          <p:cNvSpPr txBox="1"/>
          <p:nvPr/>
        </p:nvSpPr>
        <p:spPr>
          <a:xfrm>
            <a:off x="971600" y="188640"/>
            <a:ext cx="59766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/>
              <a:t>Ipsilateral</a:t>
            </a:r>
            <a:r>
              <a:rPr lang="sv-SE" sz="3200" dirty="0"/>
              <a:t> stroke/</a:t>
            </a:r>
            <a:r>
              <a:rPr lang="sv-SE" sz="3200" dirty="0" err="1"/>
              <a:t>death</a:t>
            </a:r>
            <a:r>
              <a:rPr lang="sv-SE" sz="3200" dirty="0"/>
              <a:t> &gt; 30 </a:t>
            </a:r>
            <a:r>
              <a:rPr lang="sv-SE" sz="3200" dirty="0" err="1"/>
              <a:t>days</a:t>
            </a:r>
            <a:endParaRPr lang="sv-SE" sz="3200" dirty="0"/>
          </a:p>
        </p:txBody>
      </p:sp>
      <p:sp>
        <p:nvSpPr>
          <p:cNvPr id="2" name="textruta 1"/>
          <p:cNvSpPr txBox="1"/>
          <p:nvPr/>
        </p:nvSpPr>
        <p:spPr>
          <a:xfrm>
            <a:off x="4427984" y="2780928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+mn-lt"/>
              </a:rPr>
              <a:t>CEA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4427984" y="198884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+mn-lt"/>
              </a:rPr>
              <a:t>CAS</a:t>
            </a:r>
          </a:p>
        </p:txBody>
      </p:sp>
      <p:sp>
        <p:nvSpPr>
          <p:cNvPr id="7" name="Rektangel 6"/>
          <p:cNvSpPr/>
          <p:nvPr/>
        </p:nvSpPr>
        <p:spPr bwMode="auto">
          <a:xfrm>
            <a:off x="1547664" y="1556792"/>
            <a:ext cx="237626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4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3992" r="-7163" b="614"/>
          <a:stretch/>
        </p:blipFill>
        <p:spPr>
          <a:xfrm>
            <a:off x="188142" y="1117034"/>
            <a:ext cx="4977880" cy="5141724"/>
          </a:xfrm>
        </p:spPr>
      </p:pic>
      <p:sp>
        <p:nvSpPr>
          <p:cNvPr id="5" name="textruta 4"/>
          <p:cNvSpPr txBox="1"/>
          <p:nvPr/>
        </p:nvSpPr>
        <p:spPr>
          <a:xfrm>
            <a:off x="1547664" y="332656"/>
            <a:ext cx="56886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/>
              <a:t>Ipsilateral</a:t>
            </a:r>
            <a:r>
              <a:rPr lang="sv-SE" sz="3200" dirty="0"/>
              <a:t> stroke &gt; 30 </a:t>
            </a:r>
            <a:r>
              <a:rPr lang="sv-SE" sz="3200" dirty="0" err="1"/>
              <a:t>days</a:t>
            </a:r>
            <a:endParaRPr lang="sv-SE" sz="3200" dirty="0"/>
          </a:p>
        </p:txBody>
      </p:sp>
      <p:sp>
        <p:nvSpPr>
          <p:cNvPr id="2" name="Rektangel 1"/>
          <p:cNvSpPr/>
          <p:nvPr/>
        </p:nvSpPr>
        <p:spPr bwMode="auto">
          <a:xfrm>
            <a:off x="1547664" y="1484784"/>
            <a:ext cx="2304256" cy="3600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427984" y="2924944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+mn-lt"/>
              </a:rPr>
              <a:t>CAS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427984" y="4005064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+mn-lt"/>
              </a:rPr>
              <a:t>CEA</a:t>
            </a:r>
          </a:p>
        </p:txBody>
      </p:sp>
    </p:spTree>
    <p:extLst>
      <p:ext uri="{BB962C8B-B14F-4D97-AF65-F5344CB8AC3E}">
        <p14:creationId xmlns:p14="http://schemas.microsoft.com/office/powerpoint/2010/main" val="569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2" t="14242" r="-306" b="3284"/>
          <a:stretch/>
        </p:blipFill>
        <p:spPr>
          <a:xfrm>
            <a:off x="82312" y="1034726"/>
            <a:ext cx="4941001" cy="5205007"/>
          </a:xfrm>
        </p:spPr>
      </p:pic>
      <p:sp>
        <p:nvSpPr>
          <p:cNvPr id="5" name="textruta 4"/>
          <p:cNvSpPr txBox="1"/>
          <p:nvPr/>
        </p:nvSpPr>
        <p:spPr>
          <a:xfrm>
            <a:off x="1691680" y="476672"/>
            <a:ext cx="32353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Death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4644008" y="1484784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+mn-lt"/>
              </a:rPr>
              <a:t>CAS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4644008" y="2348880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+mn-lt"/>
              </a:rPr>
              <a:t>CEA</a:t>
            </a:r>
          </a:p>
        </p:txBody>
      </p:sp>
    </p:spTree>
    <p:extLst>
      <p:ext uri="{BB962C8B-B14F-4D97-AF65-F5344CB8AC3E}">
        <p14:creationId xmlns:p14="http://schemas.microsoft.com/office/powerpoint/2010/main" val="33305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2132856"/>
            <a:ext cx="7772400" cy="2880320"/>
          </a:xfrm>
        </p:spPr>
        <p:txBody>
          <a:bodyPr/>
          <a:lstStyle/>
          <a:p>
            <a:r>
              <a:rPr lang="en-US" b="1" dirty="0"/>
              <a:t>“Real world” long term results excluding peri-op period (&gt;30d) are lacking.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What are the long-term results after CAS as compared to CEA in our National registry?</a:t>
            </a:r>
          </a:p>
          <a:p>
            <a:pPr marL="0" indent="0">
              <a:buNone/>
            </a:pPr>
            <a:br>
              <a:rPr lang="sv-SE" b="1" dirty="0"/>
            </a:br>
            <a:r>
              <a:rPr lang="sv-SE" b="1" dirty="0"/>
              <a:t>	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    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altLang="sv-SE" dirty="0"/>
              <a:t>ACST-2 , </a:t>
            </a:r>
            <a:r>
              <a:rPr lang="sv-SE" altLang="sv-SE" dirty="0" err="1"/>
              <a:t>Sept</a:t>
            </a:r>
            <a:r>
              <a:rPr lang="sv-SE" altLang="sv-SE" dirty="0"/>
              <a:t> 4:th, 2017</a:t>
            </a:r>
          </a:p>
          <a:p>
            <a:endParaRPr lang="sv-SE" alt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/>
              <a:t>Peter Gillgren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781-C84B-4367-9A6D-B2411A583ADE}" type="slidenum">
              <a:rPr lang="sv-SE" altLang="sv-SE" smtClean="0"/>
              <a:pPr/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96243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1143000"/>
          </a:xfrm>
        </p:spPr>
        <p:txBody>
          <a:bodyPr/>
          <a:lstStyle/>
          <a:p>
            <a:r>
              <a:rPr lang="sv-SE" dirty="0" err="1"/>
              <a:t>Results</a:t>
            </a:r>
            <a:r>
              <a:rPr lang="sv-SE" dirty="0"/>
              <a:t>:  </a:t>
            </a:r>
            <a:r>
              <a:rPr lang="sv-SE" dirty="0" err="1"/>
              <a:t>Ipsilateral</a:t>
            </a:r>
            <a:r>
              <a:rPr lang="sv-SE" dirty="0"/>
              <a:t> stroke or </a:t>
            </a:r>
            <a:r>
              <a:rPr lang="sv-SE" dirty="0" err="1"/>
              <a:t>death</a:t>
            </a:r>
            <a:endParaRPr lang="sv-SE" sz="2000" b="0" i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547664"/>
            <a:ext cx="7772400" cy="4114800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endParaRPr lang="sv-SE" sz="2400" dirty="0"/>
          </a:p>
          <a:p>
            <a:pPr>
              <a:lnSpc>
                <a:spcPct val="120000"/>
              </a:lnSpc>
            </a:pPr>
            <a:r>
              <a:rPr lang="sv-SE" sz="3200" dirty="0"/>
              <a:t>&lt; 30d – 3.4% CAS vs 3.2 % CEA</a:t>
            </a:r>
          </a:p>
          <a:p>
            <a:pPr>
              <a:lnSpc>
                <a:spcPct val="120000"/>
              </a:lnSpc>
            </a:pPr>
            <a:r>
              <a:rPr lang="sv-SE" sz="3200" dirty="0"/>
              <a:t>&gt; 30d – </a:t>
            </a:r>
            <a:r>
              <a:rPr lang="sv-SE" sz="3200" dirty="0" err="1"/>
              <a:t>cumulative</a:t>
            </a:r>
            <a:r>
              <a:rPr lang="sv-SE" sz="3200" dirty="0"/>
              <a:t> </a:t>
            </a:r>
            <a:r>
              <a:rPr lang="sv-SE" sz="3200" dirty="0" err="1"/>
              <a:t>incidence</a:t>
            </a:r>
            <a:r>
              <a:rPr lang="sv-SE" sz="3200" dirty="0"/>
              <a:t> 5 yr:</a:t>
            </a:r>
          </a:p>
          <a:p>
            <a:pPr lvl="1">
              <a:lnSpc>
                <a:spcPct val="120000"/>
              </a:lnSpc>
            </a:pPr>
            <a:r>
              <a:rPr lang="sv-SE" sz="2800" dirty="0"/>
              <a:t>CAS 30.8 %</a:t>
            </a:r>
          </a:p>
          <a:p>
            <a:pPr lvl="1">
              <a:lnSpc>
                <a:spcPct val="120000"/>
              </a:lnSpc>
            </a:pPr>
            <a:r>
              <a:rPr lang="sv-SE" sz="2800" dirty="0"/>
              <a:t>CEA 20.7 %</a:t>
            </a:r>
            <a:endParaRPr lang="sv-SE" sz="24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altLang="sv-SE" dirty="0"/>
              <a:t>ACST-2 , </a:t>
            </a:r>
            <a:r>
              <a:rPr lang="sv-SE" altLang="sv-SE" dirty="0" err="1"/>
              <a:t>Sept</a:t>
            </a:r>
            <a:r>
              <a:rPr lang="sv-SE" altLang="sv-SE" dirty="0"/>
              <a:t> 4:th, 2017</a:t>
            </a:r>
          </a:p>
          <a:p>
            <a:endParaRPr lang="sv-SE" alt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/>
              <a:t>Peter Gillgren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781-C84B-4367-9A6D-B2411A583ADE}" type="slidenum">
              <a:rPr lang="sv-SE" altLang="sv-SE" smtClean="0"/>
              <a:pPr/>
              <a:t>20</a:t>
            </a:fld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261502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72400" cy="1143000"/>
          </a:xfrm>
        </p:spPr>
        <p:txBody>
          <a:bodyPr/>
          <a:lstStyle/>
          <a:p>
            <a:r>
              <a:rPr lang="sv-SE" sz="3600" b="0" i="1" dirty="0" err="1"/>
              <a:t>Survival</a:t>
            </a:r>
            <a:r>
              <a:rPr lang="sv-SE" sz="3600" b="0" i="1" dirty="0"/>
              <a:t> </a:t>
            </a:r>
            <a:r>
              <a:rPr lang="sv-SE" sz="3600" b="0" i="1" dirty="0" err="1"/>
              <a:t>analysis</a:t>
            </a:r>
            <a:br>
              <a:rPr lang="sv-SE" sz="3600" b="0" i="1" dirty="0"/>
            </a:br>
            <a:r>
              <a:rPr lang="sv-SE" sz="3600" b="0" i="1" dirty="0"/>
              <a:t>(Cox regression)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230536"/>
              </p:ext>
            </p:extLst>
          </p:nvPr>
        </p:nvGraphicFramePr>
        <p:xfrm>
          <a:off x="323528" y="1772816"/>
          <a:ext cx="8280920" cy="3711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408">
                <a:tc rowSpan="2">
                  <a:txBody>
                    <a:bodyPr/>
                    <a:lstStyle/>
                    <a:p>
                      <a:pPr algn="ctr"/>
                      <a:endParaRPr lang="sv-SE" sz="2400" dirty="0"/>
                    </a:p>
                    <a:p>
                      <a:pPr algn="ctr"/>
                      <a:endParaRPr lang="sv-SE" sz="2400" dirty="0"/>
                    </a:p>
                    <a:p>
                      <a:pPr algn="l"/>
                      <a:r>
                        <a:rPr lang="sv-SE" sz="2400" dirty="0" err="1"/>
                        <a:t>Outcome</a:t>
                      </a:r>
                      <a:r>
                        <a:rPr lang="sv-SE" sz="2400" dirty="0"/>
                        <a:t> &gt; 30 d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HR (95% CI)</a:t>
                      </a:r>
                      <a:r>
                        <a:rPr lang="sv-SE" sz="2400" baseline="0" dirty="0"/>
                        <a:t> for</a:t>
                      </a:r>
                      <a:r>
                        <a:rPr lang="sv-SE" sz="2400" dirty="0"/>
                        <a:t> </a:t>
                      </a:r>
                    </a:p>
                    <a:p>
                      <a:pPr algn="ctr"/>
                      <a:r>
                        <a:rPr lang="sv-SE" sz="2400" dirty="0"/>
                        <a:t>CAS vs </a:t>
                      </a:r>
                      <a:r>
                        <a:rPr lang="sv-SE" sz="2400" baseline="0" dirty="0"/>
                        <a:t>CEA</a:t>
                      </a:r>
                      <a:endParaRPr lang="sv-SE" sz="2400" dirty="0"/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aseline="0" dirty="0" err="1"/>
                        <a:t>Adjusted</a:t>
                      </a:r>
                      <a:r>
                        <a:rPr lang="sv-SE" sz="2400" baseline="0" dirty="0"/>
                        <a:t> for</a:t>
                      </a:r>
                      <a:r>
                        <a:rPr lang="sv-SE" sz="2400" baseline="30000" dirty="0"/>
                        <a:t>#</a:t>
                      </a:r>
                      <a:endParaRPr lang="sv-SE" sz="2400" dirty="0"/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sv-SE" sz="2400" dirty="0" err="1">
                          <a:solidFill>
                            <a:srgbClr val="FF0000"/>
                          </a:solidFill>
                        </a:rPr>
                        <a:t>Ipsilateral</a:t>
                      </a:r>
                      <a:r>
                        <a:rPr lang="sv-SE" sz="2400" dirty="0">
                          <a:solidFill>
                            <a:srgbClr val="FF0000"/>
                          </a:solidFill>
                        </a:rPr>
                        <a:t> stroke &gt;30 d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solidFill>
                            <a:srgbClr val="FF0000"/>
                          </a:solidFill>
                        </a:rPr>
                        <a:t>3.4 (1.5-7.5)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744">
                <a:tc>
                  <a:txBody>
                    <a:bodyPr/>
                    <a:lstStyle/>
                    <a:p>
                      <a:r>
                        <a:rPr lang="sv-SE" sz="2400" dirty="0" err="1"/>
                        <a:t>Ipsilateral</a:t>
                      </a:r>
                      <a:r>
                        <a:rPr lang="sv-SE" sz="2400" dirty="0"/>
                        <a:t> stroke/</a:t>
                      </a:r>
                      <a:r>
                        <a:rPr lang="sv-SE" sz="2400" dirty="0" err="1"/>
                        <a:t>death</a:t>
                      </a:r>
                      <a:r>
                        <a:rPr lang="sv-SE" sz="2400" baseline="0" dirty="0"/>
                        <a:t> </a:t>
                      </a:r>
                      <a:r>
                        <a:rPr lang="sv-SE" sz="2400" dirty="0"/>
                        <a:t>&gt;30 d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1.6 (1.2-2.2)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sv-SE" sz="2400" dirty="0" err="1"/>
                        <a:t>Any</a:t>
                      </a:r>
                      <a:r>
                        <a:rPr lang="sv-SE" sz="2400" dirty="0"/>
                        <a:t> stroke or</a:t>
                      </a:r>
                      <a:r>
                        <a:rPr lang="sv-SE" sz="2400" baseline="0" dirty="0"/>
                        <a:t> </a:t>
                      </a:r>
                      <a:r>
                        <a:rPr lang="sv-SE" sz="2400" baseline="0" dirty="0" err="1"/>
                        <a:t>death</a:t>
                      </a:r>
                      <a:r>
                        <a:rPr lang="sv-SE" sz="2400" dirty="0"/>
                        <a:t> &gt;30 d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1.5 (1.1-2.0)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sv-SE" sz="2400" dirty="0"/>
                        <a:t>Death &gt;30 d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1.2 (0.8-1.7)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1115616" y="566124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aseline="30000" dirty="0">
                <a:latin typeface="Calibri" pitchFamily="34" charset="0"/>
                <a:cs typeface="Calibri" pitchFamily="34" charset="0"/>
              </a:rPr>
              <a:t># </a:t>
            </a:r>
            <a:r>
              <a:rPr lang="sv-SE" sz="2000" dirty="0">
                <a:latin typeface="Calibri" pitchFamily="34" charset="0"/>
                <a:cs typeface="Calibri" pitchFamily="34" charset="0"/>
              </a:rPr>
              <a:t>Smoking, </a:t>
            </a:r>
            <a:r>
              <a:rPr lang="sv-SE" sz="2000" dirty="0" err="1">
                <a:latin typeface="Calibri" pitchFamily="34" charset="0"/>
                <a:cs typeface="Calibri" pitchFamily="34" charset="0"/>
              </a:rPr>
              <a:t>pulmonary</a:t>
            </a:r>
            <a:r>
              <a:rPr lang="sv-S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  <a:cs typeface="Calibri" pitchFamily="34" charset="0"/>
              </a:rPr>
              <a:t>disease</a:t>
            </a:r>
            <a:r>
              <a:rPr lang="sv-SE" sz="2000" dirty="0">
                <a:latin typeface="Calibri" pitchFamily="34" charset="0"/>
                <a:cs typeface="Calibri" pitchFamily="34" charset="0"/>
              </a:rPr>
              <a:t>, diabetes, hypertension, </a:t>
            </a:r>
            <a:r>
              <a:rPr lang="sv-SE" sz="2000" dirty="0" err="1">
                <a:latin typeface="Calibri" pitchFamily="34" charset="0"/>
                <a:cs typeface="Calibri" pitchFamily="34" charset="0"/>
              </a:rPr>
              <a:t>heart</a:t>
            </a:r>
            <a:r>
              <a:rPr lang="sv-S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  <a:cs typeface="Calibri" pitchFamily="34" charset="0"/>
              </a:rPr>
              <a:t>disease</a:t>
            </a:r>
            <a:r>
              <a:rPr lang="sv-SE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sv-SE" sz="2000" dirty="0" err="1">
                <a:latin typeface="Calibri" pitchFamily="34" charset="0"/>
                <a:cs typeface="Calibri" pitchFamily="34" charset="0"/>
              </a:rPr>
              <a:t>renal</a:t>
            </a:r>
            <a:r>
              <a:rPr lang="sv-S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  <a:cs typeface="Calibri" pitchFamily="34" charset="0"/>
              </a:rPr>
              <a:t>disease</a:t>
            </a:r>
            <a:r>
              <a:rPr lang="sv-SE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sv-SE" sz="2000" dirty="0" err="1">
                <a:latin typeface="Calibri" pitchFamily="34" charset="0"/>
                <a:cs typeface="Calibri" pitchFamily="34" charset="0"/>
              </a:rPr>
              <a:t>atrial</a:t>
            </a:r>
            <a:r>
              <a:rPr lang="sv-S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  <a:cs typeface="Calibri" pitchFamily="34" charset="0"/>
              </a:rPr>
              <a:t>fibrillation</a:t>
            </a:r>
            <a:r>
              <a:rPr lang="sv-SE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840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792088"/>
          </a:xfrm>
        </p:spPr>
        <p:txBody>
          <a:bodyPr/>
          <a:lstStyle/>
          <a:p>
            <a:r>
              <a:rPr lang="sv-SE" dirty="0" err="1"/>
              <a:t>Matched</a:t>
            </a:r>
            <a:r>
              <a:rPr lang="sv-SE" dirty="0"/>
              <a:t> </a:t>
            </a:r>
            <a:r>
              <a:rPr lang="sv-SE" dirty="0" err="1"/>
              <a:t>Cohort</a:t>
            </a:r>
            <a:endParaRPr lang="sv-SE" sz="2000" b="0" i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412776"/>
            <a:ext cx="7772400" cy="475252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All Primary</a:t>
            </a:r>
            <a:r>
              <a:rPr lang="en-US" sz="2400" dirty="0"/>
              <a:t> CAS in Sweden 2005 – 2012 (n=409)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No restenosis (7 </a:t>
            </a:r>
            <a:r>
              <a:rPr lang="en-US" sz="2200" dirty="0" err="1"/>
              <a:t>yr</a:t>
            </a:r>
            <a:r>
              <a:rPr lang="en-US" sz="2200" dirty="0"/>
              <a:t> look back)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No dissections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No trauma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No carotid by-passes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748 CEA controls; matched for sex, indication, year and age → </a:t>
            </a:r>
            <a:r>
              <a:rPr lang="en-US" sz="2200" dirty="0"/>
              <a:t>Well balanced groups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Total number of carotid procedures 2005 -2012: 7826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altLang="sv-SE" dirty="0"/>
              <a:t>ACST-2 , </a:t>
            </a:r>
            <a:r>
              <a:rPr lang="sv-SE" altLang="sv-SE" dirty="0" err="1"/>
              <a:t>Sept</a:t>
            </a:r>
            <a:r>
              <a:rPr lang="sv-SE" altLang="sv-SE" dirty="0"/>
              <a:t> 4:th, 2017</a:t>
            </a:r>
          </a:p>
          <a:p>
            <a:endParaRPr lang="sv-SE" alt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/>
              <a:t>Peter Gillgren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781-C84B-4367-9A6D-B2411A583ADE}" type="slidenum">
              <a:rPr lang="sv-SE" altLang="sv-SE" smtClean="0"/>
              <a:pPr/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6150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altLang="sv-SE" dirty="0"/>
              <a:t>ACST-2 , </a:t>
            </a:r>
            <a:r>
              <a:rPr lang="sv-SE" altLang="sv-SE" dirty="0" err="1"/>
              <a:t>Sept</a:t>
            </a:r>
            <a:r>
              <a:rPr lang="sv-SE" altLang="sv-SE" dirty="0"/>
              <a:t> 4:th, 2017</a:t>
            </a:r>
          </a:p>
          <a:p>
            <a:endParaRPr lang="sv-SE" alt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/>
              <a:t>Peter Gillgren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077F-2615-4CC1-AFD1-9519B49BCDD4}" type="slidenum">
              <a:rPr lang="sv-SE" altLang="sv-SE" smtClean="0"/>
              <a:pPr/>
              <a:t>4</a:t>
            </a:fld>
            <a:endParaRPr lang="sv-SE" altLang="sv-SE"/>
          </a:p>
        </p:txBody>
      </p:sp>
      <p:sp>
        <p:nvSpPr>
          <p:cNvPr id="5" name="textruta 4"/>
          <p:cNvSpPr txBox="1"/>
          <p:nvPr/>
        </p:nvSpPr>
        <p:spPr>
          <a:xfrm>
            <a:off x="462258" y="2276872"/>
            <a:ext cx="7938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Primary endpoint (as in RCT’s):</a:t>
            </a:r>
          </a:p>
          <a:p>
            <a:pPr algn="ctr"/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	ipsilateral stroke or death &gt; 30d post CAS/CEA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278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1143000"/>
          </a:xfrm>
        </p:spPr>
        <p:txBody>
          <a:bodyPr/>
          <a:lstStyle/>
          <a:p>
            <a:r>
              <a:rPr lang="sv-SE" dirty="0" err="1"/>
              <a:t>Follow-up</a:t>
            </a:r>
            <a:endParaRPr lang="sv-SE" sz="2000" b="0" i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615" y="976164"/>
            <a:ext cx="7772400" cy="4114800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endParaRPr lang="sv-SE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Median follow-up 4.1 </a:t>
            </a:r>
            <a:r>
              <a:rPr lang="en-US" sz="2400" dirty="0" err="1"/>
              <a:t>yr</a:t>
            </a:r>
            <a:r>
              <a:rPr lang="en-US" sz="2400" dirty="0"/>
              <a:t> (IQR 2.4-5.8) = 4000 p-</a:t>
            </a:r>
            <a:r>
              <a:rPr lang="en-US" sz="2400" dirty="0" err="1"/>
              <a:t>yr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394 new admissions w a stroke dx after CAS/CEA  (</a:t>
            </a:r>
            <a:r>
              <a:rPr lang="en-US" sz="2400" dirty="0" err="1"/>
              <a:t>InPatient</a:t>
            </a:r>
            <a:r>
              <a:rPr lang="en-US" sz="2400" dirty="0"/>
              <a:t> </a:t>
            </a:r>
            <a:r>
              <a:rPr lang="en-US" sz="2400"/>
              <a:t>Registry)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393 of 394 records scrutinized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confirm or dismiss new stroke, and side </a:t>
            </a:r>
            <a:r>
              <a:rPr lang="en-US" sz="2400" dirty="0"/>
              <a:t>→ 174 confirmed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Death from SNPR (100% accurate)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altLang="sv-SE" dirty="0"/>
              <a:t>ACST-2 , </a:t>
            </a:r>
            <a:r>
              <a:rPr lang="sv-SE" altLang="sv-SE" dirty="0" err="1"/>
              <a:t>Sept</a:t>
            </a:r>
            <a:r>
              <a:rPr lang="sv-SE" altLang="sv-SE" dirty="0"/>
              <a:t> 4:th, 2017</a:t>
            </a:r>
          </a:p>
          <a:p>
            <a:endParaRPr lang="sv-SE" alt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/>
              <a:t>Peter </a:t>
            </a:r>
            <a:r>
              <a:rPr lang="sv-SE" altLang="sv-SE" dirty="0" err="1"/>
              <a:t>Giillgren</a:t>
            </a:r>
            <a:endParaRPr lang="sv-SE" alt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781-C84B-4367-9A6D-B2411A583ADE}" type="slidenum">
              <a:rPr lang="sv-SE" altLang="sv-SE" smtClean="0"/>
              <a:pPr/>
              <a:t>5</a:t>
            </a:fld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26150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1143000"/>
          </a:xfrm>
        </p:spPr>
        <p:txBody>
          <a:bodyPr/>
          <a:lstStyle/>
          <a:p>
            <a:r>
              <a:rPr lang="sv-SE" dirty="0" err="1"/>
              <a:t>Results</a:t>
            </a:r>
            <a:r>
              <a:rPr lang="sv-SE" dirty="0"/>
              <a:t>:  </a:t>
            </a:r>
            <a:r>
              <a:rPr lang="sv-SE" dirty="0" err="1"/>
              <a:t>Ipsilateral</a:t>
            </a:r>
            <a:r>
              <a:rPr lang="sv-SE" dirty="0"/>
              <a:t> stroke or </a:t>
            </a:r>
            <a:r>
              <a:rPr lang="sv-SE" dirty="0" err="1"/>
              <a:t>death</a:t>
            </a:r>
            <a:endParaRPr lang="sv-SE" sz="2000" b="0" i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547664"/>
            <a:ext cx="77724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v-SE" sz="3200" dirty="0"/>
              <a:t>&gt; 30d – </a:t>
            </a:r>
            <a:r>
              <a:rPr lang="sv-SE" sz="3200" dirty="0" err="1"/>
              <a:t>cumulative</a:t>
            </a:r>
            <a:r>
              <a:rPr lang="sv-SE" sz="3200" dirty="0"/>
              <a:t> </a:t>
            </a:r>
            <a:r>
              <a:rPr lang="sv-SE" sz="3200" dirty="0" err="1"/>
              <a:t>incidence</a:t>
            </a:r>
            <a:r>
              <a:rPr lang="sv-SE" sz="3200" dirty="0"/>
              <a:t> 5 yr:</a:t>
            </a:r>
          </a:p>
          <a:p>
            <a:pPr lvl="1">
              <a:lnSpc>
                <a:spcPct val="120000"/>
              </a:lnSpc>
            </a:pPr>
            <a:r>
              <a:rPr lang="sv-SE" sz="2800" dirty="0"/>
              <a:t>CAS 30.8 %</a:t>
            </a:r>
          </a:p>
          <a:p>
            <a:pPr lvl="1">
              <a:lnSpc>
                <a:spcPct val="120000"/>
              </a:lnSpc>
            </a:pPr>
            <a:r>
              <a:rPr lang="sv-SE" sz="2800" dirty="0"/>
              <a:t>CEA 20.7 %</a:t>
            </a:r>
            <a:endParaRPr lang="sv-SE" sz="24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altLang="sv-SE" dirty="0"/>
              <a:t>ACST-2 , </a:t>
            </a:r>
            <a:r>
              <a:rPr lang="sv-SE" altLang="sv-SE" dirty="0" err="1"/>
              <a:t>Sept</a:t>
            </a:r>
            <a:r>
              <a:rPr lang="sv-SE" altLang="sv-SE" dirty="0"/>
              <a:t> 4:th, 2017</a:t>
            </a:r>
          </a:p>
          <a:p>
            <a:endParaRPr lang="sv-SE" alt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/>
              <a:t>Peter Gillgren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781-C84B-4367-9A6D-B2411A583ADE}" type="slidenum">
              <a:rPr lang="sv-SE" altLang="sv-SE" smtClean="0"/>
              <a:pPr/>
              <a:t>6</a:t>
            </a:fld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67511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72400" cy="1143000"/>
          </a:xfrm>
        </p:spPr>
        <p:txBody>
          <a:bodyPr/>
          <a:lstStyle/>
          <a:p>
            <a:r>
              <a:rPr lang="sv-SE" sz="3600" b="0" i="1" dirty="0" err="1"/>
              <a:t>Survival</a:t>
            </a:r>
            <a:r>
              <a:rPr lang="sv-SE" sz="3600" b="0" i="1" dirty="0"/>
              <a:t> </a:t>
            </a:r>
            <a:r>
              <a:rPr lang="sv-SE" sz="3600" b="0" i="1" dirty="0" err="1"/>
              <a:t>analysis</a:t>
            </a:r>
            <a:br>
              <a:rPr lang="sv-SE" sz="3600" b="0" i="1" dirty="0"/>
            </a:br>
            <a:r>
              <a:rPr lang="sv-SE" sz="3600" b="0" i="1" dirty="0"/>
              <a:t>(Cox regression)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930702"/>
              </p:ext>
            </p:extLst>
          </p:nvPr>
        </p:nvGraphicFramePr>
        <p:xfrm>
          <a:off x="323528" y="1772816"/>
          <a:ext cx="8280920" cy="3223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408">
                <a:tc rowSpan="2">
                  <a:txBody>
                    <a:bodyPr/>
                    <a:lstStyle/>
                    <a:p>
                      <a:pPr algn="ctr"/>
                      <a:endParaRPr lang="sv-SE" sz="2400" dirty="0"/>
                    </a:p>
                    <a:p>
                      <a:pPr algn="ctr"/>
                      <a:endParaRPr lang="sv-SE" sz="2400" dirty="0"/>
                    </a:p>
                    <a:p>
                      <a:pPr algn="l"/>
                      <a:r>
                        <a:rPr lang="sv-SE" sz="2400" dirty="0" err="1"/>
                        <a:t>Outcome</a:t>
                      </a:r>
                      <a:r>
                        <a:rPr lang="sv-SE" sz="2400" dirty="0"/>
                        <a:t> &gt; 30 d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HR (95% CI)</a:t>
                      </a:r>
                      <a:r>
                        <a:rPr lang="sv-SE" sz="2400" baseline="0" dirty="0"/>
                        <a:t> for</a:t>
                      </a:r>
                      <a:r>
                        <a:rPr lang="sv-SE" sz="2400" dirty="0"/>
                        <a:t> </a:t>
                      </a:r>
                    </a:p>
                    <a:p>
                      <a:pPr algn="ctr"/>
                      <a:r>
                        <a:rPr lang="sv-SE" sz="2400" dirty="0"/>
                        <a:t>CAS vs </a:t>
                      </a:r>
                      <a:r>
                        <a:rPr lang="sv-SE" sz="2400" baseline="0" dirty="0"/>
                        <a:t>CEA</a:t>
                      </a:r>
                      <a:endParaRPr lang="sv-SE" sz="2400" dirty="0"/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aseline="0" dirty="0" err="1"/>
                        <a:t>Adjusted</a:t>
                      </a:r>
                      <a:r>
                        <a:rPr lang="sv-SE" sz="2400" baseline="0" dirty="0"/>
                        <a:t> for</a:t>
                      </a:r>
                      <a:r>
                        <a:rPr lang="sv-SE" sz="2400" baseline="30000" dirty="0"/>
                        <a:t>#</a:t>
                      </a:r>
                      <a:endParaRPr lang="sv-SE" sz="2400" dirty="0"/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744">
                <a:tc>
                  <a:txBody>
                    <a:bodyPr/>
                    <a:lstStyle/>
                    <a:p>
                      <a:r>
                        <a:rPr lang="sv-SE" sz="2400" dirty="0" err="1"/>
                        <a:t>Ipsilateral</a:t>
                      </a:r>
                      <a:r>
                        <a:rPr lang="sv-SE" sz="2400" dirty="0"/>
                        <a:t> stroke/</a:t>
                      </a:r>
                      <a:r>
                        <a:rPr lang="sv-SE" sz="2400" dirty="0" err="1"/>
                        <a:t>death</a:t>
                      </a:r>
                      <a:r>
                        <a:rPr lang="sv-SE" sz="2400" baseline="0" dirty="0"/>
                        <a:t> </a:t>
                      </a:r>
                      <a:r>
                        <a:rPr lang="sv-SE" sz="2400" dirty="0"/>
                        <a:t>&gt;30 d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1.6 (1.2-2.2)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sv-SE" sz="2400" dirty="0" err="1"/>
                        <a:t>Any</a:t>
                      </a:r>
                      <a:r>
                        <a:rPr lang="sv-SE" sz="2400" dirty="0"/>
                        <a:t> stroke or</a:t>
                      </a:r>
                      <a:r>
                        <a:rPr lang="sv-SE" sz="2400" baseline="0" dirty="0"/>
                        <a:t> </a:t>
                      </a:r>
                      <a:r>
                        <a:rPr lang="sv-SE" sz="2400" baseline="0" dirty="0" err="1"/>
                        <a:t>death</a:t>
                      </a:r>
                      <a:r>
                        <a:rPr lang="sv-SE" sz="2400" dirty="0"/>
                        <a:t> &gt;30 d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1.5 (1.1-2.0)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sv-SE" sz="2400" dirty="0"/>
                        <a:t>Death &gt;30 d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1.2 (0.8-1.7)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1115616" y="566124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aseline="30000" dirty="0">
                <a:latin typeface="Calibri" pitchFamily="34" charset="0"/>
                <a:cs typeface="Calibri" pitchFamily="34" charset="0"/>
              </a:rPr>
              <a:t># </a:t>
            </a:r>
            <a:r>
              <a:rPr lang="sv-SE" sz="2000" dirty="0">
                <a:latin typeface="Calibri" pitchFamily="34" charset="0"/>
                <a:cs typeface="Calibri" pitchFamily="34" charset="0"/>
              </a:rPr>
              <a:t>Smoking, </a:t>
            </a:r>
            <a:r>
              <a:rPr lang="sv-SE" sz="2000" dirty="0" err="1">
                <a:latin typeface="Calibri" pitchFamily="34" charset="0"/>
                <a:cs typeface="Calibri" pitchFamily="34" charset="0"/>
              </a:rPr>
              <a:t>pulmonary</a:t>
            </a:r>
            <a:r>
              <a:rPr lang="sv-S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  <a:cs typeface="Calibri" pitchFamily="34" charset="0"/>
              </a:rPr>
              <a:t>disease</a:t>
            </a:r>
            <a:r>
              <a:rPr lang="sv-SE" sz="2000" dirty="0">
                <a:latin typeface="Calibri" pitchFamily="34" charset="0"/>
                <a:cs typeface="Calibri" pitchFamily="34" charset="0"/>
              </a:rPr>
              <a:t>, diabetes, hypertension, </a:t>
            </a:r>
            <a:r>
              <a:rPr lang="sv-SE" sz="2000" dirty="0" err="1">
                <a:latin typeface="Calibri" pitchFamily="34" charset="0"/>
                <a:cs typeface="Calibri" pitchFamily="34" charset="0"/>
              </a:rPr>
              <a:t>heart</a:t>
            </a:r>
            <a:r>
              <a:rPr lang="sv-S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  <a:cs typeface="Calibri" pitchFamily="34" charset="0"/>
              </a:rPr>
              <a:t>disease</a:t>
            </a:r>
            <a:r>
              <a:rPr lang="sv-SE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sv-SE" sz="2000" dirty="0" err="1">
                <a:latin typeface="Calibri" pitchFamily="34" charset="0"/>
                <a:cs typeface="Calibri" pitchFamily="34" charset="0"/>
              </a:rPr>
              <a:t>renal</a:t>
            </a:r>
            <a:r>
              <a:rPr lang="sv-S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  <a:cs typeface="Calibri" pitchFamily="34" charset="0"/>
              </a:rPr>
              <a:t>disease</a:t>
            </a:r>
            <a:r>
              <a:rPr lang="sv-SE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sv-SE" sz="2000" dirty="0" err="1">
                <a:latin typeface="Calibri" pitchFamily="34" charset="0"/>
                <a:cs typeface="Calibri" pitchFamily="34" charset="0"/>
              </a:rPr>
              <a:t>atrial</a:t>
            </a:r>
            <a:r>
              <a:rPr lang="sv-S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  <a:cs typeface="Calibri" pitchFamily="34" charset="0"/>
              </a:rPr>
              <a:t>fibrillation</a:t>
            </a:r>
            <a:r>
              <a:rPr lang="sv-SE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965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72400" cy="1143000"/>
          </a:xfrm>
        </p:spPr>
        <p:txBody>
          <a:bodyPr/>
          <a:lstStyle/>
          <a:p>
            <a:r>
              <a:rPr lang="en-GB" dirty="0"/>
              <a:t>Ipsilateral stroke or death &gt; 30d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48263"/>
            <a:ext cx="5544616" cy="5533065"/>
          </a:xfrm>
        </p:spPr>
      </p:pic>
    </p:spTree>
    <p:extLst>
      <p:ext uri="{BB962C8B-B14F-4D97-AF65-F5344CB8AC3E}">
        <p14:creationId xmlns:p14="http://schemas.microsoft.com/office/powerpoint/2010/main" val="260202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72400" cy="1143000"/>
          </a:xfrm>
        </p:spPr>
        <p:txBody>
          <a:bodyPr>
            <a:normAutofit/>
          </a:bodyPr>
          <a:lstStyle/>
          <a:p>
            <a:r>
              <a:rPr lang="sv-SE" dirty="0"/>
              <a:t>Stroke (w </a:t>
            </a:r>
            <a:r>
              <a:rPr lang="sv-SE" dirty="0" err="1"/>
              <a:t>death</a:t>
            </a:r>
            <a:r>
              <a:rPr lang="sv-SE" dirty="0"/>
              <a:t> as </a:t>
            </a:r>
            <a:r>
              <a:rPr lang="sv-SE" dirty="0" err="1"/>
              <a:t>competing</a:t>
            </a:r>
            <a:r>
              <a:rPr lang="sv-SE" dirty="0"/>
              <a:t> risk)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7128792" cy="5691152"/>
          </a:xfrm>
        </p:spPr>
      </p:pic>
    </p:spTree>
    <p:extLst>
      <p:ext uri="{BB962C8B-B14F-4D97-AF65-F5344CB8AC3E}">
        <p14:creationId xmlns:p14="http://schemas.microsoft.com/office/powerpoint/2010/main" val="4016913850"/>
      </p:ext>
    </p:extLst>
  </p:cSld>
  <p:clrMapOvr>
    <a:masterClrMapping/>
  </p:clrMapOvr>
</p:sld>
</file>

<file path=ppt/theme/theme1.xml><?xml version="1.0" encoding="utf-8"?>
<a:theme xmlns:a="http://schemas.openxmlformats.org/drawingml/2006/main" name="ks presentation karotis_MJ_170216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70052"/>
      </a:accent1>
      <a:accent2>
        <a:srgbClr val="9FE6E9"/>
      </a:accent2>
      <a:accent3>
        <a:srgbClr val="FFFFFF"/>
      </a:accent3>
      <a:accent4>
        <a:srgbClr val="000000"/>
      </a:accent4>
      <a:accent5>
        <a:srgbClr val="C3AAB3"/>
      </a:accent5>
      <a:accent6>
        <a:srgbClr val="90D0D3"/>
      </a:accent6>
      <a:hlink>
        <a:srgbClr val="D40963"/>
      </a:hlink>
      <a:folHlink>
        <a:srgbClr val="CBCBCB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9499</TotalTime>
  <Words>667</Words>
  <Application>Microsoft Office PowerPoint</Application>
  <PresentationFormat>Bildspel på skärmen (4:3)</PresentationFormat>
  <Paragraphs>159</Paragraphs>
  <Slides>21</Slides>
  <Notes>7</Notes>
  <HiddenSlides>3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</vt:lpstr>
      <vt:lpstr>Wingdings</vt:lpstr>
      <vt:lpstr>ks presentation karotis_MJ_170216</vt:lpstr>
      <vt:lpstr>PowerPoint-presentation</vt:lpstr>
      <vt:lpstr>PowerPoint-presentation</vt:lpstr>
      <vt:lpstr>Matched Cohort</vt:lpstr>
      <vt:lpstr>PowerPoint-presentation</vt:lpstr>
      <vt:lpstr>Follow-up</vt:lpstr>
      <vt:lpstr>Results:  Ipsilateral stroke or death</vt:lpstr>
      <vt:lpstr>Survival analysis (Cox regression)</vt:lpstr>
      <vt:lpstr>Ipsilateral stroke or death &gt; 30d</vt:lpstr>
      <vt:lpstr>Stroke (w death as competing risk)</vt:lpstr>
      <vt:lpstr>Conclusion</vt:lpstr>
      <vt:lpstr>PowerPoint-presentation</vt:lpstr>
      <vt:lpstr>PowerPoint-presentation</vt:lpstr>
      <vt:lpstr>Study III. Long-term results after CAS Baseline characteristics</vt:lpstr>
      <vt:lpstr>30 day results</vt:lpstr>
      <vt:lpstr>Medication and AFib</vt:lpstr>
      <vt:lpstr>Type of stroke</vt:lpstr>
      <vt:lpstr>PowerPoint-presentation</vt:lpstr>
      <vt:lpstr>PowerPoint-presentation</vt:lpstr>
      <vt:lpstr>PowerPoint-presentation</vt:lpstr>
      <vt:lpstr>Results:  Ipsilateral stroke or death</vt:lpstr>
      <vt:lpstr>Survival analysis (Cox regression)</vt:lpstr>
    </vt:vector>
  </TitlesOfParts>
  <Company>뿿촐뿿챰ԗ烐Ȱ珬뿿��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Rubrik, Arial Bold 32 pt</dc:title>
  <dc:creator>Vivi-Ann Persson</dc:creator>
  <cp:lastModifiedBy>Peter Gillgren</cp:lastModifiedBy>
  <cp:revision>272</cp:revision>
  <cp:lastPrinted>2005-09-23T14:22:03Z</cp:lastPrinted>
  <dcterms:created xsi:type="dcterms:W3CDTF">2005-09-23T14:50:53Z</dcterms:created>
  <dcterms:modified xsi:type="dcterms:W3CDTF">2017-09-04T12:30:05Z</dcterms:modified>
</cp:coreProperties>
</file>