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93" r:id="rId4"/>
    <p:sldId id="292" r:id="rId5"/>
    <p:sldId id="287" r:id="rId6"/>
    <p:sldId id="259" r:id="rId7"/>
    <p:sldId id="260" r:id="rId8"/>
    <p:sldId id="261" r:id="rId9"/>
    <p:sldId id="282" r:id="rId10"/>
    <p:sldId id="272" r:id="rId11"/>
    <p:sldId id="288" r:id="rId12"/>
    <p:sldId id="271" r:id="rId13"/>
    <p:sldId id="281" r:id="rId14"/>
    <p:sldId id="289" r:id="rId15"/>
    <p:sldId id="291" r:id="rId16"/>
    <p:sldId id="285" r:id="rId17"/>
  </p:sldIdLst>
  <p:sldSz cx="9144000" cy="5143500" type="screen16x9"/>
  <p:notesSz cx="6808788" cy="99409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Landray" initials="MJ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 snapToGrid="0" snapToObjects="1">
      <p:cViewPr>
        <p:scale>
          <a:sx n="81" d="100"/>
          <a:sy n="81" d="100"/>
        </p:scale>
        <p:origin x="-960" y="-198"/>
      </p:cViewPr>
      <p:guideLst>
        <p:guide orient="horz" pos="16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41495-9759-4258-926F-07EA44B78615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01D12-4AD3-476B-AD2D-6DD2A92ED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3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27812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3FBBC-1A64-4808-9442-22EF22FB7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FBBC-1A64-4808-9442-22EF22FB76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2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3FBBC-1A64-4808-9442-22EF22FB7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2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3" descr="Reveal_Logo_w-tag_4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416" y="4768305"/>
            <a:ext cx="1209502" cy="3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0" y="4676844"/>
            <a:ext cx="432283" cy="4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925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59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9656"/>
            <a:ext cx="4038600" cy="353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9656"/>
            <a:ext cx="4038600" cy="35349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361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706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1394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23C5-C748-A348-BDA4-8FA2FE2144DD}" type="datetimeFigureOut">
              <a:rPr lang="fr-FR" smtClean="0"/>
              <a:t>03/09/2017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496" y="86916"/>
            <a:ext cx="907300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05576"/>
            <a:ext cx="85689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735546"/>
            <a:ext cx="82804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3" descr="Reveal_Logo_w-tag_4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416" y="4762759"/>
            <a:ext cx="1209502" cy="3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" y="4678525"/>
            <a:ext cx="432283" cy="4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669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cs typeface="Arial" pitchFamily="34" charset="0"/>
              </a:rPr>
              <a:t>REVEAL:</a:t>
            </a:r>
            <a:br>
              <a:rPr lang="en-GB" sz="2800" b="1" dirty="0" smtClean="0">
                <a:cs typeface="Arial" pitchFamily="34" charset="0"/>
              </a:rPr>
            </a:br>
            <a:r>
              <a:rPr lang="en-GB" sz="2800" b="1" dirty="0" smtClean="0">
                <a:cs typeface="Arial" pitchFamily="34" charset="0"/>
              </a:rPr>
              <a:t>Randomized </a:t>
            </a:r>
            <a:r>
              <a:rPr lang="en-GB" sz="2800" b="1" dirty="0">
                <a:cs typeface="Arial" pitchFamily="34" charset="0"/>
              </a:rPr>
              <a:t>placebo-controlled trial of </a:t>
            </a:r>
            <a:r>
              <a:rPr lang="en-GB" sz="2800" b="1" dirty="0" smtClean="0">
                <a:cs typeface="Arial" pitchFamily="34" charset="0"/>
              </a:rPr>
              <a:t>anacetrapib in 30,449 patients </a:t>
            </a:r>
            <a:r>
              <a:rPr lang="en-GB" sz="2800" b="1" dirty="0">
                <a:cs typeface="Arial" pitchFamily="34" charset="0"/>
              </a:rPr>
              <a:t>with </a:t>
            </a:r>
            <a:r>
              <a:rPr lang="en-GB" sz="2800" b="1" dirty="0" smtClean="0">
                <a:cs typeface="Arial" pitchFamily="34" charset="0"/>
              </a:rPr>
              <a:t>atherosclerotic vascular disease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528395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2400" dirty="0" smtClean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Louise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Bowman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on behalf 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of the </a:t>
            </a:r>
            <a:r>
              <a:rPr lang="fr-FR" sz="24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HPS 3 / TIMI 55 - REVEAL 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Collaborative Group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54969" y="3599444"/>
            <a:ext cx="8434062" cy="1252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Funded by MSD, British Heart Foundation, Medical Research Council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Designed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conducted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err="1">
                <a:solidFill>
                  <a:schemeClr val="tx1"/>
                </a:solidFill>
              </a:rPr>
              <a:t>analysed</a:t>
            </a:r>
            <a:r>
              <a:rPr lang="en-US" sz="1800" dirty="0">
                <a:solidFill>
                  <a:schemeClr val="tx1"/>
                </a:solidFill>
              </a:rPr>
              <a:t> independently of the </a:t>
            </a:r>
            <a:r>
              <a:rPr lang="en-US" sz="1800" dirty="0" smtClean="0">
                <a:solidFill>
                  <a:schemeClr val="tx1"/>
                </a:solidFill>
              </a:rPr>
              <a:t>funders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Oxford is the trial sponsor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15875" y="4637658"/>
            <a:ext cx="2116665" cy="407343"/>
            <a:chOff x="2348723" y="4140863"/>
            <a:chExt cx="2116665" cy="407343"/>
          </a:xfrm>
        </p:grpSpPr>
        <p:pic>
          <p:nvPicPr>
            <p:cNvPr id="1026" name="Picture 2" descr="C:\Users\martinl\Desktop\REVEAL-slides\bhf 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723" y="4152749"/>
              <a:ext cx="292907" cy="38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martinl\Desktop\REVEAL-slides\MRC_PHRU_Oxford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6" t="32107" r="52771" b="32021"/>
            <a:stretch/>
          </p:blipFill>
          <p:spPr bwMode="auto">
            <a:xfrm>
              <a:off x="2742618" y="4140863"/>
              <a:ext cx="1247551" cy="40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rtinl\Desktop\REVEAL-slides\ox logo squar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23" y="4152749"/>
              <a:ext cx="383565" cy="38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76335" y="3927454"/>
            <a:ext cx="45258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Major coronary event: Coronary death, MI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coronary revascularization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72" name="AutoShape 223"/>
          <p:cNvSpPr>
            <a:spLocks noChangeAspect="1" noChangeArrowheads="1" noTextEdit="1"/>
          </p:cNvSpPr>
          <p:nvPr/>
        </p:nvSpPr>
        <p:spPr bwMode="auto">
          <a:xfrm>
            <a:off x="-37321" y="1037585"/>
            <a:ext cx="9239094" cy="307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5" name="Line 237"/>
          <p:cNvSpPr>
            <a:spLocks noChangeShapeType="1"/>
          </p:cNvSpPr>
          <p:nvPr/>
        </p:nvSpPr>
        <p:spPr bwMode="auto">
          <a:xfrm>
            <a:off x="5515546" y="1897357"/>
            <a:ext cx="927985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7" name="Rectangle 239"/>
          <p:cNvSpPr>
            <a:spLocks noChangeArrowheads="1"/>
          </p:cNvSpPr>
          <p:nvPr/>
        </p:nvSpPr>
        <p:spPr bwMode="auto">
          <a:xfrm>
            <a:off x="5934636" y="1863449"/>
            <a:ext cx="78164" cy="66387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8" name="Rectangle 240"/>
          <p:cNvSpPr>
            <a:spLocks noChangeArrowheads="1"/>
          </p:cNvSpPr>
          <p:nvPr/>
        </p:nvSpPr>
        <p:spPr bwMode="auto">
          <a:xfrm>
            <a:off x="6865082" y="1826208"/>
            <a:ext cx="45155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0.92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9" name="Rectangle 241"/>
          <p:cNvSpPr>
            <a:spLocks noChangeArrowheads="1"/>
          </p:cNvSpPr>
          <p:nvPr/>
        </p:nvSpPr>
        <p:spPr bwMode="auto">
          <a:xfrm>
            <a:off x="7334064" y="1826208"/>
            <a:ext cx="98814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(0.80–1.06)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0" name="Line 242"/>
          <p:cNvSpPr>
            <a:spLocks noChangeShapeType="1"/>
          </p:cNvSpPr>
          <p:nvPr/>
        </p:nvSpPr>
        <p:spPr bwMode="auto">
          <a:xfrm>
            <a:off x="5417426" y="2187286"/>
            <a:ext cx="703473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2" name="Rectangle 244"/>
          <p:cNvSpPr>
            <a:spLocks noChangeArrowheads="1"/>
          </p:cNvSpPr>
          <p:nvPr/>
        </p:nvSpPr>
        <p:spPr bwMode="auto">
          <a:xfrm>
            <a:off x="5720102" y="2138710"/>
            <a:ext cx="98120" cy="95532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3" name="Rectangle 245"/>
          <p:cNvSpPr>
            <a:spLocks noChangeArrowheads="1"/>
          </p:cNvSpPr>
          <p:nvPr/>
        </p:nvSpPr>
        <p:spPr bwMode="auto">
          <a:xfrm>
            <a:off x="6865082" y="2120900"/>
            <a:ext cx="45155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0.87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4" name="Rectangle 246"/>
          <p:cNvSpPr>
            <a:spLocks noChangeArrowheads="1"/>
          </p:cNvSpPr>
          <p:nvPr/>
        </p:nvSpPr>
        <p:spPr bwMode="auto">
          <a:xfrm>
            <a:off x="7334064" y="2120900"/>
            <a:ext cx="98814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(0.78–0.96)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7" name="Rectangle 249"/>
          <p:cNvSpPr>
            <a:spLocks noChangeArrowheads="1"/>
          </p:cNvSpPr>
          <p:nvPr/>
        </p:nvSpPr>
        <p:spPr bwMode="auto">
          <a:xfrm>
            <a:off x="6856767" y="2396160"/>
            <a:ext cx="454868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8" name="Rectangle 250"/>
          <p:cNvSpPr>
            <a:spLocks noChangeArrowheads="1"/>
          </p:cNvSpPr>
          <p:nvPr/>
        </p:nvSpPr>
        <p:spPr bwMode="auto">
          <a:xfrm>
            <a:off x="7334064" y="2396160"/>
            <a:ext cx="99808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(0.81–0.97)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5" name="Rectangle 277"/>
          <p:cNvSpPr>
            <a:spLocks noChangeArrowheads="1"/>
          </p:cNvSpPr>
          <p:nvPr/>
        </p:nvSpPr>
        <p:spPr bwMode="auto">
          <a:xfrm>
            <a:off x="252520" y="1826208"/>
            <a:ext cx="1340226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Coronary death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6" name="Rectangle 278"/>
          <p:cNvSpPr>
            <a:spLocks noChangeArrowheads="1"/>
          </p:cNvSpPr>
          <p:nvPr/>
        </p:nvSpPr>
        <p:spPr bwMode="auto">
          <a:xfrm>
            <a:off x="252520" y="2120900"/>
            <a:ext cx="182786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Myocardial infarction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7" name="Rectangle 279"/>
          <p:cNvSpPr>
            <a:spLocks noChangeArrowheads="1"/>
          </p:cNvSpPr>
          <p:nvPr/>
        </p:nvSpPr>
        <p:spPr bwMode="auto">
          <a:xfrm>
            <a:off x="252520" y="2396160"/>
            <a:ext cx="1899687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Coronary death or MI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3" name="Rectangle 285"/>
          <p:cNvSpPr>
            <a:spLocks noChangeArrowheads="1"/>
          </p:cNvSpPr>
          <p:nvPr/>
        </p:nvSpPr>
        <p:spPr bwMode="auto">
          <a:xfrm>
            <a:off x="3283581" y="1826208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(2.5)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4" name="Rectangle 286"/>
          <p:cNvSpPr>
            <a:spLocks noChangeArrowheads="1"/>
          </p:cNvSpPr>
          <p:nvPr/>
        </p:nvSpPr>
        <p:spPr bwMode="auto">
          <a:xfrm>
            <a:off x="3283581" y="2120900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(4.4)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5" name="Rectangle 287"/>
          <p:cNvSpPr>
            <a:spLocks noChangeArrowheads="1"/>
          </p:cNvSpPr>
          <p:nvPr/>
        </p:nvSpPr>
        <p:spPr bwMode="auto">
          <a:xfrm>
            <a:off x="3273602" y="2396160"/>
            <a:ext cx="40454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(6.1)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1" name="Rectangle 293"/>
          <p:cNvSpPr>
            <a:spLocks noChangeArrowheads="1"/>
          </p:cNvSpPr>
          <p:nvPr/>
        </p:nvSpPr>
        <p:spPr bwMode="auto">
          <a:xfrm>
            <a:off x="4407806" y="1826208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(2.8)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2" name="Rectangle 294"/>
          <p:cNvSpPr>
            <a:spLocks noChangeArrowheads="1"/>
          </p:cNvSpPr>
          <p:nvPr/>
        </p:nvSpPr>
        <p:spPr bwMode="auto">
          <a:xfrm>
            <a:off x="4407806" y="2120900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(5.1)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3" name="Rectangle 295"/>
          <p:cNvSpPr>
            <a:spLocks noChangeArrowheads="1"/>
          </p:cNvSpPr>
          <p:nvPr/>
        </p:nvSpPr>
        <p:spPr bwMode="auto">
          <a:xfrm>
            <a:off x="4397828" y="2396160"/>
            <a:ext cx="40454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(6.9)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9" name="Rectangle 301"/>
          <p:cNvSpPr>
            <a:spLocks noChangeArrowheads="1"/>
          </p:cNvSpPr>
          <p:nvPr/>
        </p:nvSpPr>
        <p:spPr bwMode="auto">
          <a:xfrm>
            <a:off x="2794642" y="1826208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388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0" name="Rectangle 302"/>
          <p:cNvSpPr>
            <a:spLocks noChangeArrowheads="1"/>
          </p:cNvSpPr>
          <p:nvPr/>
        </p:nvSpPr>
        <p:spPr bwMode="auto">
          <a:xfrm>
            <a:off x="2794642" y="2120900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669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1" name="Rectangle 303"/>
          <p:cNvSpPr>
            <a:spLocks noChangeArrowheads="1"/>
          </p:cNvSpPr>
          <p:nvPr/>
        </p:nvSpPr>
        <p:spPr bwMode="auto">
          <a:xfrm>
            <a:off x="2784664" y="2396160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934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7" name="Rectangle 309"/>
          <p:cNvSpPr>
            <a:spLocks noChangeArrowheads="1"/>
          </p:cNvSpPr>
          <p:nvPr/>
        </p:nvSpPr>
        <p:spPr bwMode="auto">
          <a:xfrm>
            <a:off x="3918868" y="1826208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420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8" name="Rectangle 310"/>
          <p:cNvSpPr>
            <a:spLocks noChangeArrowheads="1"/>
          </p:cNvSpPr>
          <p:nvPr/>
        </p:nvSpPr>
        <p:spPr bwMode="auto">
          <a:xfrm>
            <a:off x="3918868" y="2120900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769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9" name="Rectangle 311"/>
          <p:cNvSpPr>
            <a:spLocks noChangeArrowheads="1"/>
          </p:cNvSpPr>
          <p:nvPr/>
        </p:nvSpPr>
        <p:spPr bwMode="auto">
          <a:xfrm>
            <a:off x="3810769" y="2396160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1048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5" name="Rectangle 317"/>
          <p:cNvSpPr>
            <a:spLocks noChangeArrowheads="1"/>
          </p:cNvSpPr>
          <p:nvPr/>
        </p:nvSpPr>
        <p:spPr bwMode="auto">
          <a:xfrm>
            <a:off x="8430869" y="1826208"/>
            <a:ext cx="376356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0.25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6" name="Rectangle 318"/>
          <p:cNvSpPr>
            <a:spLocks noChangeArrowheads="1"/>
          </p:cNvSpPr>
          <p:nvPr/>
        </p:nvSpPr>
        <p:spPr bwMode="auto">
          <a:xfrm>
            <a:off x="8430869" y="2120900"/>
            <a:ext cx="48412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0.007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7" name="Rectangle 319"/>
          <p:cNvSpPr>
            <a:spLocks noChangeArrowheads="1"/>
          </p:cNvSpPr>
          <p:nvPr/>
        </p:nvSpPr>
        <p:spPr bwMode="auto">
          <a:xfrm>
            <a:off x="8430869" y="2396160"/>
            <a:ext cx="48743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0.008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6" name="Rectangle 238"/>
          <p:cNvSpPr>
            <a:spLocks noChangeArrowheads="1"/>
          </p:cNvSpPr>
          <p:nvPr/>
        </p:nvSpPr>
        <p:spPr bwMode="auto">
          <a:xfrm>
            <a:off x="5934636" y="1863449"/>
            <a:ext cx="78164" cy="66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1" name="Rectangle 243"/>
          <p:cNvSpPr>
            <a:spLocks noChangeArrowheads="1"/>
          </p:cNvSpPr>
          <p:nvPr/>
        </p:nvSpPr>
        <p:spPr bwMode="auto">
          <a:xfrm>
            <a:off x="5720102" y="2138710"/>
            <a:ext cx="98120" cy="955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3" name="Line 235"/>
          <p:cNvSpPr>
            <a:spLocks noChangeShapeType="1"/>
          </p:cNvSpPr>
          <p:nvPr/>
        </p:nvSpPr>
        <p:spPr bwMode="auto">
          <a:xfrm>
            <a:off x="6247291" y="1786379"/>
            <a:ext cx="0" cy="1617457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3" name="Line 225"/>
          <p:cNvSpPr>
            <a:spLocks noChangeShapeType="1"/>
          </p:cNvSpPr>
          <p:nvPr/>
        </p:nvSpPr>
        <p:spPr bwMode="auto">
          <a:xfrm>
            <a:off x="4990314" y="3309923"/>
            <a:ext cx="1873970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4" name="Line 226"/>
          <p:cNvSpPr>
            <a:spLocks noChangeShapeType="1"/>
          </p:cNvSpPr>
          <p:nvPr/>
        </p:nvSpPr>
        <p:spPr bwMode="auto">
          <a:xfrm>
            <a:off x="4990314" y="3309923"/>
            <a:ext cx="1873969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6" name="Line 228"/>
          <p:cNvSpPr>
            <a:spLocks noChangeShapeType="1"/>
          </p:cNvSpPr>
          <p:nvPr/>
        </p:nvSpPr>
        <p:spPr bwMode="auto">
          <a:xfrm>
            <a:off x="5495589" y="3309923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7" name="Line 229"/>
          <p:cNvSpPr>
            <a:spLocks noChangeShapeType="1"/>
          </p:cNvSpPr>
          <p:nvPr/>
        </p:nvSpPr>
        <p:spPr bwMode="auto">
          <a:xfrm>
            <a:off x="6247291" y="3309923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8" name="Line 230"/>
          <p:cNvSpPr>
            <a:spLocks noChangeShapeType="1"/>
          </p:cNvSpPr>
          <p:nvPr/>
        </p:nvSpPr>
        <p:spPr bwMode="auto">
          <a:xfrm>
            <a:off x="6864284" y="3309923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0" name="Rectangle 232"/>
          <p:cNvSpPr>
            <a:spLocks noChangeArrowheads="1"/>
          </p:cNvSpPr>
          <p:nvPr/>
        </p:nvSpPr>
        <p:spPr bwMode="auto">
          <a:xfrm>
            <a:off x="5376414" y="3413550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1" name="Rectangle 233"/>
          <p:cNvSpPr>
            <a:spLocks noChangeArrowheads="1"/>
          </p:cNvSpPr>
          <p:nvPr/>
        </p:nvSpPr>
        <p:spPr bwMode="auto">
          <a:xfrm>
            <a:off x="6128115" y="3413550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1.0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2" name="Rectangle 234"/>
          <p:cNvSpPr>
            <a:spLocks noChangeArrowheads="1"/>
          </p:cNvSpPr>
          <p:nvPr/>
        </p:nvSpPr>
        <p:spPr bwMode="auto">
          <a:xfrm>
            <a:off x="6745108" y="3413550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1.2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1" name="Rectangle 273"/>
          <p:cNvSpPr>
            <a:spLocks noChangeArrowheads="1"/>
          </p:cNvSpPr>
          <p:nvPr/>
        </p:nvSpPr>
        <p:spPr bwMode="auto">
          <a:xfrm>
            <a:off x="6355389" y="3612710"/>
            <a:ext cx="1288298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 Better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2" name="Rectangle 274"/>
          <p:cNvSpPr>
            <a:spLocks noChangeArrowheads="1"/>
          </p:cNvSpPr>
          <p:nvPr/>
        </p:nvSpPr>
        <p:spPr bwMode="auto">
          <a:xfrm>
            <a:off x="4578747" y="3612710"/>
            <a:ext cx="166684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Anacetrapib Better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3" name="Rectangle 275"/>
          <p:cNvSpPr>
            <a:spLocks noChangeArrowheads="1"/>
          </p:cNvSpPr>
          <p:nvPr/>
        </p:nvSpPr>
        <p:spPr bwMode="auto">
          <a:xfrm>
            <a:off x="6125887" y="1080616"/>
            <a:ext cx="167460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Rate Ratio (95% CI)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4" name="Rectangle 276"/>
          <p:cNvSpPr>
            <a:spLocks noChangeArrowheads="1"/>
          </p:cNvSpPr>
          <p:nvPr/>
        </p:nvSpPr>
        <p:spPr bwMode="auto">
          <a:xfrm>
            <a:off x="2452053" y="1478935"/>
            <a:ext cx="28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no. of participants with events (%)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2" name="Rectangle 324"/>
          <p:cNvSpPr>
            <a:spLocks noChangeArrowheads="1"/>
          </p:cNvSpPr>
          <p:nvPr/>
        </p:nvSpPr>
        <p:spPr bwMode="auto">
          <a:xfrm>
            <a:off x="252520" y="1080616"/>
            <a:ext cx="118590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Type of Event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3" name="Rectangle 325"/>
          <p:cNvSpPr>
            <a:spLocks noChangeArrowheads="1"/>
          </p:cNvSpPr>
          <p:nvPr/>
        </p:nvSpPr>
        <p:spPr bwMode="auto">
          <a:xfrm>
            <a:off x="2618359" y="1080616"/>
            <a:ext cx="1071570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Anacetrapib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4" name="Rectangle 326"/>
          <p:cNvSpPr>
            <a:spLocks noChangeArrowheads="1"/>
          </p:cNvSpPr>
          <p:nvPr/>
        </p:nvSpPr>
        <p:spPr bwMode="auto">
          <a:xfrm>
            <a:off x="2696522" y="1279776"/>
            <a:ext cx="101301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(N=15225) 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5" name="Rectangle 327"/>
          <p:cNvSpPr>
            <a:spLocks noChangeArrowheads="1"/>
          </p:cNvSpPr>
          <p:nvPr/>
        </p:nvSpPr>
        <p:spPr bwMode="auto">
          <a:xfrm>
            <a:off x="4035282" y="1080616"/>
            <a:ext cx="741107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6" name="Rectangle 328"/>
          <p:cNvSpPr>
            <a:spLocks noChangeArrowheads="1"/>
          </p:cNvSpPr>
          <p:nvPr/>
        </p:nvSpPr>
        <p:spPr bwMode="auto">
          <a:xfrm>
            <a:off x="3918868" y="1279776"/>
            <a:ext cx="881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(N=15224)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7" name="Rectangle 329"/>
          <p:cNvSpPr>
            <a:spLocks noChangeArrowheads="1"/>
          </p:cNvSpPr>
          <p:nvPr/>
        </p:nvSpPr>
        <p:spPr bwMode="auto">
          <a:xfrm>
            <a:off x="3029133" y="1279776"/>
            <a:ext cx="4808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8" name="Rectangle 330"/>
          <p:cNvSpPr>
            <a:spLocks noChangeArrowheads="1"/>
          </p:cNvSpPr>
          <p:nvPr/>
        </p:nvSpPr>
        <p:spPr bwMode="auto">
          <a:xfrm>
            <a:off x="4153359" y="1279776"/>
            <a:ext cx="4808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9" name="Rectangle 331"/>
          <p:cNvSpPr>
            <a:spLocks noChangeArrowheads="1"/>
          </p:cNvSpPr>
          <p:nvPr/>
        </p:nvSpPr>
        <p:spPr bwMode="auto">
          <a:xfrm>
            <a:off x="8430869" y="1080616"/>
            <a:ext cx="65144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 Value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/>
          </a:bodyPr>
          <a:lstStyle/>
          <a:p>
            <a:r>
              <a:rPr lang="en-GB" sz="2800" b="1" dirty="0" smtClean="0"/>
              <a:t>Components of the primary outcome</a:t>
            </a:r>
            <a:endParaRPr lang="en-GB" sz="2800" b="1" dirty="0"/>
          </a:p>
        </p:txBody>
      </p:sp>
      <p:pic>
        <p:nvPicPr>
          <p:cNvPr id="123" name="Picture 122" descr="Reveal_Logo_w-tag_4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Freeform 247"/>
          <p:cNvSpPr>
            <a:spLocks/>
          </p:cNvSpPr>
          <p:nvPr/>
        </p:nvSpPr>
        <p:spPr bwMode="auto">
          <a:xfrm>
            <a:off x="5553796" y="2405876"/>
            <a:ext cx="597037" cy="150584"/>
          </a:xfrm>
          <a:custGeom>
            <a:avLst/>
            <a:gdLst>
              <a:gd name="T0" fmla="*/ 0 w 359"/>
              <a:gd name="T1" fmla="*/ 46 h 93"/>
              <a:gd name="T2" fmla="*/ 176 w 359"/>
              <a:gd name="T3" fmla="*/ 93 h 93"/>
              <a:gd name="T4" fmla="*/ 359 w 359"/>
              <a:gd name="T5" fmla="*/ 46 h 93"/>
              <a:gd name="T6" fmla="*/ 176 w 359"/>
              <a:gd name="T7" fmla="*/ 0 h 93"/>
              <a:gd name="T8" fmla="*/ 0 w 359"/>
              <a:gd name="T9" fmla="*/ 4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93">
                <a:moveTo>
                  <a:pt x="0" y="46"/>
                </a:moveTo>
                <a:lnTo>
                  <a:pt x="176" y="93"/>
                </a:lnTo>
                <a:lnTo>
                  <a:pt x="359" y="46"/>
                </a:lnTo>
                <a:lnTo>
                  <a:pt x="176" y="0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grpSp>
        <p:nvGrpSpPr>
          <p:cNvPr id="21" name="Group 20"/>
          <p:cNvGrpSpPr/>
          <p:nvPr/>
        </p:nvGrpSpPr>
        <p:grpSpPr>
          <a:xfrm>
            <a:off x="252520" y="1786379"/>
            <a:ext cx="8665788" cy="1452205"/>
            <a:chOff x="252520" y="1786379"/>
            <a:chExt cx="8665788" cy="1452205"/>
          </a:xfrm>
        </p:grpSpPr>
        <p:grpSp>
          <p:nvGrpSpPr>
            <p:cNvPr id="20" name="Group 19"/>
            <p:cNvGrpSpPr/>
            <p:nvPr/>
          </p:nvGrpSpPr>
          <p:grpSpPr>
            <a:xfrm>
              <a:off x="252520" y="2698947"/>
              <a:ext cx="8665788" cy="539637"/>
              <a:chOff x="252520" y="2698947"/>
              <a:chExt cx="8665788" cy="539637"/>
            </a:xfrm>
          </p:grpSpPr>
          <p:sp>
            <p:nvSpPr>
              <p:cNvPr id="400" name="Rectangle 252"/>
              <p:cNvSpPr>
                <a:spLocks noChangeArrowheads="1"/>
              </p:cNvSpPr>
              <p:nvPr/>
            </p:nvSpPr>
            <p:spPr bwMode="auto">
              <a:xfrm>
                <a:off x="5818222" y="2708663"/>
                <a:ext cx="136371" cy="1230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404" name="Freeform 256"/>
              <p:cNvSpPr>
                <a:spLocks/>
              </p:cNvSpPr>
              <p:nvPr/>
            </p:nvSpPr>
            <p:spPr bwMode="auto">
              <a:xfrm>
                <a:off x="5690167" y="2993639"/>
                <a:ext cx="450688" cy="142488"/>
              </a:xfrm>
              <a:custGeom>
                <a:avLst/>
                <a:gdLst>
                  <a:gd name="T0" fmla="*/ 0 w 271"/>
                  <a:gd name="T1" fmla="*/ 41 h 88"/>
                  <a:gd name="T2" fmla="*/ 136 w 271"/>
                  <a:gd name="T3" fmla="*/ 88 h 88"/>
                  <a:gd name="T4" fmla="*/ 271 w 271"/>
                  <a:gd name="T5" fmla="*/ 41 h 88"/>
                  <a:gd name="T6" fmla="*/ 136 w 271"/>
                  <a:gd name="T7" fmla="*/ 0 h 88"/>
                  <a:gd name="T8" fmla="*/ 0 w 271"/>
                  <a:gd name="T9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88">
                    <a:moveTo>
                      <a:pt x="0" y="41"/>
                    </a:moveTo>
                    <a:lnTo>
                      <a:pt x="136" y="88"/>
                    </a:lnTo>
                    <a:lnTo>
                      <a:pt x="271" y="41"/>
                    </a:lnTo>
                    <a:lnTo>
                      <a:pt x="13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399" name="Line 251"/>
              <p:cNvSpPr>
                <a:spLocks noChangeShapeType="1"/>
              </p:cNvSpPr>
              <p:nvPr/>
            </p:nvSpPr>
            <p:spPr bwMode="auto">
              <a:xfrm>
                <a:off x="5602025" y="2775049"/>
                <a:ext cx="557124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401" name="Rectangle 253"/>
              <p:cNvSpPr>
                <a:spLocks noChangeArrowheads="1"/>
              </p:cNvSpPr>
              <p:nvPr/>
            </p:nvSpPr>
            <p:spPr bwMode="auto">
              <a:xfrm>
                <a:off x="5818222" y="2708663"/>
                <a:ext cx="136371" cy="123058"/>
              </a:xfrm>
              <a:prstGeom prst="rect">
                <a:avLst/>
              </a:pr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402" name="Rectangle 254"/>
              <p:cNvSpPr>
                <a:spLocks noChangeArrowheads="1"/>
              </p:cNvSpPr>
              <p:nvPr/>
            </p:nvSpPr>
            <p:spPr bwMode="auto">
              <a:xfrm>
                <a:off x="6865082" y="2698947"/>
                <a:ext cx="451552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7200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3" name="Rectangle 255"/>
              <p:cNvSpPr>
                <a:spLocks noChangeArrowheads="1"/>
              </p:cNvSpPr>
              <p:nvPr/>
            </p:nvSpPr>
            <p:spPr bwMode="auto">
              <a:xfrm>
                <a:off x="7334064" y="2698947"/>
                <a:ext cx="988142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(0.83–0.97)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5" name="Freeform 257"/>
              <p:cNvSpPr>
                <a:spLocks/>
              </p:cNvSpPr>
              <p:nvPr/>
            </p:nvSpPr>
            <p:spPr bwMode="auto">
              <a:xfrm>
                <a:off x="5690167" y="2993639"/>
                <a:ext cx="450688" cy="142488"/>
              </a:xfrm>
              <a:custGeom>
                <a:avLst/>
                <a:gdLst>
                  <a:gd name="T0" fmla="*/ 0 w 46"/>
                  <a:gd name="T1" fmla="*/ 7 h 15"/>
                  <a:gd name="T2" fmla="*/ 23 w 46"/>
                  <a:gd name="T3" fmla="*/ 15 h 15"/>
                  <a:gd name="T4" fmla="*/ 46 w 46"/>
                  <a:gd name="T5" fmla="*/ 7 h 15"/>
                  <a:gd name="T6" fmla="*/ 23 w 46"/>
                  <a:gd name="T7" fmla="*/ 0 h 15"/>
                  <a:gd name="T8" fmla="*/ 0 w 46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5">
                    <a:moveTo>
                      <a:pt x="0" y="7"/>
                    </a:moveTo>
                    <a:lnTo>
                      <a:pt x="23" y="15"/>
                    </a:lnTo>
                    <a:lnTo>
                      <a:pt x="46" y="7"/>
                    </a:lnTo>
                    <a:lnTo>
                      <a:pt x="23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400"/>
              </a:p>
            </p:txBody>
          </p:sp>
          <p:sp>
            <p:nvSpPr>
              <p:cNvPr id="406" name="Rectangle 258"/>
              <p:cNvSpPr>
                <a:spLocks noChangeArrowheads="1"/>
              </p:cNvSpPr>
              <p:nvPr/>
            </p:nvSpPr>
            <p:spPr bwMode="auto">
              <a:xfrm>
                <a:off x="6856767" y="2983923"/>
                <a:ext cx="454868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7200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0.91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7" name="Rectangle 259"/>
              <p:cNvSpPr>
                <a:spLocks noChangeArrowheads="1"/>
              </p:cNvSpPr>
              <p:nvPr/>
            </p:nvSpPr>
            <p:spPr bwMode="auto">
              <a:xfrm>
                <a:off x="7334064" y="2983923"/>
                <a:ext cx="99808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(0.85–0.97)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28" name="Rectangle 280"/>
              <p:cNvSpPr>
                <a:spLocks noChangeArrowheads="1"/>
              </p:cNvSpPr>
              <p:nvPr/>
            </p:nvSpPr>
            <p:spPr bwMode="auto">
              <a:xfrm>
                <a:off x="252520" y="2698947"/>
                <a:ext cx="2291363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Coronary revascularization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29" name="Rectangle 281"/>
              <p:cNvSpPr>
                <a:spLocks noChangeArrowheads="1"/>
              </p:cNvSpPr>
              <p:nvPr/>
            </p:nvSpPr>
            <p:spPr bwMode="auto">
              <a:xfrm>
                <a:off x="252520" y="2983923"/>
                <a:ext cx="1915471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Major coronary event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36" name="Rectangle 288"/>
              <p:cNvSpPr>
                <a:spLocks noChangeArrowheads="1"/>
              </p:cNvSpPr>
              <p:nvPr/>
            </p:nvSpPr>
            <p:spPr bwMode="auto">
              <a:xfrm>
                <a:off x="3283581" y="2698947"/>
                <a:ext cx="39790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(7.1)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37" name="Rectangle 289"/>
              <p:cNvSpPr>
                <a:spLocks noChangeArrowheads="1"/>
              </p:cNvSpPr>
              <p:nvPr/>
            </p:nvSpPr>
            <p:spPr bwMode="auto">
              <a:xfrm>
                <a:off x="3175482" y="2983923"/>
                <a:ext cx="51230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(10.8)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4" name="Rectangle 296"/>
              <p:cNvSpPr>
                <a:spLocks noChangeArrowheads="1"/>
              </p:cNvSpPr>
              <p:nvPr/>
            </p:nvSpPr>
            <p:spPr bwMode="auto">
              <a:xfrm>
                <a:off x="4407806" y="2698947"/>
                <a:ext cx="39790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(7.9)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5" name="Rectangle 297"/>
              <p:cNvSpPr>
                <a:spLocks noChangeArrowheads="1"/>
              </p:cNvSpPr>
              <p:nvPr/>
            </p:nvSpPr>
            <p:spPr bwMode="auto">
              <a:xfrm>
                <a:off x="4299708" y="2983923"/>
                <a:ext cx="51230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(11.8)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2" name="Rectangle 304"/>
              <p:cNvSpPr>
                <a:spLocks noChangeArrowheads="1"/>
              </p:cNvSpPr>
              <p:nvPr/>
            </p:nvSpPr>
            <p:spPr bwMode="auto">
              <a:xfrm>
                <a:off x="2696522" y="2698947"/>
                <a:ext cx="43106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1081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3" name="Rectangle 305"/>
              <p:cNvSpPr>
                <a:spLocks noChangeArrowheads="1"/>
              </p:cNvSpPr>
              <p:nvPr/>
            </p:nvSpPr>
            <p:spPr bwMode="auto">
              <a:xfrm>
                <a:off x="2686544" y="2983923"/>
                <a:ext cx="43106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1640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0" name="Rectangle 312"/>
              <p:cNvSpPr>
                <a:spLocks noChangeArrowheads="1"/>
              </p:cNvSpPr>
              <p:nvPr/>
            </p:nvSpPr>
            <p:spPr bwMode="auto">
              <a:xfrm>
                <a:off x="3820748" y="2698947"/>
                <a:ext cx="43106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1201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1" name="Rectangle 313"/>
              <p:cNvSpPr>
                <a:spLocks noChangeArrowheads="1"/>
              </p:cNvSpPr>
              <p:nvPr/>
            </p:nvSpPr>
            <p:spPr bwMode="auto">
              <a:xfrm>
                <a:off x="3810769" y="2983923"/>
                <a:ext cx="43106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1803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8" name="Rectangle 320"/>
              <p:cNvSpPr>
                <a:spLocks noChangeArrowheads="1"/>
              </p:cNvSpPr>
              <p:nvPr/>
            </p:nvSpPr>
            <p:spPr bwMode="auto">
              <a:xfrm>
                <a:off x="8430869" y="2698947"/>
                <a:ext cx="376356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0.01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9" name="Rectangle 321"/>
              <p:cNvSpPr>
                <a:spLocks noChangeArrowheads="1"/>
              </p:cNvSpPr>
              <p:nvPr/>
            </p:nvSpPr>
            <p:spPr bwMode="auto">
              <a:xfrm>
                <a:off x="8430869" y="2983923"/>
                <a:ext cx="487439" cy="254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</a:rPr>
                  <a:t>0.004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29" name="Line 235"/>
            <p:cNvSpPr>
              <a:spLocks noChangeShapeType="1"/>
            </p:cNvSpPr>
            <p:nvPr/>
          </p:nvSpPr>
          <p:spPr bwMode="auto">
            <a:xfrm>
              <a:off x="5918965" y="1786379"/>
              <a:ext cx="0" cy="1278504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36087" y="4266999"/>
            <a:ext cx="566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significant evidence of differential proportional effects among 23 pre-specified subgroup categories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884917" y="1169898"/>
            <a:ext cx="3395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684000" y="1102236"/>
            <a:ext cx="7587701" cy="38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929757" y="1550403"/>
            <a:ext cx="5750089" cy="2809875"/>
          </a:xfrm>
          <a:custGeom>
            <a:avLst/>
            <a:gdLst>
              <a:gd name="T0" fmla="*/ 0 w 468"/>
              <a:gd name="T1" fmla="*/ 0 h 483"/>
              <a:gd name="T2" fmla="*/ 0 w 468"/>
              <a:gd name="T3" fmla="*/ 483 h 483"/>
              <a:gd name="T4" fmla="*/ 468 w 468"/>
              <a:gd name="T5" fmla="*/ 48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8" h="483">
                <a:moveTo>
                  <a:pt x="0" y="0"/>
                </a:moveTo>
                <a:lnTo>
                  <a:pt x="0" y="483"/>
                </a:lnTo>
                <a:lnTo>
                  <a:pt x="468" y="48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29757" y="4360278"/>
            <a:ext cx="5750089" cy="80963"/>
            <a:chOff x="1934470" y="4176828"/>
            <a:chExt cx="5750089" cy="80963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934470" y="4176828"/>
              <a:ext cx="575008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934470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342562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757344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165437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580219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988312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403094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811187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215934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5634062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6038809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453592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861684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7276466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684559" y="4176828"/>
              <a:ext cx="0" cy="412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934470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757344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580219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403094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5215934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038809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6861684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7684559" y="4176828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46130" y="1550403"/>
            <a:ext cx="83627" cy="2809875"/>
            <a:chOff x="1850843" y="1366953"/>
            <a:chExt cx="83627" cy="2809875"/>
          </a:xfrm>
        </p:grpSpPr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934470" y="1366953"/>
              <a:ext cx="0" cy="280987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1850844" y="4176828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1850844" y="3845041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850844" y="3491028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H="1">
              <a:off x="1850844" y="3117966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1850844" y="2722678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H="1">
              <a:off x="1850844" y="2297228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H="1">
              <a:off x="1850844" y="1849553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1850843" y="1366953"/>
              <a:ext cx="8362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2107139" y="4753536"/>
            <a:ext cx="5423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Absolute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reduction in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non-HDL cholesterol (mg/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dL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)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 rot="16200000">
            <a:off x="-206858" y="2757217"/>
            <a:ext cx="2868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Proportional risk reduction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63767" y="1428170"/>
            <a:ext cx="355867" cy="3062446"/>
            <a:chOff x="1308951" y="1131888"/>
            <a:chExt cx="1117636" cy="3062446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456132" y="3948113"/>
              <a:ext cx="7904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0%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1456132" y="3611563"/>
              <a:ext cx="7904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5%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1308951" y="3255963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10%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1308951" y="2884488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15%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308951" y="2487613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20%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308951" y="2068513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25%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1308951" y="1616076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30%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1308951" y="1131888"/>
              <a:ext cx="11176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35%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03287" y="4482516"/>
            <a:ext cx="5898269" cy="246221"/>
            <a:chOff x="1837464" y="4111626"/>
            <a:chExt cx="5898269" cy="246221"/>
          </a:xfrm>
        </p:grpSpPr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837464" y="4111626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600129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423003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4245878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5058718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5881593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50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6704468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8" name="Rectangle 59"/>
            <p:cNvSpPr>
              <a:spLocks noChangeArrowheads="1"/>
            </p:cNvSpPr>
            <p:nvPr/>
          </p:nvSpPr>
          <p:spPr bwMode="auto">
            <a:xfrm>
              <a:off x="7527343" y="4111626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70</a:t>
              </a:r>
              <a:endPara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049" name="Freeform 60"/>
          <p:cNvSpPr>
            <a:spLocks/>
          </p:cNvSpPr>
          <p:nvPr/>
        </p:nvSpPr>
        <p:spPr bwMode="auto">
          <a:xfrm>
            <a:off x="3685892" y="3015666"/>
            <a:ext cx="123766" cy="849313"/>
          </a:xfrm>
          <a:custGeom>
            <a:avLst/>
            <a:gdLst>
              <a:gd name="T0" fmla="*/ 5 w 10"/>
              <a:gd name="T1" fmla="*/ 0 h 146"/>
              <a:gd name="T2" fmla="*/ 0 w 10"/>
              <a:gd name="T3" fmla="*/ 73 h 146"/>
              <a:gd name="T4" fmla="*/ 5 w 10"/>
              <a:gd name="T5" fmla="*/ 146 h 146"/>
              <a:gd name="T6" fmla="*/ 10 w 10"/>
              <a:gd name="T7" fmla="*/ 73 h 146"/>
              <a:gd name="T8" fmla="*/ 5 w 10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6">
                <a:moveTo>
                  <a:pt x="5" y="0"/>
                </a:moveTo>
                <a:lnTo>
                  <a:pt x="0" y="73"/>
                </a:lnTo>
                <a:lnTo>
                  <a:pt x="5" y="146"/>
                </a:lnTo>
                <a:lnTo>
                  <a:pt x="10" y="73"/>
                </a:lnTo>
                <a:lnTo>
                  <a:pt x="5" y="0"/>
                </a:lnTo>
              </a:path>
            </a:pathLst>
          </a:custGeom>
          <a:solidFill>
            <a:schemeClr val="tx1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5" name="Freeform 65"/>
          <p:cNvSpPr>
            <a:spLocks/>
          </p:cNvSpPr>
          <p:nvPr/>
        </p:nvSpPr>
        <p:spPr bwMode="auto">
          <a:xfrm>
            <a:off x="5161046" y="2358441"/>
            <a:ext cx="133801" cy="727075"/>
          </a:xfrm>
          <a:custGeom>
            <a:avLst/>
            <a:gdLst>
              <a:gd name="T0" fmla="*/ 6 w 11"/>
              <a:gd name="T1" fmla="*/ 0 h 125"/>
              <a:gd name="T2" fmla="*/ 0 w 11"/>
              <a:gd name="T3" fmla="*/ 63 h 125"/>
              <a:gd name="T4" fmla="*/ 6 w 11"/>
              <a:gd name="T5" fmla="*/ 125 h 125"/>
              <a:gd name="T6" fmla="*/ 11 w 11"/>
              <a:gd name="T7" fmla="*/ 63 h 125"/>
              <a:gd name="T8" fmla="*/ 6 w 11"/>
              <a:gd name="T9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5">
                <a:moveTo>
                  <a:pt x="6" y="0"/>
                </a:moveTo>
                <a:lnTo>
                  <a:pt x="0" y="63"/>
                </a:lnTo>
                <a:lnTo>
                  <a:pt x="6" y="125"/>
                </a:lnTo>
                <a:lnTo>
                  <a:pt x="11" y="63"/>
                </a:lnTo>
                <a:lnTo>
                  <a:pt x="6" y="0"/>
                </a:lnTo>
              </a:path>
            </a:pathLst>
          </a:custGeom>
          <a:solidFill>
            <a:schemeClr val="tx1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9" name="Freeform 69"/>
          <p:cNvSpPr>
            <a:spLocks/>
          </p:cNvSpPr>
          <p:nvPr/>
        </p:nvSpPr>
        <p:spPr bwMode="auto">
          <a:xfrm>
            <a:off x="7321929" y="1240841"/>
            <a:ext cx="137146" cy="966788"/>
          </a:xfrm>
          <a:custGeom>
            <a:avLst/>
            <a:gdLst>
              <a:gd name="T0" fmla="*/ 6 w 11"/>
              <a:gd name="T1" fmla="*/ 0 h 166"/>
              <a:gd name="T2" fmla="*/ 0 w 11"/>
              <a:gd name="T3" fmla="*/ 83 h 166"/>
              <a:gd name="T4" fmla="*/ 6 w 11"/>
              <a:gd name="T5" fmla="*/ 166 h 166"/>
              <a:gd name="T6" fmla="*/ 11 w 11"/>
              <a:gd name="T7" fmla="*/ 83 h 166"/>
              <a:gd name="T8" fmla="*/ 6 w 11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6">
                <a:moveTo>
                  <a:pt x="6" y="0"/>
                </a:moveTo>
                <a:lnTo>
                  <a:pt x="0" y="83"/>
                </a:lnTo>
                <a:lnTo>
                  <a:pt x="6" y="166"/>
                </a:lnTo>
                <a:lnTo>
                  <a:pt x="11" y="83"/>
                </a:lnTo>
                <a:lnTo>
                  <a:pt x="6" y="0"/>
                </a:lnTo>
              </a:path>
            </a:pathLst>
          </a:custGeom>
          <a:solidFill>
            <a:schemeClr val="tx1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61" name="Rectangle 71"/>
          <p:cNvSpPr>
            <a:spLocks noChangeArrowheads="1"/>
          </p:cNvSpPr>
          <p:nvPr/>
        </p:nvSpPr>
        <p:spPr bwMode="auto">
          <a:xfrm>
            <a:off x="7540451" y="1721540"/>
            <a:ext cx="1448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Statin vs.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control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&gt;50 mg/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red</a:t>
            </a:r>
            <a:r>
              <a:rPr kumimoji="0" lang="en-US" altLang="en-US" sz="1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(4 trials)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065" name="Freeform 75"/>
          <p:cNvSpPr>
            <a:spLocks noEditPoints="1"/>
          </p:cNvSpPr>
          <p:nvPr/>
        </p:nvSpPr>
        <p:spPr bwMode="auto">
          <a:xfrm>
            <a:off x="1969897" y="1550403"/>
            <a:ext cx="5709949" cy="2792413"/>
          </a:xfrm>
          <a:custGeom>
            <a:avLst/>
            <a:gdLst>
              <a:gd name="T0" fmla="*/ 6 w 465"/>
              <a:gd name="T1" fmla="*/ 474 h 480"/>
              <a:gd name="T2" fmla="*/ 15 w 465"/>
              <a:gd name="T3" fmla="*/ 464 h 480"/>
              <a:gd name="T4" fmla="*/ 24 w 465"/>
              <a:gd name="T5" fmla="*/ 455 h 480"/>
              <a:gd name="T6" fmla="*/ 30 w 465"/>
              <a:gd name="T7" fmla="*/ 449 h 480"/>
              <a:gd name="T8" fmla="*/ 39 w 465"/>
              <a:gd name="T9" fmla="*/ 440 h 480"/>
              <a:gd name="T10" fmla="*/ 48 w 465"/>
              <a:gd name="T11" fmla="*/ 430 h 480"/>
              <a:gd name="T12" fmla="*/ 57 w 465"/>
              <a:gd name="T13" fmla="*/ 421 h 480"/>
              <a:gd name="T14" fmla="*/ 64 w 465"/>
              <a:gd name="T15" fmla="*/ 414 h 480"/>
              <a:gd name="T16" fmla="*/ 72 w 465"/>
              <a:gd name="T17" fmla="*/ 406 h 480"/>
              <a:gd name="T18" fmla="*/ 81 w 465"/>
              <a:gd name="T19" fmla="*/ 396 h 480"/>
              <a:gd name="T20" fmla="*/ 90 w 465"/>
              <a:gd name="T21" fmla="*/ 387 h 480"/>
              <a:gd name="T22" fmla="*/ 99 w 465"/>
              <a:gd name="T23" fmla="*/ 378 h 480"/>
              <a:gd name="T24" fmla="*/ 108 w 465"/>
              <a:gd name="T25" fmla="*/ 369 h 480"/>
              <a:gd name="T26" fmla="*/ 117 w 465"/>
              <a:gd name="T27" fmla="*/ 359 h 480"/>
              <a:gd name="T28" fmla="*/ 126 w 465"/>
              <a:gd name="T29" fmla="*/ 350 h 480"/>
              <a:gd name="T30" fmla="*/ 132 w 465"/>
              <a:gd name="T31" fmla="*/ 344 h 480"/>
              <a:gd name="T32" fmla="*/ 141 w 465"/>
              <a:gd name="T33" fmla="*/ 335 h 480"/>
              <a:gd name="T34" fmla="*/ 150 w 465"/>
              <a:gd name="T35" fmla="*/ 325 h 480"/>
              <a:gd name="T36" fmla="*/ 159 w 465"/>
              <a:gd name="T37" fmla="*/ 316 h 480"/>
              <a:gd name="T38" fmla="*/ 168 w 465"/>
              <a:gd name="T39" fmla="*/ 307 h 480"/>
              <a:gd name="T40" fmla="*/ 177 w 465"/>
              <a:gd name="T41" fmla="*/ 298 h 480"/>
              <a:gd name="T42" fmla="*/ 186 w 465"/>
              <a:gd name="T43" fmla="*/ 288 h 480"/>
              <a:gd name="T44" fmla="*/ 195 w 465"/>
              <a:gd name="T45" fmla="*/ 279 h 480"/>
              <a:gd name="T46" fmla="*/ 201 w 465"/>
              <a:gd name="T47" fmla="*/ 273 h 480"/>
              <a:gd name="T48" fmla="*/ 210 w 465"/>
              <a:gd name="T49" fmla="*/ 264 h 480"/>
              <a:gd name="T50" fmla="*/ 219 w 465"/>
              <a:gd name="T51" fmla="*/ 254 h 480"/>
              <a:gd name="T52" fmla="*/ 228 w 465"/>
              <a:gd name="T53" fmla="*/ 245 h 480"/>
              <a:gd name="T54" fmla="*/ 237 w 465"/>
              <a:gd name="T55" fmla="*/ 236 h 480"/>
              <a:gd name="T56" fmla="*/ 246 w 465"/>
              <a:gd name="T57" fmla="*/ 226 h 480"/>
              <a:gd name="T58" fmla="*/ 255 w 465"/>
              <a:gd name="T59" fmla="*/ 217 h 480"/>
              <a:gd name="T60" fmla="*/ 264 w 465"/>
              <a:gd name="T61" fmla="*/ 207 h 480"/>
              <a:gd name="T62" fmla="*/ 270 w 465"/>
              <a:gd name="T63" fmla="*/ 201 h 480"/>
              <a:gd name="T64" fmla="*/ 279 w 465"/>
              <a:gd name="T65" fmla="*/ 192 h 480"/>
              <a:gd name="T66" fmla="*/ 288 w 465"/>
              <a:gd name="T67" fmla="*/ 183 h 480"/>
              <a:gd name="T68" fmla="*/ 297 w 465"/>
              <a:gd name="T69" fmla="*/ 174 h 480"/>
              <a:gd name="T70" fmla="*/ 303 w 465"/>
              <a:gd name="T71" fmla="*/ 168 h 480"/>
              <a:gd name="T72" fmla="*/ 312 w 465"/>
              <a:gd name="T73" fmla="*/ 158 h 480"/>
              <a:gd name="T74" fmla="*/ 321 w 465"/>
              <a:gd name="T75" fmla="*/ 149 h 480"/>
              <a:gd name="T76" fmla="*/ 330 w 465"/>
              <a:gd name="T77" fmla="*/ 139 h 480"/>
              <a:gd name="T78" fmla="*/ 339 w 465"/>
              <a:gd name="T79" fmla="*/ 130 h 480"/>
              <a:gd name="T80" fmla="*/ 348 w 465"/>
              <a:gd name="T81" fmla="*/ 121 h 480"/>
              <a:gd name="T82" fmla="*/ 357 w 465"/>
              <a:gd name="T83" fmla="*/ 111 h 480"/>
              <a:gd name="T84" fmla="*/ 365 w 465"/>
              <a:gd name="T85" fmla="*/ 103 h 480"/>
              <a:gd name="T86" fmla="*/ 372 w 465"/>
              <a:gd name="T87" fmla="*/ 96 h 480"/>
              <a:gd name="T88" fmla="*/ 381 w 465"/>
              <a:gd name="T89" fmla="*/ 87 h 480"/>
              <a:gd name="T90" fmla="*/ 390 w 465"/>
              <a:gd name="T91" fmla="*/ 77 h 480"/>
              <a:gd name="T92" fmla="*/ 399 w 465"/>
              <a:gd name="T93" fmla="*/ 68 h 480"/>
              <a:gd name="T94" fmla="*/ 408 w 465"/>
              <a:gd name="T95" fmla="*/ 59 h 480"/>
              <a:gd name="T96" fmla="*/ 417 w 465"/>
              <a:gd name="T97" fmla="*/ 49 h 480"/>
              <a:gd name="T98" fmla="*/ 426 w 465"/>
              <a:gd name="T99" fmla="*/ 40 h 480"/>
              <a:gd name="T100" fmla="*/ 432 w 465"/>
              <a:gd name="T101" fmla="*/ 34 h 480"/>
              <a:gd name="T102" fmla="*/ 441 w 465"/>
              <a:gd name="T103" fmla="*/ 25 h 480"/>
              <a:gd name="T104" fmla="*/ 450 w 465"/>
              <a:gd name="T105" fmla="*/ 15 h 480"/>
              <a:gd name="T106" fmla="*/ 459 w 465"/>
              <a:gd name="T107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5" h="480">
                <a:moveTo>
                  <a:pt x="3" y="477"/>
                </a:moveTo>
                <a:lnTo>
                  <a:pt x="6" y="474"/>
                </a:lnTo>
                <a:moveTo>
                  <a:pt x="9" y="471"/>
                </a:moveTo>
                <a:lnTo>
                  <a:pt x="12" y="468"/>
                </a:lnTo>
                <a:moveTo>
                  <a:pt x="15" y="464"/>
                </a:moveTo>
                <a:lnTo>
                  <a:pt x="18" y="461"/>
                </a:lnTo>
                <a:moveTo>
                  <a:pt x="21" y="458"/>
                </a:moveTo>
                <a:lnTo>
                  <a:pt x="24" y="455"/>
                </a:lnTo>
                <a:moveTo>
                  <a:pt x="27" y="452"/>
                </a:moveTo>
                <a:lnTo>
                  <a:pt x="30" y="449"/>
                </a:lnTo>
                <a:lnTo>
                  <a:pt x="30" y="449"/>
                </a:lnTo>
                <a:moveTo>
                  <a:pt x="33" y="446"/>
                </a:moveTo>
                <a:lnTo>
                  <a:pt x="36" y="443"/>
                </a:lnTo>
                <a:moveTo>
                  <a:pt x="39" y="440"/>
                </a:moveTo>
                <a:lnTo>
                  <a:pt x="42" y="437"/>
                </a:lnTo>
                <a:moveTo>
                  <a:pt x="45" y="434"/>
                </a:moveTo>
                <a:lnTo>
                  <a:pt x="48" y="430"/>
                </a:lnTo>
                <a:moveTo>
                  <a:pt x="51" y="427"/>
                </a:moveTo>
                <a:lnTo>
                  <a:pt x="54" y="424"/>
                </a:lnTo>
                <a:moveTo>
                  <a:pt x="57" y="421"/>
                </a:moveTo>
                <a:lnTo>
                  <a:pt x="60" y="418"/>
                </a:lnTo>
                <a:moveTo>
                  <a:pt x="63" y="415"/>
                </a:moveTo>
                <a:lnTo>
                  <a:pt x="64" y="414"/>
                </a:lnTo>
                <a:lnTo>
                  <a:pt x="66" y="412"/>
                </a:lnTo>
                <a:moveTo>
                  <a:pt x="69" y="409"/>
                </a:moveTo>
                <a:lnTo>
                  <a:pt x="72" y="406"/>
                </a:lnTo>
                <a:moveTo>
                  <a:pt x="75" y="403"/>
                </a:moveTo>
                <a:lnTo>
                  <a:pt x="78" y="400"/>
                </a:lnTo>
                <a:moveTo>
                  <a:pt x="81" y="396"/>
                </a:moveTo>
                <a:lnTo>
                  <a:pt x="84" y="393"/>
                </a:lnTo>
                <a:moveTo>
                  <a:pt x="87" y="390"/>
                </a:moveTo>
                <a:lnTo>
                  <a:pt x="90" y="387"/>
                </a:lnTo>
                <a:moveTo>
                  <a:pt x="93" y="384"/>
                </a:moveTo>
                <a:lnTo>
                  <a:pt x="96" y="381"/>
                </a:lnTo>
                <a:moveTo>
                  <a:pt x="99" y="378"/>
                </a:moveTo>
                <a:lnTo>
                  <a:pt x="102" y="375"/>
                </a:lnTo>
                <a:moveTo>
                  <a:pt x="105" y="372"/>
                </a:moveTo>
                <a:lnTo>
                  <a:pt x="108" y="369"/>
                </a:lnTo>
                <a:moveTo>
                  <a:pt x="111" y="366"/>
                </a:moveTo>
                <a:lnTo>
                  <a:pt x="114" y="363"/>
                </a:lnTo>
                <a:moveTo>
                  <a:pt x="117" y="359"/>
                </a:moveTo>
                <a:lnTo>
                  <a:pt x="120" y="356"/>
                </a:lnTo>
                <a:moveTo>
                  <a:pt x="123" y="353"/>
                </a:moveTo>
                <a:lnTo>
                  <a:pt x="126" y="350"/>
                </a:lnTo>
                <a:moveTo>
                  <a:pt x="129" y="347"/>
                </a:moveTo>
                <a:lnTo>
                  <a:pt x="131" y="345"/>
                </a:lnTo>
                <a:lnTo>
                  <a:pt x="132" y="344"/>
                </a:lnTo>
                <a:moveTo>
                  <a:pt x="135" y="341"/>
                </a:moveTo>
                <a:lnTo>
                  <a:pt x="138" y="338"/>
                </a:lnTo>
                <a:moveTo>
                  <a:pt x="141" y="335"/>
                </a:moveTo>
                <a:lnTo>
                  <a:pt x="144" y="332"/>
                </a:lnTo>
                <a:moveTo>
                  <a:pt x="147" y="329"/>
                </a:moveTo>
                <a:lnTo>
                  <a:pt x="150" y="325"/>
                </a:lnTo>
                <a:moveTo>
                  <a:pt x="153" y="322"/>
                </a:moveTo>
                <a:lnTo>
                  <a:pt x="156" y="319"/>
                </a:lnTo>
                <a:moveTo>
                  <a:pt x="159" y="316"/>
                </a:moveTo>
                <a:lnTo>
                  <a:pt x="162" y="313"/>
                </a:lnTo>
                <a:moveTo>
                  <a:pt x="165" y="310"/>
                </a:moveTo>
                <a:lnTo>
                  <a:pt x="168" y="307"/>
                </a:lnTo>
                <a:moveTo>
                  <a:pt x="171" y="304"/>
                </a:moveTo>
                <a:lnTo>
                  <a:pt x="174" y="301"/>
                </a:lnTo>
                <a:moveTo>
                  <a:pt x="177" y="298"/>
                </a:moveTo>
                <a:lnTo>
                  <a:pt x="180" y="295"/>
                </a:lnTo>
                <a:moveTo>
                  <a:pt x="183" y="291"/>
                </a:moveTo>
                <a:lnTo>
                  <a:pt x="186" y="288"/>
                </a:lnTo>
                <a:moveTo>
                  <a:pt x="189" y="285"/>
                </a:moveTo>
                <a:lnTo>
                  <a:pt x="192" y="282"/>
                </a:lnTo>
                <a:moveTo>
                  <a:pt x="195" y="279"/>
                </a:moveTo>
                <a:lnTo>
                  <a:pt x="198" y="276"/>
                </a:lnTo>
                <a:lnTo>
                  <a:pt x="198" y="276"/>
                </a:lnTo>
                <a:moveTo>
                  <a:pt x="201" y="273"/>
                </a:moveTo>
                <a:lnTo>
                  <a:pt x="204" y="270"/>
                </a:lnTo>
                <a:moveTo>
                  <a:pt x="207" y="267"/>
                </a:moveTo>
                <a:lnTo>
                  <a:pt x="210" y="264"/>
                </a:lnTo>
                <a:moveTo>
                  <a:pt x="213" y="261"/>
                </a:moveTo>
                <a:lnTo>
                  <a:pt x="216" y="257"/>
                </a:lnTo>
                <a:moveTo>
                  <a:pt x="219" y="254"/>
                </a:moveTo>
                <a:lnTo>
                  <a:pt x="222" y="251"/>
                </a:lnTo>
                <a:moveTo>
                  <a:pt x="225" y="248"/>
                </a:moveTo>
                <a:lnTo>
                  <a:pt x="228" y="245"/>
                </a:lnTo>
                <a:moveTo>
                  <a:pt x="231" y="242"/>
                </a:moveTo>
                <a:lnTo>
                  <a:pt x="234" y="239"/>
                </a:lnTo>
                <a:moveTo>
                  <a:pt x="237" y="236"/>
                </a:moveTo>
                <a:lnTo>
                  <a:pt x="240" y="232"/>
                </a:lnTo>
                <a:moveTo>
                  <a:pt x="243" y="229"/>
                </a:moveTo>
                <a:lnTo>
                  <a:pt x="246" y="226"/>
                </a:lnTo>
                <a:moveTo>
                  <a:pt x="249" y="223"/>
                </a:moveTo>
                <a:lnTo>
                  <a:pt x="252" y="220"/>
                </a:lnTo>
                <a:moveTo>
                  <a:pt x="255" y="217"/>
                </a:moveTo>
                <a:lnTo>
                  <a:pt x="258" y="213"/>
                </a:lnTo>
                <a:moveTo>
                  <a:pt x="261" y="210"/>
                </a:moveTo>
                <a:lnTo>
                  <a:pt x="264" y="207"/>
                </a:lnTo>
                <a:lnTo>
                  <a:pt x="264" y="207"/>
                </a:lnTo>
                <a:moveTo>
                  <a:pt x="267" y="204"/>
                </a:moveTo>
                <a:lnTo>
                  <a:pt x="270" y="201"/>
                </a:lnTo>
                <a:moveTo>
                  <a:pt x="273" y="198"/>
                </a:moveTo>
                <a:lnTo>
                  <a:pt x="276" y="195"/>
                </a:lnTo>
                <a:moveTo>
                  <a:pt x="279" y="192"/>
                </a:moveTo>
                <a:lnTo>
                  <a:pt x="282" y="189"/>
                </a:lnTo>
                <a:moveTo>
                  <a:pt x="285" y="186"/>
                </a:moveTo>
                <a:lnTo>
                  <a:pt x="288" y="183"/>
                </a:lnTo>
                <a:moveTo>
                  <a:pt x="291" y="180"/>
                </a:moveTo>
                <a:lnTo>
                  <a:pt x="294" y="177"/>
                </a:lnTo>
                <a:moveTo>
                  <a:pt x="297" y="174"/>
                </a:moveTo>
                <a:lnTo>
                  <a:pt x="298" y="173"/>
                </a:lnTo>
                <a:lnTo>
                  <a:pt x="300" y="171"/>
                </a:lnTo>
                <a:moveTo>
                  <a:pt x="303" y="168"/>
                </a:moveTo>
                <a:lnTo>
                  <a:pt x="306" y="165"/>
                </a:lnTo>
                <a:moveTo>
                  <a:pt x="309" y="161"/>
                </a:moveTo>
                <a:lnTo>
                  <a:pt x="312" y="158"/>
                </a:lnTo>
                <a:moveTo>
                  <a:pt x="315" y="155"/>
                </a:moveTo>
                <a:lnTo>
                  <a:pt x="318" y="152"/>
                </a:lnTo>
                <a:moveTo>
                  <a:pt x="321" y="149"/>
                </a:moveTo>
                <a:lnTo>
                  <a:pt x="324" y="145"/>
                </a:lnTo>
                <a:moveTo>
                  <a:pt x="327" y="142"/>
                </a:moveTo>
                <a:lnTo>
                  <a:pt x="330" y="139"/>
                </a:lnTo>
                <a:moveTo>
                  <a:pt x="333" y="136"/>
                </a:moveTo>
                <a:lnTo>
                  <a:pt x="336" y="133"/>
                </a:lnTo>
                <a:moveTo>
                  <a:pt x="339" y="130"/>
                </a:moveTo>
                <a:lnTo>
                  <a:pt x="342" y="127"/>
                </a:lnTo>
                <a:moveTo>
                  <a:pt x="345" y="124"/>
                </a:moveTo>
                <a:lnTo>
                  <a:pt x="348" y="121"/>
                </a:lnTo>
                <a:moveTo>
                  <a:pt x="351" y="117"/>
                </a:moveTo>
                <a:lnTo>
                  <a:pt x="354" y="114"/>
                </a:lnTo>
                <a:moveTo>
                  <a:pt x="357" y="111"/>
                </a:moveTo>
                <a:lnTo>
                  <a:pt x="360" y="108"/>
                </a:lnTo>
                <a:moveTo>
                  <a:pt x="363" y="105"/>
                </a:moveTo>
                <a:lnTo>
                  <a:pt x="365" y="103"/>
                </a:lnTo>
                <a:lnTo>
                  <a:pt x="366" y="102"/>
                </a:lnTo>
                <a:moveTo>
                  <a:pt x="369" y="99"/>
                </a:moveTo>
                <a:lnTo>
                  <a:pt x="372" y="96"/>
                </a:lnTo>
                <a:moveTo>
                  <a:pt x="375" y="93"/>
                </a:moveTo>
                <a:lnTo>
                  <a:pt x="378" y="90"/>
                </a:lnTo>
                <a:moveTo>
                  <a:pt x="381" y="87"/>
                </a:moveTo>
                <a:lnTo>
                  <a:pt x="384" y="83"/>
                </a:lnTo>
                <a:moveTo>
                  <a:pt x="387" y="80"/>
                </a:moveTo>
                <a:lnTo>
                  <a:pt x="390" y="77"/>
                </a:lnTo>
                <a:moveTo>
                  <a:pt x="393" y="74"/>
                </a:moveTo>
                <a:lnTo>
                  <a:pt x="396" y="71"/>
                </a:lnTo>
                <a:moveTo>
                  <a:pt x="399" y="68"/>
                </a:moveTo>
                <a:lnTo>
                  <a:pt x="402" y="65"/>
                </a:lnTo>
                <a:moveTo>
                  <a:pt x="405" y="62"/>
                </a:moveTo>
                <a:lnTo>
                  <a:pt x="408" y="59"/>
                </a:lnTo>
                <a:moveTo>
                  <a:pt x="411" y="56"/>
                </a:moveTo>
                <a:lnTo>
                  <a:pt x="414" y="53"/>
                </a:lnTo>
                <a:moveTo>
                  <a:pt x="417" y="49"/>
                </a:moveTo>
                <a:lnTo>
                  <a:pt x="420" y="46"/>
                </a:lnTo>
                <a:moveTo>
                  <a:pt x="423" y="43"/>
                </a:moveTo>
                <a:lnTo>
                  <a:pt x="426" y="40"/>
                </a:lnTo>
                <a:moveTo>
                  <a:pt x="429" y="37"/>
                </a:moveTo>
                <a:lnTo>
                  <a:pt x="432" y="34"/>
                </a:lnTo>
                <a:lnTo>
                  <a:pt x="432" y="34"/>
                </a:lnTo>
                <a:moveTo>
                  <a:pt x="435" y="31"/>
                </a:moveTo>
                <a:lnTo>
                  <a:pt x="438" y="28"/>
                </a:lnTo>
                <a:moveTo>
                  <a:pt x="441" y="25"/>
                </a:moveTo>
                <a:lnTo>
                  <a:pt x="444" y="22"/>
                </a:lnTo>
                <a:moveTo>
                  <a:pt x="447" y="19"/>
                </a:moveTo>
                <a:lnTo>
                  <a:pt x="450" y="15"/>
                </a:lnTo>
                <a:moveTo>
                  <a:pt x="453" y="12"/>
                </a:moveTo>
                <a:lnTo>
                  <a:pt x="456" y="9"/>
                </a:lnTo>
                <a:moveTo>
                  <a:pt x="459" y="6"/>
                </a:moveTo>
                <a:lnTo>
                  <a:pt x="462" y="3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929757" y="4360278"/>
            <a:ext cx="5750089" cy="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2899011" y="2665518"/>
            <a:ext cx="842273" cy="1496323"/>
            <a:chOff x="2903724" y="2618388"/>
            <a:chExt cx="842273" cy="1496323"/>
          </a:xfrm>
        </p:grpSpPr>
        <p:sp>
          <p:nvSpPr>
            <p:cNvPr id="2066" name="Rectangle 76"/>
            <p:cNvSpPr>
              <a:spLocks noChangeArrowheads="1"/>
            </p:cNvSpPr>
            <p:nvPr/>
          </p:nvSpPr>
          <p:spPr bwMode="auto">
            <a:xfrm>
              <a:off x="3291796" y="3492411"/>
              <a:ext cx="86971" cy="873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7" name="Line 77"/>
            <p:cNvSpPr>
              <a:spLocks noChangeShapeType="1"/>
            </p:cNvSpPr>
            <p:nvPr/>
          </p:nvSpPr>
          <p:spPr bwMode="auto">
            <a:xfrm>
              <a:off x="3336033" y="2963773"/>
              <a:ext cx="0" cy="1150938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68" name="Rectangle 78"/>
            <p:cNvSpPr>
              <a:spLocks noChangeArrowheads="1"/>
            </p:cNvSpPr>
            <p:nvPr/>
          </p:nvSpPr>
          <p:spPr bwMode="auto">
            <a:xfrm>
              <a:off x="2903724" y="2618388"/>
              <a:ext cx="842273" cy="2769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itchFamily="34" charset="0"/>
                </a:rPr>
                <a:t>REVEAL</a:t>
              </a:r>
              <a:endPara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5" name="Rectangle 71"/>
          <p:cNvSpPr>
            <a:spLocks noChangeArrowheads="1"/>
          </p:cNvSpPr>
          <p:nvPr/>
        </p:nvSpPr>
        <p:spPr bwMode="auto">
          <a:xfrm>
            <a:off x="5408753" y="2734533"/>
            <a:ext cx="1448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Statin vs.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control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50 mg/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red</a:t>
            </a:r>
            <a:r>
              <a:rPr kumimoji="0" lang="en-US" altLang="en-US" sz="1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(17 trials)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6" name="Rectangle 71"/>
          <p:cNvSpPr>
            <a:spLocks noChangeArrowheads="1"/>
          </p:cNvSpPr>
          <p:nvPr/>
        </p:nvSpPr>
        <p:spPr bwMode="auto">
          <a:xfrm>
            <a:off x="3886546" y="3425565"/>
            <a:ext cx="1448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More vs.</a:t>
            </a:r>
            <a:r>
              <a:rPr kumimoji="0" lang="en-US" alt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less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noProof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mg/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red</a:t>
            </a:r>
            <a:r>
              <a:rPr kumimoji="0" lang="en-US" altLang="en-US" sz="1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(5 trials)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 fontScale="90000"/>
          </a:bodyPr>
          <a:lstStyle/>
          <a:p>
            <a:r>
              <a:rPr lang="en-GB" sz="3100" b="1" dirty="0" smtClean="0"/>
              <a:t>Proportional reduction in </a:t>
            </a:r>
            <a:r>
              <a:rPr lang="en-GB" sz="3100" b="1" u="sng" dirty="0" smtClean="0"/>
              <a:t>Coronary death or MI</a:t>
            </a: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b="1" dirty="0" smtClean="0"/>
              <a:t>vs. absolute reduction in </a:t>
            </a:r>
            <a:r>
              <a:rPr lang="en-GB" sz="3100" b="1" u="sng" dirty="0" smtClean="0"/>
              <a:t>non-HDL</a:t>
            </a:r>
            <a:r>
              <a:rPr lang="en-GB" sz="3100" b="1" dirty="0" smtClean="0"/>
              <a:t> cholesterol</a:t>
            </a:r>
            <a:br>
              <a:rPr lang="en-GB" sz="3100" b="1" dirty="0" smtClean="0"/>
            </a:br>
            <a:r>
              <a:rPr lang="en-GB" sz="2700" dirty="0" smtClean="0"/>
              <a:t>(derived from published CTT meta-analysis)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1824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276335" y="4412893"/>
            <a:ext cx="45258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Major coronary event: Coronary death, MI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coronary revascularization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66"/>
          <p:cNvSpPr>
            <a:spLocks noChangeArrowheads="1"/>
          </p:cNvSpPr>
          <p:nvPr/>
        </p:nvSpPr>
        <p:spPr bwMode="auto">
          <a:xfrm>
            <a:off x="276335" y="4656475"/>
            <a:ext cx="48919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Major atherosclerotic event: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oronary death, MI or presumed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ischaemic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stroke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276335" y="4895342"/>
            <a:ext cx="6200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Major vascular event: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Coronary death, MI, coronary revascularization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or presumed </a:t>
            </a:r>
            <a:r>
              <a:rPr lang="en-US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ischaemic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stroke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372" name="AutoShape 223"/>
          <p:cNvSpPr>
            <a:spLocks noChangeAspect="1" noChangeArrowheads="1" noTextEdit="1"/>
          </p:cNvSpPr>
          <p:nvPr/>
        </p:nvSpPr>
        <p:spPr bwMode="auto">
          <a:xfrm>
            <a:off x="-37321" y="754909"/>
            <a:ext cx="9239094" cy="307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3" name="Line 225"/>
          <p:cNvSpPr>
            <a:spLocks noChangeShapeType="1"/>
          </p:cNvSpPr>
          <p:nvPr/>
        </p:nvSpPr>
        <p:spPr bwMode="auto">
          <a:xfrm>
            <a:off x="4990314" y="3870298"/>
            <a:ext cx="1873970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4" name="Line 226"/>
          <p:cNvSpPr>
            <a:spLocks noChangeShapeType="1"/>
          </p:cNvSpPr>
          <p:nvPr/>
        </p:nvSpPr>
        <p:spPr bwMode="auto">
          <a:xfrm>
            <a:off x="4990314" y="3870298"/>
            <a:ext cx="1873969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6" name="Line 228"/>
          <p:cNvSpPr>
            <a:spLocks noChangeShapeType="1"/>
          </p:cNvSpPr>
          <p:nvPr/>
        </p:nvSpPr>
        <p:spPr bwMode="auto">
          <a:xfrm>
            <a:off x="5495589" y="3870298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7" name="Line 229"/>
          <p:cNvSpPr>
            <a:spLocks noChangeShapeType="1"/>
          </p:cNvSpPr>
          <p:nvPr/>
        </p:nvSpPr>
        <p:spPr bwMode="auto">
          <a:xfrm>
            <a:off x="6247291" y="3870298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78" name="Line 230"/>
          <p:cNvSpPr>
            <a:spLocks noChangeShapeType="1"/>
          </p:cNvSpPr>
          <p:nvPr/>
        </p:nvSpPr>
        <p:spPr bwMode="auto">
          <a:xfrm>
            <a:off x="6864284" y="3870298"/>
            <a:ext cx="0" cy="93912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0" name="Rectangle 232"/>
          <p:cNvSpPr>
            <a:spLocks noChangeArrowheads="1"/>
          </p:cNvSpPr>
          <p:nvPr/>
        </p:nvSpPr>
        <p:spPr bwMode="auto">
          <a:xfrm>
            <a:off x="5381127" y="3973925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1" name="Rectangle 233"/>
          <p:cNvSpPr>
            <a:spLocks noChangeArrowheads="1"/>
          </p:cNvSpPr>
          <p:nvPr/>
        </p:nvSpPr>
        <p:spPr bwMode="auto">
          <a:xfrm>
            <a:off x="6132828" y="3973925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1.0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2" name="Rectangle 234"/>
          <p:cNvSpPr>
            <a:spLocks noChangeArrowheads="1"/>
          </p:cNvSpPr>
          <p:nvPr/>
        </p:nvSpPr>
        <p:spPr bwMode="auto">
          <a:xfrm>
            <a:off x="6749821" y="3973925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1.2</a:t>
            </a: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3" name="Line 235"/>
          <p:cNvSpPr>
            <a:spLocks noChangeShapeType="1"/>
          </p:cNvSpPr>
          <p:nvPr/>
        </p:nvSpPr>
        <p:spPr bwMode="auto">
          <a:xfrm>
            <a:off x="6247291" y="1508313"/>
            <a:ext cx="0" cy="2361986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21" name="Rectangle 273"/>
          <p:cNvSpPr>
            <a:spLocks noChangeArrowheads="1"/>
          </p:cNvSpPr>
          <p:nvPr/>
        </p:nvSpPr>
        <p:spPr bwMode="auto">
          <a:xfrm>
            <a:off x="6355389" y="4173085"/>
            <a:ext cx="1288298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 Better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2" name="Rectangle 274"/>
          <p:cNvSpPr>
            <a:spLocks noChangeArrowheads="1"/>
          </p:cNvSpPr>
          <p:nvPr/>
        </p:nvSpPr>
        <p:spPr bwMode="auto">
          <a:xfrm>
            <a:off x="4578747" y="4173085"/>
            <a:ext cx="166684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Anacetrapib Better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0" name="Rectangle 252"/>
          <p:cNvSpPr>
            <a:spLocks noChangeArrowheads="1"/>
          </p:cNvSpPr>
          <p:nvPr/>
        </p:nvSpPr>
        <p:spPr bwMode="auto">
          <a:xfrm>
            <a:off x="5818222" y="2425987"/>
            <a:ext cx="136371" cy="1230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04" name="Freeform 256"/>
          <p:cNvSpPr>
            <a:spLocks/>
          </p:cNvSpPr>
          <p:nvPr/>
        </p:nvSpPr>
        <p:spPr bwMode="auto">
          <a:xfrm>
            <a:off x="5690167" y="2710963"/>
            <a:ext cx="450688" cy="142488"/>
          </a:xfrm>
          <a:custGeom>
            <a:avLst/>
            <a:gdLst>
              <a:gd name="T0" fmla="*/ 0 w 271"/>
              <a:gd name="T1" fmla="*/ 41 h 88"/>
              <a:gd name="T2" fmla="*/ 136 w 271"/>
              <a:gd name="T3" fmla="*/ 88 h 88"/>
              <a:gd name="T4" fmla="*/ 271 w 271"/>
              <a:gd name="T5" fmla="*/ 41 h 88"/>
              <a:gd name="T6" fmla="*/ 136 w 271"/>
              <a:gd name="T7" fmla="*/ 0 h 88"/>
              <a:gd name="T8" fmla="*/ 0 w 271"/>
              <a:gd name="T9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88">
                <a:moveTo>
                  <a:pt x="0" y="41"/>
                </a:moveTo>
                <a:lnTo>
                  <a:pt x="136" y="88"/>
                </a:lnTo>
                <a:lnTo>
                  <a:pt x="271" y="41"/>
                </a:lnTo>
                <a:lnTo>
                  <a:pt x="136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9" name="Line 251"/>
          <p:cNvSpPr>
            <a:spLocks noChangeShapeType="1"/>
          </p:cNvSpPr>
          <p:nvPr/>
        </p:nvSpPr>
        <p:spPr bwMode="auto">
          <a:xfrm>
            <a:off x="5602025" y="2492373"/>
            <a:ext cx="557124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01" name="Rectangle 253"/>
          <p:cNvSpPr>
            <a:spLocks noChangeArrowheads="1"/>
          </p:cNvSpPr>
          <p:nvPr/>
        </p:nvSpPr>
        <p:spPr bwMode="auto">
          <a:xfrm>
            <a:off x="5818222" y="2425987"/>
            <a:ext cx="136371" cy="123058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02" name="Rectangle 254"/>
          <p:cNvSpPr>
            <a:spLocks noChangeArrowheads="1"/>
          </p:cNvSpPr>
          <p:nvPr/>
        </p:nvSpPr>
        <p:spPr bwMode="auto">
          <a:xfrm>
            <a:off x="6865082" y="2416271"/>
            <a:ext cx="45155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3" name="Rectangle 255"/>
          <p:cNvSpPr>
            <a:spLocks noChangeArrowheads="1"/>
          </p:cNvSpPr>
          <p:nvPr/>
        </p:nvSpPr>
        <p:spPr bwMode="auto">
          <a:xfrm>
            <a:off x="7334064" y="2416271"/>
            <a:ext cx="98814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(0.83–0.97)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5" name="Freeform 257"/>
          <p:cNvSpPr>
            <a:spLocks/>
          </p:cNvSpPr>
          <p:nvPr/>
        </p:nvSpPr>
        <p:spPr bwMode="auto">
          <a:xfrm>
            <a:off x="5690167" y="2710963"/>
            <a:ext cx="450688" cy="142488"/>
          </a:xfrm>
          <a:custGeom>
            <a:avLst/>
            <a:gdLst>
              <a:gd name="T0" fmla="*/ 0 w 46"/>
              <a:gd name="T1" fmla="*/ 7 h 15"/>
              <a:gd name="T2" fmla="*/ 23 w 46"/>
              <a:gd name="T3" fmla="*/ 15 h 15"/>
              <a:gd name="T4" fmla="*/ 46 w 46"/>
              <a:gd name="T5" fmla="*/ 7 h 15"/>
              <a:gd name="T6" fmla="*/ 23 w 46"/>
              <a:gd name="T7" fmla="*/ 0 h 15"/>
              <a:gd name="T8" fmla="*/ 0 w 46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5">
                <a:moveTo>
                  <a:pt x="0" y="7"/>
                </a:moveTo>
                <a:lnTo>
                  <a:pt x="23" y="15"/>
                </a:lnTo>
                <a:lnTo>
                  <a:pt x="46" y="7"/>
                </a:lnTo>
                <a:lnTo>
                  <a:pt x="23" y="0"/>
                </a:lnTo>
                <a:lnTo>
                  <a:pt x="0" y="7"/>
                </a:lnTo>
              </a:path>
            </a:pathLst>
          </a:cu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406" name="Rectangle 258"/>
          <p:cNvSpPr>
            <a:spLocks noChangeArrowheads="1"/>
          </p:cNvSpPr>
          <p:nvPr/>
        </p:nvSpPr>
        <p:spPr bwMode="auto">
          <a:xfrm>
            <a:off x="6856767" y="2701247"/>
            <a:ext cx="454868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07" name="Rectangle 259"/>
          <p:cNvSpPr>
            <a:spLocks noChangeArrowheads="1"/>
          </p:cNvSpPr>
          <p:nvPr/>
        </p:nvSpPr>
        <p:spPr bwMode="auto">
          <a:xfrm>
            <a:off x="7334064" y="2701247"/>
            <a:ext cx="99808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(0.85–0.97)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8" name="Rectangle 280"/>
          <p:cNvSpPr>
            <a:spLocks noChangeArrowheads="1"/>
          </p:cNvSpPr>
          <p:nvPr/>
        </p:nvSpPr>
        <p:spPr bwMode="auto">
          <a:xfrm>
            <a:off x="252520" y="2416271"/>
            <a:ext cx="229136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Coronary revascularization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9" name="Rectangle 281"/>
          <p:cNvSpPr>
            <a:spLocks noChangeArrowheads="1"/>
          </p:cNvSpPr>
          <p:nvPr/>
        </p:nvSpPr>
        <p:spPr bwMode="auto">
          <a:xfrm>
            <a:off x="252520" y="2701247"/>
            <a:ext cx="191547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Major coronary event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6" name="Rectangle 288"/>
          <p:cNvSpPr>
            <a:spLocks noChangeArrowheads="1"/>
          </p:cNvSpPr>
          <p:nvPr/>
        </p:nvSpPr>
        <p:spPr bwMode="auto">
          <a:xfrm>
            <a:off x="3283581" y="2416271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(7.1)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7" name="Rectangle 289"/>
          <p:cNvSpPr>
            <a:spLocks noChangeArrowheads="1"/>
          </p:cNvSpPr>
          <p:nvPr/>
        </p:nvSpPr>
        <p:spPr bwMode="auto">
          <a:xfrm>
            <a:off x="3175482" y="2701247"/>
            <a:ext cx="5123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(10.8)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4" name="Rectangle 296"/>
          <p:cNvSpPr>
            <a:spLocks noChangeArrowheads="1"/>
          </p:cNvSpPr>
          <p:nvPr/>
        </p:nvSpPr>
        <p:spPr bwMode="auto">
          <a:xfrm>
            <a:off x="4407806" y="2416271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(7.9)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5" name="Rectangle 297"/>
          <p:cNvSpPr>
            <a:spLocks noChangeArrowheads="1"/>
          </p:cNvSpPr>
          <p:nvPr/>
        </p:nvSpPr>
        <p:spPr bwMode="auto">
          <a:xfrm>
            <a:off x="4299708" y="2701247"/>
            <a:ext cx="5123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(11.8)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2" name="Rectangle 304"/>
          <p:cNvSpPr>
            <a:spLocks noChangeArrowheads="1"/>
          </p:cNvSpPr>
          <p:nvPr/>
        </p:nvSpPr>
        <p:spPr bwMode="auto">
          <a:xfrm>
            <a:off x="2696522" y="2416271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1081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3" name="Rectangle 305"/>
          <p:cNvSpPr>
            <a:spLocks noChangeArrowheads="1"/>
          </p:cNvSpPr>
          <p:nvPr/>
        </p:nvSpPr>
        <p:spPr bwMode="auto">
          <a:xfrm>
            <a:off x="2686544" y="2701247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1640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0" name="Rectangle 312"/>
          <p:cNvSpPr>
            <a:spLocks noChangeArrowheads="1"/>
          </p:cNvSpPr>
          <p:nvPr/>
        </p:nvSpPr>
        <p:spPr bwMode="auto">
          <a:xfrm>
            <a:off x="3820748" y="2416271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1201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1" name="Rectangle 313"/>
          <p:cNvSpPr>
            <a:spLocks noChangeArrowheads="1"/>
          </p:cNvSpPr>
          <p:nvPr/>
        </p:nvSpPr>
        <p:spPr bwMode="auto">
          <a:xfrm>
            <a:off x="3810769" y="2701247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1803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8" name="Rectangle 320"/>
          <p:cNvSpPr>
            <a:spLocks noChangeArrowheads="1"/>
          </p:cNvSpPr>
          <p:nvPr/>
        </p:nvSpPr>
        <p:spPr bwMode="auto">
          <a:xfrm>
            <a:off x="8440295" y="2416271"/>
            <a:ext cx="376356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0.01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9" name="Rectangle 321"/>
          <p:cNvSpPr>
            <a:spLocks noChangeArrowheads="1"/>
          </p:cNvSpPr>
          <p:nvPr/>
        </p:nvSpPr>
        <p:spPr bwMode="auto">
          <a:xfrm>
            <a:off x="8440295" y="2701247"/>
            <a:ext cx="48743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0.004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520" y="3005653"/>
            <a:ext cx="8567448" cy="529923"/>
            <a:chOff x="252520" y="3005653"/>
            <a:chExt cx="8567448" cy="529923"/>
          </a:xfrm>
        </p:grpSpPr>
        <p:sp>
          <p:nvSpPr>
            <p:cNvPr id="409" name="Rectangle 261"/>
            <p:cNvSpPr>
              <a:spLocks noChangeArrowheads="1"/>
            </p:cNvSpPr>
            <p:nvPr/>
          </p:nvSpPr>
          <p:spPr bwMode="auto">
            <a:xfrm>
              <a:off x="6179105" y="3034799"/>
              <a:ext cx="88142" cy="761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8" name="Line 260"/>
            <p:cNvSpPr>
              <a:spLocks noChangeShapeType="1"/>
            </p:cNvSpPr>
            <p:nvPr/>
          </p:nvSpPr>
          <p:spPr bwMode="auto">
            <a:xfrm>
              <a:off x="5798265" y="3072040"/>
              <a:ext cx="849822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0" name="Rectangle 262"/>
            <p:cNvSpPr>
              <a:spLocks noChangeArrowheads="1"/>
            </p:cNvSpPr>
            <p:nvPr/>
          </p:nvSpPr>
          <p:spPr bwMode="auto">
            <a:xfrm>
              <a:off x="6179105" y="3034799"/>
              <a:ext cx="88142" cy="76102"/>
            </a:xfrm>
            <a:prstGeom prst="rect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1" name="Rectangle 263"/>
            <p:cNvSpPr>
              <a:spLocks noChangeArrowheads="1"/>
            </p:cNvSpPr>
            <p:nvPr/>
          </p:nvSpPr>
          <p:spPr bwMode="auto">
            <a:xfrm>
              <a:off x="6865082" y="3005653"/>
              <a:ext cx="451552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72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0.99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2" name="Rectangle 264"/>
            <p:cNvSpPr>
              <a:spLocks noChangeArrowheads="1"/>
            </p:cNvSpPr>
            <p:nvPr/>
          </p:nvSpPr>
          <p:spPr bwMode="auto">
            <a:xfrm>
              <a:off x="7334064" y="3005653"/>
              <a:ext cx="988142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(0.87–1.12)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0" name="Rectangle 282"/>
            <p:cNvSpPr>
              <a:spLocks noChangeArrowheads="1"/>
            </p:cNvSpPr>
            <p:nvPr/>
          </p:nvSpPr>
          <p:spPr bwMode="auto">
            <a:xfrm>
              <a:off x="252520" y="3005653"/>
              <a:ext cx="2340503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Presumed </a:t>
              </a: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ischaemic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stroke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8" name="Rectangle 290"/>
            <p:cNvSpPr>
              <a:spLocks noChangeArrowheads="1"/>
            </p:cNvSpPr>
            <p:nvPr/>
          </p:nvSpPr>
          <p:spPr bwMode="auto">
            <a:xfrm>
              <a:off x="3283581" y="3005653"/>
              <a:ext cx="39790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(3.2)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6" name="Rectangle 298"/>
            <p:cNvSpPr>
              <a:spLocks noChangeArrowheads="1"/>
            </p:cNvSpPr>
            <p:nvPr/>
          </p:nvSpPr>
          <p:spPr bwMode="auto">
            <a:xfrm>
              <a:off x="4407806" y="3005653"/>
              <a:ext cx="39790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(3.2)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4" name="Rectangle 306"/>
            <p:cNvSpPr>
              <a:spLocks noChangeArrowheads="1"/>
            </p:cNvSpPr>
            <p:nvPr/>
          </p:nvSpPr>
          <p:spPr bwMode="auto">
            <a:xfrm>
              <a:off x="2794642" y="3005653"/>
              <a:ext cx="323302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485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2" name="Rectangle 314"/>
            <p:cNvSpPr>
              <a:spLocks noChangeArrowheads="1"/>
            </p:cNvSpPr>
            <p:nvPr/>
          </p:nvSpPr>
          <p:spPr bwMode="auto">
            <a:xfrm>
              <a:off x="3918868" y="3005653"/>
              <a:ext cx="323302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489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3" name="Freeform 265"/>
            <p:cNvSpPr>
              <a:spLocks/>
            </p:cNvSpPr>
            <p:nvPr/>
          </p:nvSpPr>
          <p:spPr bwMode="auto">
            <a:xfrm>
              <a:off x="5758352" y="3290630"/>
              <a:ext cx="498916" cy="152203"/>
            </a:xfrm>
            <a:custGeom>
              <a:avLst/>
              <a:gdLst>
                <a:gd name="T0" fmla="*/ 0 w 300"/>
                <a:gd name="T1" fmla="*/ 47 h 94"/>
                <a:gd name="T2" fmla="*/ 147 w 300"/>
                <a:gd name="T3" fmla="*/ 94 h 94"/>
                <a:gd name="T4" fmla="*/ 300 w 300"/>
                <a:gd name="T5" fmla="*/ 47 h 94"/>
                <a:gd name="T6" fmla="*/ 147 w 300"/>
                <a:gd name="T7" fmla="*/ 0 h 94"/>
                <a:gd name="T8" fmla="*/ 0 w 300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94">
                  <a:moveTo>
                    <a:pt x="0" y="47"/>
                  </a:moveTo>
                  <a:lnTo>
                    <a:pt x="147" y="94"/>
                  </a:lnTo>
                  <a:lnTo>
                    <a:pt x="300" y="47"/>
                  </a:lnTo>
                  <a:lnTo>
                    <a:pt x="14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4" name="Freeform 266"/>
            <p:cNvSpPr>
              <a:spLocks/>
            </p:cNvSpPr>
            <p:nvPr/>
          </p:nvSpPr>
          <p:spPr bwMode="auto">
            <a:xfrm>
              <a:off x="5758352" y="3290630"/>
              <a:ext cx="498916" cy="152203"/>
            </a:xfrm>
            <a:custGeom>
              <a:avLst/>
              <a:gdLst>
                <a:gd name="T0" fmla="*/ 0 w 51"/>
                <a:gd name="T1" fmla="*/ 8 h 16"/>
                <a:gd name="T2" fmla="*/ 25 w 51"/>
                <a:gd name="T3" fmla="*/ 16 h 16"/>
                <a:gd name="T4" fmla="*/ 51 w 51"/>
                <a:gd name="T5" fmla="*/ 8 h 16"/>
                <a:gd name="T6" fmla="*/ 25 w 51"/>
                <a:gd name="T7" fmla="*/ 0 h 16"/>
                <a:gd name="T8" fmla="*/ 0 w 5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0" y="8"/>
                  </a:moveTo>
                  <a:lnTo>
                    <a:pt x="25" y="16"/>
                  </a:lnTo>
                  <a:lnTo>
                    <a:pt x="51" y="8"/>
                  </a:lnTo>
                  <a:lnTo>
                    <a:pt x="25" y="0"/>
                  </a:lnTo>
                  <a:lnTo>
                    <a:pt x="0" y="8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5" name="Rectangle 267"/>
            <p:cNvSpPr>
              <a:spLocks noChangeArrowheads="1"/>
            </p:cNvSpPr>
            <p:nvPr/>
          </p:nvSpPr>
          <p:spPr bwMode="auto">
            <a:xfrm>
              <a:off x="6856767" y="3280915"/>
              <a:ext cx="454868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72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0.93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6" name="Rectangle 268"/>
            <p:cNvSpPr>
              <a:spLocks noChangeArrowheads="1"/>
            </p:cNvSpPr>
            <p:nvPr/>
          </p:nvSpPr>
          <p:spPr bwMode="auto">
            <a:xfrm>
              <a:off x="7334064" y="3280915"/>
              <a:ext cx="99808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(0.86–1.00)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1" name="Rectangle 283"/>
            <p:cNvSpPr>
              <a:spLocks noChangeArrowheads="1"/>
            </p:cNvSpPr>
            <p:nvPr/>
          </p:nvSpPr>
          <p:spPr bwMode="auto">
            <a:xfrm>
              <a:off x="252520" y="3280915"/>
              <a:ext cx="2444888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Major atherosclerotic event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9" name="Rectangle 291"/>
            <p:cNvSpPr>
              <a:spLocks noChangeArrowheads="1"/>
            </p:cNvSpPr>
            <p:nvPr/>
          </p:nvSpPr>
          <p:spPr bwMode="auto">
            <a:xfrm>
              <a:off x="3273602" y="3280915"/>
              <a:ext cx="404541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(9.1)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7" name="Rectangle 299"/>
            <p:cNvSpPr>
              <a:spLocks noChangeArrowheads="1"/>
            </p:cNvSpPr>
            <p:nvPr/>
          </p:nvSpPr>
          <p:spPr bwMode="auto">
            <a:xfrm>
              <a:off x="4397828" y="3280915"/>
              <a:ext cx="404541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</a:t>
              </a:r>
              <a:r>
                <a:rPr kumimoji="0" lang="en-US" altLang="en-US" sz="16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9.7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5" name="Rectangle 307"/>
            <p:cNvSpPr>
              <a:spLocks noChangeArrowheads="1"/>
            </p:cNvSpPr>
            <p:nvPr/>
          </p:nvSpPr>
          <p:spPr bwMode="auto">
            <a:xfrm>
              <a:off x="2686544" y="3280915"/>
              <a:ext cx="43106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1383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3" name="Rectangle 315"/>
            <p:cNvSpPr>
              <a:spLocks noChangeArrowheads="1"/>
            </p:cNvSpPr>
            <p:nvPr/>
          </p:nvSpPr>
          <p:spPr bwMode="auto">
            <a:xfrm>
              <a:off x="3810769" y="3280915"/>
              <a:ext cx="43106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1483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0" name="Rectangle 322"/>
            <p:cNvSpPr>
              <a:spLocks noChangeArrowheads="1"/>
            </p:cNvSpPr>
            <p:nvPr/>
          </p:nvSpPr>
          <p:spPr bwMode="auto">
            <a:xfrm>
              <a:off x="8440295" y="3280915"/>
              <a:ext cx="379673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0.05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520" y="3575606"/>
            <a:ext cx="8567448" cy="254661"/>
            <a:chOff x="252520" y="3575606"/>
            <a:chExt cx="8567448" cy="254661"/>
          </a:xfrm>
        </p:grpSpPr>
        <p:sp>
          <p:nvSpPr>
            <p:cNvPr id="417" name="Freeform 269"/>
            <p:cNvSpPr>
              <a:spLocks/>
            </p:cNvSpPr>
            <p:nvPr/>
          </p:nvSpPr>
          <p:spPr bwMode="auto">
            <a:xfrm>
              <a:off x="5808244" y="3585322"/>
              <a:ext cx="400796" cy="142488"/>
            </a:xfrm>
            <a:custGeom>
              <a:avLst/>
              <a:gdLst>
                <a:gd name="T0" fmla="*/ 0 w 241"/>
                <a:gd name="T1" fmla="*/ 41 h 88"/>
                <a:gd name="T2" fmla="*/ 123 w 241"/>
                <a:gd name="T3" fmla="*/ 88 h 88"/>
                <a:gd name="T4" fmla="*/ 241 w 241"/>
                <a:gd name="T5" fmla="*/ 41 h 88"/>
                <a:gd name="T6" fmla="*/ 123 w 241"/>
                <a:gd name="T7" fmla="*/ 0 h 88"/>
                <a:gd name="T8" fmla="*/ 0 w 241"/>
                <a:gd name="T9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8">
                  <a:moveTo>
                    <a:pt x="0" y="41"/>
                  </a:moveTo>
                  <a:lnTo>
                    <a:pt x="123" y="88"/>
                  </a:lnTo>
                  <a:lnTo>
                    <a:pt x="241" y="41"/>
                  </a:lnTo>
                  <a:lnTo>
                    <a:pt x="123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8" name="Freeform 270"/>
            <p:cNvSpPr>
              <a:spLocks/>
            </p:cNvSpPr>
            <p:nvPr/>
          </p:nvSpPr>
          <p:spPr bwMode="auto">
            <a:xfrm>
              <a:off x="5808244" y="3585322"/>
              <a:ext cx="400796" cy="142488"/>
            </a:xfrm>
            <a:custGeom>
              <a:avLst/>
              <a:gdLst>
                <a:gd name="T0" fmla="*/ 0 w 41"/>
                <a:gd name="T1" fmla="*/ 7 h 15"/>
                <a:gd name="T2" fmla="*/ 21 w 41"/>
                <a:gd name="T3" fmla="*/ 15 h 15"/>
                <a:gd name="T4" fmla="*/ 41 w 41"/>
                <a:gd name="T5" fmla="*/ 7 h 15"/>
                <a:gd name="T6" fmla="*/ 21 w 41"/>
                <a:gd name="T7" fmla="*/ 0 h 15"/>
                <a:gd name="T8" fmla="*/ 0 w 41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">
                  <a:moveTo>
                    <a:pt x="0" y="7"/>
                  </a:moveTo>
                  <a:lnTo>
                    <a:pt x="21" y="15"/>
                  </a:lnTo>
                  <a:lnTo>
                    <a:pt x="41" y="7"/>
                  </a:lnTo>
                  <a:lnTo>
                    <a:pt x="21" y="0"/>
                  </a:lnTo>
                  <a:lnTo>
                    <a:pt x="0" y="7"/>
                  </a:lnTo>
                </a:path>
              </a:pathLst>
            </a:cu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9" name="Rectangle 271"/>
            <p:cNvSpPr>
              <a:spLocks noChangeArrowheads="1"/>
            </p:cNvSpPr>
            <p:nvPr/>
          </p:nvSpPr>
          <p:spPr bwMode="auto">
            <a:xfrm>
              <a:off x="6856767" y="3575606"/>
              <a:ext cx="454868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7200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0.93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0" name="Rectangle 272"/>
            <p:cNvSpPr>
              <a:spLocks noChangeArrowheads="1"/>
            </p:cNvSpPr>
            <p:nvPr/>
          </p:nvSpPr>
          <p:spPr bwMode="auto">
            <a:xfrm>
              <a:off x="7334064" y="3575606"/>
              <a:ext cx="99808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(0.88–0.99)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2" name="Rectangle 284"/>
            <p:cNvSpPr>
              <a:spLocks noChangeArrowheads="1"/>
            </p:cNvSpPr>
            <p:nvPr/>
          </p:nvSpPr>
          <p:spPr bwMode="auto">
            <a:xfrm>
              <a:off x="252520" y="3575606"/>
              <a:ext cx="1850412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Major vascular event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0" name="Rectangle 292"/>
            <p:cNvSpPr>
              <a:spLocks noChangeArrowheads="1"/>
            </p:cNvSpPr>
            <p:nvPr/>
          </p:nvSpPr>
          <p:spPr bwMode="auto">
            <a:xfrm>
              <a:off x="3175482" y="3575606"/>
              <a:ext cx="51230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(13.6)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8" name="Rectangle 300"/>
            <p:cNvSpPr>
              <a:spLocks noChangeArrowheads="1"/>
            </p:cNvSpPr>
            <p:nvPr/>
          </p:nvSpPr>
          <p:spPr bwMode="auto">
            <a:xfrm>
              <a:off x="4299708" y="3575606"/>
              <a:ext cx="51230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(14.5)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6" name="Rectangle 308"/>
            <p:cNvSpPr>
              <a:spLocks noChangeArrowheads="1"/>
            </p:cNvSpPr>
            <p:nvPr/>
          </p:nvSpPr>
          <p:spPr bwMode="auto">
            <a:xfrm>
              <a:off x="2686544" y="3575606"/>
              <a:ext cx="43106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2068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4" name="Rectangle 316"/>
            <p:cNvSpPr>
              <a:spLocks noChangeArrowheads="1"/>
            </p:cNvSpPr>
            <p:nvPr/>
          </p:nvSpPr>
          <p:spPr bwMode="auto">
            <a:xfrm>
              <a:off x="3810769" y="3575606"/>
              <a:ext cx="431069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2214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1" name="Rectangle 323"/>
            <p:cNvSpPr>
              <a:spLocks noChangeArrowheads="1"/>
            </p:cNvSpPr>
            <p:nvPr/>
          </p:nvSpPr>
          <p:spPr bwMode="auto">
            <a:xfrm>
              <a:off x="8440295" y="3575606"/>
              <a:ext cx="379673" cy="2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0.02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23" name="Rectangle 275"/>
          <p:cNvSpPr>
            <a:spLocks noChangeArrowheads="1"/>
          </p:cNvSpPr>
          <p:nvPr/>
        </p:nvSpPr>
        <p:spPr bwMode="auto">
          <a:xfrm>
            <a:off x="6125887" y="797940"/>
            <a:ext cx="167460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Rate Ratio (95% CI)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4" name="Rectangle 276"/>
          <p:cNvSpPr>
            <a:spLocks noChangeArrowheads="1"/>
          </p:cNvSpPr>
          <p:nvPr/>
        </p:nvSpPr>
        <p:spPr bwMode="auto">
          <a:xfrm>
            <a:off x="2452053" y="1196259"/>
            <a:ext cx="28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no. of participants with events (%)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2" name="Rectangle 324"/>
          <p:cNvSpPr>
            <a:spLocks noChangeArrowheads="1"/>
          </p:cNvSpPr>
          <p:nvPr/>
        </p:nvSpPr>
        <p:spPr bwMode="auto">
          <a:xfrm>
            <a:off x="252520" y="797940"/>
            <a:ext cx="1185903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Type of Event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3" name="Rectangle 325"/>
          <p:cNvSpPr>
            <a:spLocks noChangeArrowheads="1"/>
          </p:cNvSpPr>
          <p:nvPr/>
        </p:nvSpPr>
        <p:spPr bwMode="auto">
          <a:xfrm>
            <a:off x="2618359" y="797940"/>
            <a:ext cx="1071570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Anacetrapib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4" name="Rectangle 326"/>
          <p:cNvSpPr>
            <a:spLocks noChangeArrowheads="1"/>
          </p:cNvSpPr>
          <p:nvPr/>
        </p:nvSpPr>
        <p:spPr bwMode="auto">
          <a:xfrm>
            <a:off x="2696522" y="997100"/>
            <a:ext cx="101301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(N=15225)  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5" name="Rectangle 327"/>
          <p:cNvSpPr>
            <a:spLocks noChangeArrowheads="1"/>
          </p:cNvSpPr>
          <p:nvPr/>
        </p:nvSpPr>
        <p:spPr bwMode="auto">
          <a:xfrm>
            <a:off x="4035282" y="797940"/>
            <a:ext cx="741107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Placebo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6" name="Rectangle 328"/>
          <p:cNvSpPr>
            <a:spLocks noChangeArrowheads="1"/>
          </p:cNvSpPr>
          <p:nvPr/>
        </p:nvSpPr>
        <p:spPr bwMode="auto">
          <a:xfrm>
            <a:off x="3918868" y="997100"/>
            <a:ext cx="881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(N=15224)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7" name="Rectangle 329"/>
          <p:cNvSpPr>
            <a:spLocks noChangeArrowheads="1"/>
          </p:cNvSpPr>
          <p:nvPr/>
        </p:nvSpPr>
        <p:spPr bwMode="auto">
          <a:xfrm>
            <a:off x="3029133" y="997100"/>
            <a:ext cx="4808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8" name="Rectangle 330"/>
          <p:cNvSpPr>
            <a:spLocks noChangeArrowheads="1"/>
          </p:cNvSpPr>
          <p:nvPr/>
        </p:nvSpPr>
        <p:spPr bwMode="auto">
          <a:xfrm>
            <a:off x="4153359" y="997100"/>
            <a:ext cx="4808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9" name="Rectangle 331"/>
          <p:cNvSpPr>
            <a:spLocks noChangeArrowheads="1"/>
          </p:cNvSpPr>
          <p:nvPr/>
        </p:nvSpPr>
        <p:spPr bwMode="auto">
          <a:xfrm>
            <a:off x="8440295" y="797940"/>
            <a:ext cx="65144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 Value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/>
          </a:bodyPr>
          <a:lstStyle/>
          <a:p>
            <a:r>
              <a:rPr lang="en-GB" sz="2800" b="1" dirty="0" smtClean="0"/>
              <a:t>Primary &amp; secondary outcomes</a:t>
            </a:r>
            <a:endParaRPr lang="en-GB" sz="2800" b="1" dirty="0"/>
          </a:p>
        </p:txBody>
      </p:sp>
      <p:pic>
        <p:nvPicPr>
          <p:cNvPr id="123" name="Picture 122" descr="Reveal_Logo_w-tag_4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" name="Line 237"/>
          <p:cNvSpPr>
            <a:spLocks noChangeShapeType="1"/>
          </p:cNvSpPr>
          <p:nvPr/>
        </p:nvSpPr>
        <p:spPr bwMode="auto">
          <a:xfrm>
            <a:off x="5515546" y="1614681"/>
            <a:ext cx="927985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7" name="Rectangle 239"/>
          <p:cNvSpPr>
            <a:spLocks noChangeArrowheads="1"/>
          </p:cNvSpPr>
          <p:nvPr/>
        </p:nvSpPr>
        <p:spPr bwMode="auto">
          <a:xfrm>
            <a:off x="5934636" y="1580773"/>
            <a:ext cx="78164" cy="66387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88" name="Rectangle 240"/>
          <p:cNvSpPr>
            <a:spLocks noChangeArrowheads="1"/>
          </p:cNvSpPr>
          <p:nvPr/>
        </p:nvSpPr>
        <p:spPr bwMode="auto">
          <a:xfrm>
            <a:off x="6865082" y="1543532"/>
            <a:ext cx="45155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0.92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9" name="Rectangle 241"/>
          <p:cNvSpPr>
            <a:spLocks noChangeArrowheads="1"/>
          </p:cNvSpPr>
          <p:nvPr/>
        </p:nvSpPr>
        <p:spPr bwMode="auto">
          <a:xfrm>
            <a:off x="7334064" y="1543532"/>
            <a:ext cx="98814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(0.80–1.06)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0" name="Line 242"/>
          <p:cNvSpPr>
            <a:spLocks noChangeShapeType="1"/>
          </p:cNvSpPr>
          <p:nvPr/>
        </p:nvSpPr>
        <p:spPr bwMode="auto">
          <a:xfrm>
            <a:off x="5417426" y="1904610"/>
            <a:ext cx="703473" cy="0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2" name="Rectangle 244"/>
          <p:cNvSpPr>
            <a:spLocks noChangeArrowheads="1"/>
          </p:cNvSpPr>
          <p:nvPr/>
        </p:nvSpPr>
        <p:spPr bwMode="auto">
          <a:xfrm>
            <a:off x="5720102" y="1856034"/>
            <a:ext cx="98120" cy="95532"/>
          </a:xfrm>
          <a:prstGeom prst="rect">
            <a:avLst/>
          </a:prstGeom>
          <a:noFill/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3" name="Rectangle 245"/>
          <p:cNvSpPr>
            <a:spLocks noChangeArrowheads="1"/>
          </p:cNvSpPr>
          <p:nvPr/>
        </p:nvSpPr>
        <p:spPr bwMode="auto">
          <a:xfrm>
            <a:off x="6865082" y="1838224"/>
            <a:ext cx="45155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0.87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4" name="Rectangle 246"/>
          <p:cNvSpPr>
            <a:spLocks noChangeArrowheads="1"/>
          </p:cNvSpPr>
          <p:nvPr/>
        </p:nvSpPr>
        <p:spPr bwMode="auto">
          <a:xfrm>
            <a:off x="7334064" y="1838224"/>
            <a:ext cx="98814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(0.78–0.96)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7" name="Rectangle 249"/>
          <p:cNvSpPr>
            <a:spLocks noChangeArrowheads="1"/>
          </p:cNvSpPr>
          <p:nvPr/>
        </p:nvSpPr>
        <p:spPr bwMode="auto">
          <a:xfrm>
            <a:off x="6856767" y="2113484"/>
            <a:ext cx="454868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0.89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8" name="Rectangle 250"/>
          <p:cNvSpPr>
            <a:spLocks noChangeArrowheads="1"/>
          </p:cNvSpPr>
          <p:nvPr/>
        </p:nvSpPr>
        <p:spPr bwMode="auto">
          <a:xfrm>
            <a:off x="7334064" y="2113484"/>
            <a:ext cx="99808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(0.81–0.97)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5" name="Rectangle 277"/>
          <p:cNvSpPr>
            <a:spLocks noChangeArrowheads="1"/>
          </p:cNvSpPr>
          <p:nvPr/>
        </p:nvSpPr>
        <p:spPr bwMode="auto">
          <a:xfrm>
            <a:off x="252520" y="1543532"/>
            <a:ext cx="1340226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Coronary death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6" name="Rectangle 278"/>
          <p:cNvSpPr>
            <a:spLocks noChangeArrowheads="1"/>
          </p:cNvSpPr>
          <p:nvPr/>
        </p:nvSpPr>
        <p:spPr bwMode="auto">
          <a:xfrm>
            <a:off x="252520" y="1838224"/>
            <a:ext cx="182786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Myocardial infarction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27" name="Rectangle 279"/>
          <p:cNvSpPr>
            <a:spLocks noChangeArrowheads="1"/>
          </p:cNvSpPr>
          <p:nvPr/>
        </p:nvSpPr>
        <p:spPr bwMode="auto">
          <a:xfrm>
            <a:off x="252520" y="2113484"/>
            <a:ext cx="1899687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Coronary death or MI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3" name="Rectangle 285"/>
          <p:cNvSpPr>
            <a:spLocks noChangeArrowheads="1"/>
          </p:cNvSpPr>
          <p:nvPr/>
        </p:nvSpPr>
        <p:spPr bwMode="auto">
          <a:xfrm>
            <a:off x="3283581" y="1543532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(2.5)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4" name="Rectangle 286"/>
          <p:cNvSpPr>
            <a:spLocks noChangeArrowheads="1"/>
          </p:cNvSpPr>
          <p:nvPr/>
        </p:nvSpPr>
        <p:spPr bwMode="auto">
          <a:xfrm>
            <a:off x="3283581" y="1838224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(4.4)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5" name="Rectangle 287"/>
          <p:cNvSpPr>
            <a:spLocks noChangeArrowheads="1"/>
          </p:cNvSpPr>
          <p:nvPr/>
        </p:nvSpPr>
        <p:spPr bwMode="auto">
          <a:xfrm>
            <a:off x="3273602" y="2113484"/>
            <a:ext cx="40454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(6.1)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1" name="Rectangle 293"/>
          <p:cNvSpPr>
            <a:spLocks noChangeArrowheads="1"/>
          </p:cNvSpPr>
          <p:nvPr/>
        </p:nvSpPr>
        <p:spPr bwMode="auto">
          <a:xfrm>
            <a:off x="4407806" y="1543532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(2.8)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2" name="Rectangle 294"/>
          <p:cNvSpPr>
            <a:spLocks noChangeArrowheads="1"/>
          </p:cNvSpPr>
          <p:nvPr/>
        </p:nvSpPr>
        <p:spPr bwMode="auto">
          <a:xfrm>
            <a:off x="4407806" y="1838224"/>
            <a:ext cx="39790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(5.1)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3" name="Rectangle 295"/>
          <p:cNvSpPr>
            <a:spLocks noChangeArrowheads="1"/>
          </p:cNvSpPr>
          <p:nvPr/>
        </p:nvSpPr>
        <p:spPr bwMode="auto">
          <a:xfrm>
            <a:off x="4397828" y="2113484"/>
            <a:ext cx="404541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(6.9)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9" name="Rectangle 301"/>
          <p:cNvSpPr>
            <a:spLocks noChangeArrowheads="1"/>
          </p:cNvSpPr>
          <p:nvPr/>
        </p:nvSpPr>
        <p:spPr bwMode="auto">
          <a:xfrm>
            <a:off x="2794642" y="1543532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388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0" name="Rectangle 302"/>
          <p:cNvSpPr>
            <a:spLocks noChangeArrowheads="1"/>
          </p:cNvSpPr>
          <p:nvPr/>
        </p:nvSpPr>
        <p:spPr bwMode="auto">
          <a:xfrm>
            <a:off x="2794642" y="1838224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669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1" name="Rectangle 303"/>
          <p:cNvSpPr>
            <a:spLocks noChangeArrowheads="1"/>
          </p:cNvSpPr>
          <p:nvPr/>
        </p:nvSpPr>
        <p:spPr bwMode="auto">
          <a:xfrm>
            <a:off x="2784664" y="2113484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934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7" name="Rectangle 309"/>
          <p:cNvSpPr>
            <a:spLocks noChangeArrowheads="1"/>
          </p:cNvSpPr>
          <p:nvPr/>
        </p:nvSpPr>
        <p:spPr bwMode="auto">
          <a:xfrm>
            <a:off x="3918868" y="1543532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420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8" name="Rectangle 310"/>
          <p:cNvSpPr>
            <a:spLocks noChangeArrowheads="1"/>
          </p:cNvSpPr>
          <p:nvPr/>
        </p:nvSpPr>
        <p:spPr bwMode="auto">
          <a:xfrm>
            <a:off x="3918868" y="1838224"/>
            <a:ext cx="323302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769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9" name="Rectangle 311"/>
          <p:cNvSpPr>
            <a:spLocks noChangeArrowheads="1"/>
          </p:cNvSpPr>
          <p:nvPr/>
        </p:nvSpPr>
        <p:spPr bwMode="auto">
          <a:xfrm>
            <a:off x="3810769" y="2113484"/>
            <a:ext cx="43106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1048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5" name="Rectangle 317"/>
          <p:cNvSpPr>
            <a:spLocks noChangeArrowheads="1"/>
          </p:cNvSpPr>
          <p:nvPr/>
        </p:nvSpPr>
        <p:spPr bwMode="auto">
          <a:xfrm>
            <a:off x="8440295" y="1543532"/>
            <a:ext cx="376356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0.25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6" name="Rectangle 318"/>
          <p:cNvSpPr>
            <a:spLocks noChangeArrowheads="1"/>
          </p:cNvSpPr>
          <p:nvPr/>
        </p:nvSpPr>
        <p:spPr bwMode="auto">
          <a:xfrm>
            <a:off x="8440295" y="1838224"/>
            <a:ext cx="484124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0.007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7" name="Rectangle 319"/>
          <p:cNvSpPr>
            <a:spLocks noChangeArrowheads="1"/>
          </p:cNvSpPr>
          <p:nvPr/>
        </p:nvSpPr>
        <p:spPr bwMode="auto">
          <a:xfrm>
            <a:off x="8440295" y="2113484"/>
            <a:ext cx="487439" cy="2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0.008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6" name="Rectangle 238"/>
          <p:cNvSpPr>
            <a:spLocks noChangeArrowheads="1"/>
          </p:cNvSpPr>
          <p:nvPr/>
        </p:nvSpPr>
        <p:spPr bwMode="auto">
          <a:xfrm>
            <a:off x="5934636" y="1580773"/>
            <a:ext cx="78164" cy="66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391" name="Rectangle 243"/>
          <p:cNvSpPr>
            <a:spLocks noChangeArrowheads="1"/>
          </p:cNvSpPr>
          <p:nvPr/>
        </p:nvSpPr>
        <p:spPr bwMode="auto">
          <a:xfrm>
            <a:off x="5720102" y="1856034"/>
            <a:ext cx="98120" cy="955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24" name="Freeform 247"/>
          <p:cNvSpPr>
            <a:spLocks/>
          </p:cNvSpPr>
          <p:nvPr/>
        </p:nvSpPr>
        <p:spPr bwMode="auto">
          <a:xfrm>
            <a:off x="5553796" y="2123200"/>
            <a:ext cx="597037" cy="150584"/>
          </a:xfrm>
          <a:custGeom>
            <a:avLst/>
            <a:gdLst>
              <a:gd name="T0" fmla="*/ 0 w 359"/>
              <a:gd name="T1" fmla="*/ 46 h 93"/>
              <a:gd name="T2" fmla="*/ 176 w 359"/>
              <a:gd name="T3" fmla="*/ 93 h 93"/>
              <a:gd name="T4" fmla="*/ 359 w 359"/>
              <a:gd name="T5" fmla="*/ 46 h 93"/>
              <a:gd name="T6" fmla="*/ 176 w 359"/>
              <a:gd name="T7" fmla="*/ 0 h 93"/>
              <a:gd name="T8" fmla="*/ 0 w 359"/>
              <a:gd name="T9" fmla="*/ 4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93">
                <a:moveTo>
                  <a:pt x="0" y="46"/>
                </a:moveTo>
                <a:lnTo>
                  <a:pt x="176" y="93"/>
                </a:lnTo>
                <a:lnTo>
                  <a:pt x="359" y="46"/>
                </a:lnTo>
                <a:lnTo>
                  <a:pt x="176" y="0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25" name="Line 235"/>
          <p:cNvSpPr>
            <a:spLocks noChangeShapeType="1"/>
          </p:cNvSpPr>
          <p:nvPr/>
        </p:nvSpPr>
        <p:spPr bwMode="auto">
          <a:xfrm>
            <a:off x="5918965" y="1508312"/>
            <a:ext cx="0" cy="1278504"/>
          </a:xfrm>
          <a:prstGeom prst="line">
            <a:avLst/>
          </a:prstGeom>
          <a:noFill/>
          <a:ln w="19050" cap="sq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633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38112" y="758380"/>
            <a:ext cx="88566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992563" y="758380"/>
            <a:ext cx="0" cy="33512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451475" y="758380"/>
            <a:ext cx="0" cy="33512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Line 8"/>
          <p:cNvSpPr>
            <a:spLocks noChangeShapeType="1"/>
          </p:cNvSpPr>
          <p:nvPr/>
        </p:nvSpPr>
        <p:spPr bwMode="auto">
          <a:xfrm>
            <a:off x="6910388" y="758380"/>
            <a:ext cx="0" cy="33512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Line 9"/>
          <p:cNvSpPr>
            <a:spLocks noChangeShapeType="1"/>
          </p:cNvSpPr>
          <p:nvPr/>
        </p:nvSpPr>
        <p:spPr bwMode="auto">
          <a:xfrm>
            <a:off x="8126413" y="758380"/>
            <a:ext cx="0" cy="33512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17"/>
          <p:cNvSpPr>
            <a:spLocks noChangeShapeType="1"/>
          </p:cNvSpPr>
          <p:nvPr/>
        </p:nvSpPr>
        <p:spPr bwMode="auto">
          <a:xfrm>
            <a:off x="142875" y="758380"/>
            <a:ext cx="0" cy="3714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18"/>
          <p:cNvSpPr>
            <a:spLocks noChangeShapeType="1"/>
          </p:cNvSpPr>
          <p:nvPr/>
        </p:nvSpPr>
        <p:spPr bwMode="auto">
          <a:xfrm>
            <a:off x="8999538" y="758380"/>
            <a:ext cx="0" cy="37147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13" name="Group 2112"/>
          <p:cNvGrpSpPr/>
          <p:nvPr/>
        </p:nvGrpSpPr>
        <p:grpSpPr>
          <a:xfrm>
            <a:off x="138112" y="764730"/>
            <a:ext cx="8867776" cy="754062"/>
            <a:chOff x="138112" y="722313"/>
            <a:chExt cx="8867776" cy="754062"/>
          </a:xfrm>
        </p:grpSpPr>
        <p:sp>
          <p:nvSpPr>
            <p:cNvPr id="2052" name="Line 10"/>
            <p:cNvSpPr>
              <a:spLocks noChangeShapeType="1"/>
            </p:cNvSpPr>
            <p:nvPr/>
          </p:nvSpPr>
          <p:spPr bwMode="auto">
            <a:xfrm>
              <a:off x="138112" y="1093788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0" name="Line 19"/>
            <p:cNvSpPr>
              <a:spLocks noChangeShapeType="1"/>
            </p:cNvSpPr>
            <p:nvPr/>
          </p:nvSpPr>
          <p:spPr bwMode="auto">
            <a:xfrm>
              <a:off x="138112" y="722313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Rectangle 20"/>
            <p:cNvSpPr>
              <a:spLocks noChangeArrowheads="1"/>
            </p:cNvSpPr>
            <p:nvPr/>
          </p:nvSpPr>
          <p:spPr bwMode="auto">
            <a:xfrm>
              <a:off x="236538" y="765175"/>
              <a:ext cx="12398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Assessment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4144963" y="765175"/>
              <a:ext cx="12779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Anacetrapib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5807075" y="765175"/>
              <a:ext cx="8683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Placebo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7026275" y="765175"/>
              <a:ext cx="1114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Difference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4"/>
            <p:cNvSpPr>
              <a:spLocks noChangeArrowheads="1"/>
            </p:cNvSpPr>
            <p:nvPr/>
          </p:nvSpPr>
          <p:spPr bwMode="auto">
            <a:xfrm>
              <a:off x="8218488" y="765175"/>
              <a:ext cx="2444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236538" y="1136650"/>
              <a:ext cx="5572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671513" y="1136650"/>
              <a:ext cx="190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741363" y="1136650"/>
              <a:ext cx="23304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onset diabetes mellitus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4227513" y="1136650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510 (5.3%)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5686425" y="1136650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571 (6.0%)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7258050" y="1136650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7327900" y="1136650"/>
              <a:ext cx="5715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0.6%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8218488" y="1136650"/>
              <a:ext cx="4087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14" name="Group 2113"/>
          <p:cNvGrpSpPr/>
          <p:nvPr/>
        </p:nvGrpSpPr>
        <p:grpSpPr>
          <a:xfrm>
            <a:off x="138112" y="1548955"/>
            <a:ext cx="8867776" cy="1452562"/>
            <a:chOff x="138112" y="1506538"/>
            <a:chExt cx="8867776" cy="1452562"/>
          </a:xfrm>
        </p:grpSpPr>
        <p:sp>
          <p:nvSpPr>
            <p:cNvPr id="2098" name="Line 11"/>
            <p:cNvSpPr>
              <a:spLocks noChangeShapeType="1"/>
            </p:cNvSpPr>
            <p:nvPr/>
          </p:nvSpPr>
          <p:spPr bwMode="auto">
            <a:xfrm>
              <a:off x="138112" y="2206625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12"/>
            <p:cNvSpPr>
              <a:spLocks noChangeShapeType="1"/>
            </p:cNvSpPr>
            <p:nvPr/>
          </p:nvSpPr>
          <p:spPr bwMode="auto">
            <a:xfrm>
              <a:off x="138112" y="2576513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13"/>
            <p:cNvSpPr>
              <a:spLocks noChangeShapeType="1"/>
            </p:cNvSpPr>
            <p:nvPr/>
          </p:nvSpPr>
          <p:spPr bwMode="auto">
            <a:xfrm>
              <a:off x="138112" y="2947988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>
              <a:off x="236538" y="1506538"/>
              <a:ext cx="15430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Blood pressure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34"/>
            <p:cNvSpPr>
              <a:spLocks noChangeArrowheads="1"/>
            </p:cNvSpPr>
            <p:nvPr/>
          </p:nvSpPr>
          <p:spPr bwMode="auto">
            <a:xfrm>
              <a:off x="417513" y="1876425"/>
              <a:ext cx="8667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Systolic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154113" y="1876425"/>
              <a:ext cx="8747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(mmHg)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4462463" y="1876425"/>
              <a:ext cx="639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132.4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37"/>
            <p:cNvSpPr>
              <a:spLocks noChangeArrowheads="1"/>
            </p:cNvSpPr>
            <p:nvPr/>
          </p:nvSpPr>
          <p:spPr bwMode="auto">
            <a:xfrm>
              <a:off x="5921375" y="1876425"/>
              <a:ext cx="639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131.7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38"/>
            <p:cNvSpPr>
              <a:spLocks noChangeArrowheads="1"/>
            </p:cNvSpPr>
            <p:nvPr/>
          </p:nvSpPr>
          <p:spPr bwMode="auto">
            <a:xfrm>
              <a:off x="7318375" y="1876425"/>
              <a:ext cx="5222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+0.7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39"/>
            <p:cNvSpPr>
              <a:spLocks noChangeArrowheads="1"/>
            </p:cNvSpPr>
            <p:nvPr/>
          </p:nvSpPr>
          <p:spPr bwMode="auto">
            <a:xfrm>
              <a:off x="8218488" y="1876425"/>
              <a:ext cx="6413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417513" y="2247900"/>
              <a:ext cx="9096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Diastolic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1255713" y="2247900"/>
              <a:ext cx="8747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(mmHg)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4519613" y="2247900"/>
              <a:ext cx="5238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77.6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5980113" y="2247900"/>
              <a:ext cx="5238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77.4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/>
          </p:nvSpPr>
          <p:spPr bwMode="auto">
            <a:xfrm>
              <a:off x="7318375" y="2247900"/>
              <a:ext cx="5222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+0.3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8218488" y="2247900"/>
              <a:ext cx="525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417513" y="2619375"/>
              <a:ext cx="13477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Hypertensive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1695450" y="2619375"/>
              <a:ext cx="22352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serious adverse events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48"/>
            <p:cNvSpPr>
              <a:spLocks noChangeArrowheads="1"/>
            </p:cNvSpPr>
            <p:nvPr/>
          </p:nvSpPr>
          <p:spPr bwMode="auto">
            <a:xfrm>
              <a:off x="4227513" y="2619375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151 (1.0%)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49"/>
            <p:cNvSpPr>
              <a:spLocks noChangeArrowheads="1"/>
            </p:cNvSpPr>
            <p:nvPr/>
          </p:nvSpPr>
          <p:spPr bwMode="auto">
            <a:xfrm>
              <a:off x="5686425" y="2619375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141 (0.9%)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50"/>
            <p:cNvSpPr>
              <a:spLocks noChangeArrowheads="1"/>
            </p:cNvSpPr>
            <p:nvPr/>
          </p:nvSpPr>
          <p:spPr bwMode="auto">
            <a:xfrm>
              <a:off x="7235825" y="2619375"/>
              <a:ext cx="6858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+0.1%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8218488" y="2619375"/>
              <a:ext cx="525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15" name="Group 2114"/>
          <p:cNvGrpSpPr/>
          <p:nvPr/>
        </p:nvGrpSpPr>
        <p:grpSpPr>
          <a:xfrm>
            <a:off x="138112" y="3031680"/>
            <a:ext cx="8867776" cy="1081087"/>
            <a:chOff x="138112" y="2989263"/>
            <a:chExt cx="8867776" cy="1081087"/>
          </a:xfrm>
        </p:grpSpPr>
        <p:sp>
          <p:nvSpPr>
            <p:cNvPr id="2105" name="Line 14"/>
            <p:cNvSpPr>
              <a:spLocks noChangeShapeType="1"/>
            </p:cNvSpPr>
            <p:nvPr/>
          </p:nvSpPr>
          <p:spPr bwMode="auto">
            <a:xfrm>
              <a:off x="138112" y="3317875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15"/>
            <p:cNvSpPr>
              <a:spLocks noChangeShapeType="1"/>
            </p:cNvSpPr>
            <p:nvPr/>
          </p:nvSpPr>
          <p:spPr bwMode="auto">
            <a:xfrm>
              <a:off x="138112" y="3689350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Line 16"/>
            <p:cNvSpPr>
              <a:spLocks noChangeShapeType="1"/>
            </p:cNvSpPr>
            <p:nvPr/>
          </p:nvSpPr>
          <p:spPr bwMode="auto">
            <a:xfrm>
              <a:off x="138112" y="4060825"/>
              <a:ext cx="88677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Rectangle 52"/>
            <p:cNvSpPr>
              <a:spLocks noChangeArrowheads="1"/>
            </p:cNvSpPr>
            <p:nvPr/>
          </p:nvSpPr>
          <p:spPr bwMode="auto">
            <a:xfrm>
              <a:off x="236538" y="2989263"/>
              <a:ext cx="2460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53"/>
            <p:cNvSpPr>
              <a:spLocks noChangeArrowheads="1"/>
            </p:cNvSpPr>
            <p:nvPr/>
          </p:nvSpPr>
          <p:spPr bwMode="auto">
            <a:xfrm>
              <a:off x="360363" y="2989263"/>
              <a:ext cx="1401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idney disease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54"/>
            <p:cNvSpPr>
              <a:spLocks noChangeArrowheads="1"/>
            </p:cNvSpPr>
            <p:nvPr/>
          </p:nvSpPr>
          <p:spPr bwMode="auto">
            <a:xfrm>
              <a:off x="417513" y="3360738"/>
              <a:ext cx="5429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55"/>
            <p:cNvSpPr>
              <a:spLocks noChangeArrowheads="1"/>
            </p:cNvSpPr>
            <p:nvPr/>
          </p:nvSpPr>
          <p:spPr bwMode="auto">
            <a:xfrm>
              <a:off x="841375" y="3360738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6"/>
            <p:cNvSpPr>
              <a:spLocks noChangeArrowheads="1"/>
            </p:cNvSpPr>
            <p:nvPr/>
          </p:nvSpPr>
          <p:spPr bwMode="auto">
            <a:xfrm>
              <a:off x="911225" y="3360738"/>
              <a:ext cx="6397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onset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57"/>
            <p:cNvSpPr>
              <a:spLocks noChangeArrowheads="1"/>
            </p:cNvSpPr>
            <p:nvPr/>
          </p:nvSpPr>
          <p:spPr bwMode="auto">
            <a:xfrm>
              <a:off x="1482725" y="3360738"/>
              <a:ext cx="606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eGFR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58"/>
            <p:cNvSpPr>
              <a:spLocks noChangeArrowheads="1"/>
            </p:cNvSpPr>
            <p:nvPr/>
          </p:nvSpPr>
          <p:spPr bwMode="auto">
            <a:xfrm>
              <a:off x="2024063" y="3360738"/>
              <a:ext cx="19161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&lt;60 mL/min/1.73m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59"/>
            <p:cNvSpPr>
              <a:spLocks noChangeArrowheads="1"/>
            </p:cNvSpPr>
            <p:nvPr/>
          </p:nvSpPr>
          <p:spPr bwMode="auto">
            <a:xfrm>
              <a:off x="3821113" y="3365500"/>
              <a:ext cx="155575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60"/>
            <p:cNvSpPr>
              <a:spLocks noChangeArrowheads="1"/>
            </p:cNvSpPr>
            <p:nvPr/>
          </p:nvSpPr>
          <p:spPr bwMode="auto">
            <a:xfrm>
              <a:off x="4111625" y="3360738"/>
              <a:ext cx="5826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1344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61"/>
            <p:cNvSpPr>
              <a:spLocks noChangeArrowheads="1"/>
            </p:cNvSpPr>
            <p:nvPr/>
          </p:nvSpPr>
          <p:spPr bwMode="auto">
            <a:xfrm>
              <a:off x="4629150" y="3360738"/>
              <a:ext cx="8270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(11.5%)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62"/>
            <p:cNvSpPr>
              <a:spLocks noChangeArrowheads="1"/>
            </p:cNvSpPr>
            <p:nvPr/>
          </p:nvSpPr>
          <p:spPr bwMode="auto">
            <a:xfrm>
              <a:off x="5570538" y="3360738"/>
              <a:ext cx="13430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1236 (10.6%)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63"/>
            <p:cNvSpPr>
              <a:spLocks noChangeArrowheads="1"/>
            </p:cNvSpPr>
            <p:nvPr/>
          </p:nvSpPr>
          <p:spPr bwMode="auto">
            <a:xfrm>
              <a:off x="7177088" y="3360738"/>
              <a:ext cx="801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+0.84%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64"/>
            <p:cNvSpPr>
              <a:spLocks noChangeArrowheads="1"/>
            </p:cNvSpPr>
            <p:nvPr/>
          </p:nvSpPr>
          <p:spPr bwMode="auto">
            <a:xfrm>
              <a:off x="8218488" y="3360738"/>
              <a:ext cx="525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65"/>
            <p:cNvSpPr>
              <a:spLocks noChangeArrowheads="1"/>
            </p:cNvSpPr>
            <p:nvPr/>
          </p:nvSpPr>
          <p:spPr bwMode="auto">
            <a:xfrm>
              <a:off x="417513" y="3730625"/>
              <a:ext cx="14303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Renal failure 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Rectangle 66"/>
            <p:cNvSpPr>
              <a:spLocks noChangeArrowheads="1"/>
            </p:cNvSpPr>
            <p:nvPr/>
          </p:nvSpPr>
          <p:spPr bwMode="auto">
            <a:xfrm>
              <a:off x="1720850" y="3730625"/>
              <a:ext cx="21463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erious adverse events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67"/>
            <p:cNvSpPr>
              <a:spLocks noChangeArrowheads="1"/>
            </p:cNvSpPr>
            <p:nvPr/>
          </p:nvSpPr>
          <p:spPr bwMode="auto">
            <a:xfrm>
              <a:off x="4227513" y="3730625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169 (1.1%)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68"/>
            <p:cNvSpPr>
              <a:spLocks noChangeArrowheads="1"/>
            </p:cNvSpPr>
            <p:nvPr/>
          </p:nvSpPr>
          <p:spPr bwMode="auto">
            <a:xfrm>
              <a:off x="5686425" y="3730625"/>
              <a:ext cx="1111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146 (1.0%)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Rectangle 69"/>
            <p:cNvSpPr>
              <a:spLocks noChangeArrowheads="1"/>
            </p:cNvSpPr>
            <p:nvPr/>
          </p:nvSpPr>
          <p:spPr bwMode="auto">
            <a:xfrm>
              <a:off x="7177088" y="3730625"/>
              <a:ext cx="801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+0.15%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70"/>
            <p:cNvSpPr>
              <a:spLocks noChangeArrowheads="1"/>
            </p:cNvSpPr>
            <p:nvPr/>
          </p:nvSpPr>
          <p:spPr bwMode="auto">
            <a:xfrm>
              <a:off x="8218488" y="3730625"/>
              <a:ext cx="525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16" name="Group 2115"/>
          <p:cNvGrpSpPr/>
          <p:nvPr/>
        </p:nvGrpSpPr>
        <p:grpSpPr>
          <a:xfrm>
            <a:off x="234950" y="4144517"/>
            <a:ext cx="6698101" cy="646887"/>
            <a:chOff x="234950" y="4102100"/>
            <a:chExt cx="6698101" cy="646887"/>
          </a:xfrm>
        </p:grpSpPr>
        <p:sp>
          <p:nvSpPr>
            <p:cNvPr id="1044" name="Rectangle 71"/>
            <p:cNvSpPr>
              <a:spLocks noChangeArrowheads="1"/>
            </p:cNvSpPr>
            <p:nvPr/>
          </p:nvSpPr>
          <p:spPr bwMode="auto">
            <a:xfrm>
              <a:off x="236538" y="4102100"/>
              <a:ext cx="5342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 </a:t>
              </a:r>
              <a:r>
                <a:rPr kumimoji="0" lang="en-US" altLang="en-US" sz="18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effect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on vascular, non-vascular, or all-cause mortality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74"/>
            <p:cNvSpPr>
              <a:spLocks noChangeArrowheads="1"/>
            </p:cNvSpPr>
            <p:nvPr/>
          </p:nvSpPr>
          <p:spPr bwMode="auto">
            <a:xfrm>
              <a:off x="2641600" y="4102100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76"/>
            <p:cNvSpPr>
              <a:spLocks noChangeArrowheads="1"/>
            </p:cNvSpPr>
            <p:nvPr/>
          </p:nvSpPr>
          <p:spPr bwMode="auto">
            <a:xfrm>
              <a:off x="4025900" y="4102100"/>
              <a:ext cx="1889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78"/>
            <p:cNvSpPr>
              <a:spLocks noChangeArrowheads="1"/>
            </p:cNvSpPr>
            <p:nvPr/>
          </p:nvSpPr>
          <p:spPr bwMode="auto">
            <a:xfrm>
              <a:off x="234950" y="4344988"/>
              <a:ext cx="852488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Rectangle 79"/>
            <p:cNvSpPr>
              <a:spLocks noChangeArrowheads="1"/>
            </p:cNvSpPr>
            <p:nvPr/>
          </p:nvSpPr>
          <p:spPr bwMode="auto">
            <a:xfrm>
              <a:off x="236538" y="4471988"/>
              <a:ext cx="66965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 </a:t>
              </a:r>
              <a:r>
                <a:rPr kumimoji="0" lang="en-US" altLang="en-US" sz="18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effect</a:t>
              </a: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on </a:t>
              </a:r>
              <a:r>
                <a:rPr kumimoji="0" lang="en-US" altLang="en-US" sz="18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cancer, liver, muscle, cognitive function or adverse events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83"/>
            <p:cNvSpPr>
              <a:spLocks noChangeArrowheads="1"/>
            </p:cNvSpPr>
            <p:nvPr/>
          </p:nvSpPr>
          <p:spPr bwMode="auto">
            <a:xfrm>
              <a:off x="234950" y="4716463"/>
              <a:ext cx="852488" cy="14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6" name="Title 1"/>
          <p:cNvSpPr txBox="1">
            <a:spLocks/>
          </p:cNvSpPr>
          <p:nvPr/>
        </p:nvSpPr>
        <p:spPr>
          <a:xfrm>
            <a:off x="457200" y="34529"/>
            <a:ext cx="8229600" cy="609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Other clinical assessments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32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905" y="34529"/>
            <a:ext cx="9077153" cy="609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Effects of adding anacetrapib</a:t>
            </a:r>
          </a:p>
          <a:p>
            <a:r>
              <a:rPr lang="en-GB" sz="2800" b="1" dirty="0" smtClean="0"/>
              <a:t>to intensive statin therapy</a:t>
            </a:r>
            <a:endParaRPr lang="en-GB" sz="2800" b="1" dirty="0"/>
          </a:p>
        </p:txBody>
      </p:sp>
      <p:sp>
        <p:nvSpPr>
          <p:cNvPr id="52" name="Rectangle 3"/>
          <p:cNvSpPr>
            <a:spLocks noGrp="1" noChangeArrowheads="1"/>
          </p:cNvSpPr>
          <p:nvPr>
            <p:ph idx="1"/>
          </p:nvPr>
        </p:nvSpPr>
        <p:spPr>
          <a:xfrm>
            <a:off x="1024667" y="951284"/>
            <a:ext cx="6989728" cy="3705983"/>
          </a:xfrm>
        </p:spPr>
        <p:txBody>
          <a:bodyPr lIns="90000" tIns="46800" rIns="90000" bIns="46800">
            <a:noAutofit/>
          </a:bodyPr>
          <a:lstStyle/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>
                <a:cs typeface="Arial" panose="020B0604020202020204" pitchFamily="34" charset="0"/>
              </a:rPr>
              <a:t>Significant 9% proportional reduction in major </a:t>
            </a:r>
            <a:r>
              <a:rPr lang="en-GB" altLang="en-US" sz="2000" dirty="0">
                <a:cs typeface="Arial" panose="020B0604020202020204" pitchFamily="34" charset="0"/>
              </a:rPr>
              <a:t>coronary </a:t>
            </a:r>
            <a:r>
              <a:rPr lang="en-GB" altLang="en-US" sz="2000" dirty="0" smtClean="0">
                <a:cs typeface="Arial" panose="020B0604020202020204" pitchFamily="34" charset="0"/>
              </a:rPr>
              <a:t>events                                      </a:t>
            </a:r>
          </a:p>
          <a:p>
            <a:pPr marL="0" indent="0">
              <a:spcBef>
                <a:spcPts val="0"/>
              </a:spcBef>
              <a:buNone/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cs typeface="Arial" panose="020B0604020202020204" pitchFamily="34" charset="0"/>
              </a:rPr>
              <a:t>   (effect appears to be greater </a:t>
            </a:r>
            <a:r>
              <a:rPr lang="en-GB" altLang="en-US" sz="2000" dirty="0" smtClean="0">
                <a:cs typeface="Arial" panose="020B0604020202020204" pitchFamily="34" charset="0"/>
              </a:rPr>
              <a:t>in </a:t>
            </a:r>
            <a:r>
              <a:rPr lang="en-GB" altLang="en-US" sz="2000" dirty="0">
                <a:cs typeface="Arial" panose="020B0604020202020204" pitchFamily="34" charset="0"/>
              </a:rPr>
              <a:t>later years of treatment)</a:t>
            </a: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600" dirty="0" smtClean="0">
              <a:cs typeface="Arial" panose="020B0604020202020204" pitchFamily="34" charset="0"/>
            </a:endParaRP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>
                <a:cs typeface="Arial" panose="020B0604020202020204" pitchFamily="34" charset="0"/>
              </a:rPr>
              <a:t>Small reduction in risk of new-onset diabetes mellitus</a:t>
            </a: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400" dirty="0">
              <a:cs typeface="Arial" panose="020B0604020202020204" pitchFamily="34" charset="0"/>
            </a:endParaRP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>
                <a:cs typeface="Arial" panose="020B0604020202020204" pitchFamily="34" charset="0"/>
              </a:rPr>
              <a:t>No excess of symptomatic side-effects with anacetrapib</a:t>
            </a:r>
          </a:p>
          <a:p>
            <a:pPr marL="0" indent="0">
              <a:spcBef>
                <a:spcPts val="0"/>
              </a:spcBef>
              <a:buNone/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>
                <a:cs typeface="Arial" panose="020B0604020202020204" pitchFamily="34" charset="0"/>
              </a:rPr>
              <a:t>   (levels in adipose tissue rise with continued treatment)</a:t>
            </a: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400" dirty="0">
              <a:cs typeface="Arial" panose="020B0604020202020204" pitchFamily="34" charset="0"/>
            </a:endParaRP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>
                <a:cs typeface="Arial" panose="020B0604020202020204" pitchFamily="34" charset="0"/>
              </a:rPr>
              <a:t>No excess of mortality</a:t>
            </a:r>
            <a:r>
              <a:rPr lang="en-GB" altLang="en-US" sz="2000" dirty="0">
                <a:cs typeface="Arial" panose="020B0604020202020204" pitchFamily="34" charset="0"/>
              </a:rPr>
              <a:t>, </a:t>
            </a:r>
            <a:r>
              <a:rPr lang="en-GB" altLang="en-US" sz="2000" dirty="0" smtClean="0">
                <a:cs typeface="Arial" panose="020B0604020202020204" pitchFamily="34" charset="0"/>
              </a:rPr>
              <a:t>cancer </a:t>
            </a:r>
            <a:r>
              <a:rPr lang="en-GB" altLang="en-US" sz="2000" dirty="0">
                <a:cs typeface="Arial" panose="020B0604020202020204" pitchFamily="34" charset="0"/>
              </a:rPr>
              <a:t>or other </a:t>
            </a:r>
            <a:r>
              <a:rPr lang="en-GB" altLang="en-US" sz="2000" dirty="0" smtClean="0">
                <a:cs typeface="Arial" panose="020B0604020202020204" pitchFamily="34" charset="0"/>
              </a:rPr>
              <a:t>serious </a:t>
            </a:r>
            <a:r>
              <a:rPr lang="en-GB" altLang="en-US" sz="2000" dirty="0">
                <a:cs typeface="Arial" panose="020B0604020202020204" pitchFamily="34" charset="0"/>
              </a:rPr>
              <a:t>adverse </a:t>
            </a:r>
            <a:r>
              <a:rPr lang="en-GB" altLang="en-US" sz="2000" dirty="0" smtClean="0">
                <a:cs typeface="Arial" panose="020B0604020202020204" pitchFamily="34" charset="0"/>
              </a:rPr>
              <a:t>events (small </a:t>
            </a:r>
            <a:r>
              <a:rPr lang="en-GB" altLang="en-US" sz="2000" dirty="0">
                <a:cs typeface="Arial" panose="020B0604020202020204" pitchFamily="34" charset="0"/>
              </a:rPr>
              <a:t>increase in BP and small reduction in kidney function)</a:t>
            </a: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400" dirty="0" smtClean="0">
              <a:cs typeface="Arial" panose="020B0604020202020204" pitchFamily="34" charset="0"/>
            </a:endParaRPr>
          </a:p>
          <a:p>
            <a:pPr marL="180975" indent="-180975">
              <a:spcBef>
                <a:spcPts val="480"/>
              </a:spcBef>
              <a:tabLst>
                <a:tab pos="4508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 smtClean="0">
                <a:cs typeface="Arial" panose="020B0604020202020204" pitchFamily="34" charset="0"/>
              </a:rPr>
              <a:t>Post-trial follow-up of all </a:t>
            </a:r>
            <a:r>
              <a:rPr lang="en-GB" altLang="en-US" sz="2000" dirty="0">
                <a:cs typeface="Arial" panose="020B0604020202020204" pitchFamily="34" charset="0"/>
              </a:rPr>
              <a:t>consenting participants (</a:t>
            </a:r>
            <a:r>
              <a:rPr lang="en-GB" altLang="en-US" sz="2000" dirty="0" smtClean="0">
                <a:cs typeface="Arial" panose="020B0604020202020204" pitchFamily="34" charset="0"/>
              </a:rPr>
              <a:t>off-drug)       to </a:t>
            </a:r>
            <a:r>
              <a:rPr lang="en-GB" altLang="en-US" sz="2000" dirty="0">
                <a:cs typeface="Arial" panose="020B0604020202020204" pitchFamily="34" charset="0"/>
              </a:rPr>
              <a:t>assess longer-term efficacy and safety of anacetrapib</a:t>
            </a:r>
          </a:p>
        </p:txBody>
      </p:sp>
    </p:spTree>
    <p:extLst>
      <p:ext uri="{BB962C8B-B14F-4D97-AF65-F5344CB8AC3E}">
        <p14:creationId xmlns:p14="http://schemas.microsoft.com/office/powerpoint/2010/main" val="4817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eting_Bowman_300dp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3059" r="13784" b="21741"/>
          <a:stretch/>
        </p:blipFill>
        <p:spPr>
          <a:xfrm>
            <a:off x="1419966" y="228588"/>
            <a:ext cx="6304068" cy="4741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225" y="3822580"/>
            <a:ext cx="545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Available at </a:t>
            </a:r>
            <a:r>
              <a:rPr lang="en-GB" dirty="0" smtClean="0">
                <a:hlinkClick r:id="rId3"/>
              </a:rPr>
              <a:t>www.nejm.org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together with supplementary methods, analyses,</a:t>
            </a:r>
          </a:p>
          <a:p>
            <a:pPr algn="ctr"/>
            <a:r>
              <a:rPr lang="en-GB" dirty="0" smtClean="0"/>
              <a:t>and detailed tabulations of adverse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4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Box 68"/>
          <p:cNvSpPr>
            <a:spLocks noGrp="1" noChangeArrowheads="1"/>
          </p:cNvSpPr>
          <p:nvPr>
            <p:ph type="title"/>
          </p:nvPr>
        </p:nvSpPr>
        <p:spPr>
          <a:xfrm>
            <a:off x="457200" y="87474"/>
            <a:ext cx="8229600" cy="638175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</a:rPr>
              <a:t>Association between non-HDL/HDL &amp; CHD</a:t>
            </a:r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4930849" y="876411"/>
            <a:ext cx="3457575" cy="5601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Inverse association between HDL </a:t>
            </a:r>
          </a:p>
          <a:p>
            <a:pPr algn="ctr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and risk of CHD</a:t>
            </a:r>
          </a:p>
        </p:txBody>
      </p:sp>
      <p:sp>
        <p:nvSpPr>
          <p:cNvPr id="145414" name="Text Box 5"/>
          <p:cNvSpPr txBox="1">
            <a:spLocks noChangeArrowheads="1"/>
          </p:cNvSpPr>
          <p:nvPr/>
        </p:nvSpPr>
        <p:spPr bwMode="auto">
          <a:xfrm>
            <a:off x="898599" y="843558"/>
            <a:ext cx="3600450" cy="6093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Positive association between </a:t>
            </a:r>
          </a:p>
          <a:p>
            <a:pPr algn="ctr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non-HDL and risk of CHD</a:t>
            </a:r>
          </a:p>
        </p:txBody>
      </p:sp>
      <p:sp>
        <p:nvSpPr>
          <p:cNvPr id="145415" name="Text Box 17"/>
          <p:cNvSpPr txBox="1">
            <a:spLocks noChangeArrowheads="1"/>
          </p:cNvSpPr>
          <p:nvPr/>
        </p:nvSpPr>
        <p:spPr bwMode="auto">
          <a:xfrm>
            <a:off x="5291709" y="4855566"/>
            <a:ext cx="38163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GB" sz="1050" dirty="0">
                <a:solidFill>
                  <a:srgbClr val="000000"/>
                </a:solidFill>
                <a:latin typeface="Calibri" panose="020F0502020204030204" pitchFamily="34" charset="0"/>
              </a:rPr>
              <a:t>Prospective Studies Collaboration; Lancet 2007;370:1829-39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9" t="10521" b="4976"/>
          <a:stretch/>
        </p:blipFill>
        <p:spPr bwMode="auto">
          <a:xfrm>
            <a:off x="1043608" y="1460012"/>
            <a:ext cx="3672408" cy="34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 r="50487" b="4976"/>
          <a:stretch/>
        </p:blipFill>
        <p:spPr>
          <a:xfrm>
            <a:off x="5292080" y="1466246"/>
            <a:ext cx="3096344" cy="34005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eveal_Logo_w-tag_4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495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Background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38" y="1176800"/>
            <a:ext cx="8879459" cy="3394472"/>
          </a:xfrm>
        </p:spPr>
        <p:txBody>
          <a:bodyPr>
            <a:noAutofit/>
          </a:bodyPr>
          <a:lstStyle/>
          <a:p>
            <a:r>
              <a:rPr lang="en-GB" sz="2000" dirty="0" smtClean="0"/>
              <a:t>Anacetrapib is a potent inhibitor </a:t>
            </a:r>
            <a:r>
              <a:rPr lang="en-GB" sz="2000" dirty="0"/>
              <a:t>of Cholesteryl Ester Transfer Protein (CETP</a:t>
            </a:r>
            <a:r>
              <a:rPr lang="en-GB" sz="2000" dirty="0" smtClean="0"/>
              <a:t>) which doubles HDL-cholesterol and lowers LDL-cholesterol</a:t>
            </a:r>
          </a:p>
          <a:p>
            <a:endParaRPr lang="en-GB" sz="800" dirty="0"/>
          </a:p>
          <a:p>
            <a:r>
              <a:rPr lang="en-GB" sz="2000" dirty="0" smtClean="0"/>
              <a:t>Previous trials of other CETP inhibitors have been stopped after around 2 years of follow-up due to unexpected cardiovascular hazards (torcetrapib) or   apparent lack of efficacy (</a:t>
            </a:r>
            <a:r>
              <a:rPr lang="en-GB" sz="2000" dirty="0" err="1" smtClean="0"/>
              <a:t>dalcetrapib</a:t>
            </a:r>
            <a:r>
              <a:rPr lang="en-GB" sz="2000" dirty="0" smtClean="0"/>
              <a:t>, </a:t>
            </a:r>
            <a:r>
              <a:rPr lang="en-GB" sz="2000" dirty="0" err="1" smtClean="0"/>
              <a:t>evacetrapib</a:t>
            </a:r>
            <a:r>
              <a:rPr lang="en-GB" sz="2000" dirty="0" smtClean="0"/>
              <a:t>)</a:t>
            </a:r>
          </a:p>
          <a:p>
            <a:endParaRPr lang="en-GB" sz="800" dirty="0" smtClean="0"/>
          </a:p>
          <a:p>
            <a:r>
              <a:rPr lang="en-GB" sz="2000" dirty="0" smtClean="0"/>
              <a:t>The REVEAL trial assessed the efficacy and safety of </a:t>
            </a:r>
            <a:r>
              <a:rPr lang="en-GB" sz="2000" u="sng" dirty="0" smtClean="0"/>
              <a:t>adding anacetrapib</a:t>
            </a:r>
            <a:r>
              <a:rPr lang="en-GB" sz="2000" dirty="0" smtClean="0"/>
              <a:t> vs. placebo </a:t>
            </a:r>
            <a:r>
              <a:rPr lang="en-GB" sz="2000" u="sng" dirty="0" smtClean="0"/>
              <a:t>to effective doses of atorvastatin</a:t>
            </a:r>
            <a:r>
              <a:rPr lang="en-GB" sz="2000" dirty="0" smtClean="0"/>
              <a:t> among patients with established occlusive vascular disease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7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Content Placeholder 3088"/>
          <p:cNvSpPr>
            <a:spLocks noGrp="1"/>
          </p:cNvSpPr>
          <p:nvPr>
            <p:ph idx="1"/>
          </p:nvPr>
        </p:nvSpPr>
        <p:spPr>
          <a:xfrm>
            <a:off x="711700" y="1143590"/>
            <a:ext cx="8140069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Eligibility:</a:t>
            </a:r>
            <a:r>
              <a:rPr lang="en-GB" sz="2000" dirty="0" smtClean="0"/>
              <a:t> 30,000 patients aged over 50 years with occlusive vascular disease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b="1" dirty="0" smtClean="0"/>
              <a:t>Background statin: </a:t>
            </a:r>
            <a:r>
              <a:rPr lang="en-GB" sz="2000" dirty="0" smtClean="0"/>
              <a:t>Atorvastatin 20 or 80 mg daily (China: 10 or 20 mg)</a:t>
            </a:r>
          </a:p>
          <a:p>
            <a:pPr marL="0" indent="0">
              <a:buNone/>
            </a:pPr>
            <a:endParaRPr lang="en-GB" sz="800" u="sng" dirty="0"/>
          </a:p>
          <a:p>
            <a:pPr marL="0" indent="0">
              <a:buNone/>
            </a:pPr>
            <a:r>
              <a:rPr lang="en-GB" sz="2000" b="1" dirty="0" smtClean="0"/>
              <a:t>Randomized: </a:t>
            </a:r>
            <a:r>
              <a:rPr lang="en-GB" sz="2000" dirty="0" smtClean="0"/>
              <a:t>Anacetrapib 100 mg daily vs. matching placebo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b="1" dirty="0" smtClean="0"/>
              <a:t>Follow-up: </a:t>
            </a:r>
            <a:r>
              <a:rPr lang="en-GB" sz="2000" dirty="0" smtClean="0"/>
              <a:t>≥4 years and ≥1900 primary outcomes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b="1" dirty="0" smtClean="0"/>
              <a:t>Primary outcome:</a:t>
            </a:r>
            <a:r>
              <a:rPr lang="en-GB" sz="2000" dirty="0" smtClean="0"/>
              <a:t> Major Coronary Event</a:t>
            </a:r>
          </a:p>
          <a:p>
            <a:pPr marL="0" indent="0">
              <a:buNone/>
            </a:pPr>
            <a:r>
              <a:rPr lang="en-GB" sz="1800" dirty="0" smtClean="0"/>
              <a:t>(i.e. Coronary death, myocardial infarction, or coronary revascularization)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/>
          </a:bodyPr>
          <a:lstStyle/>
          <a:p>
            <a:r>
              <a:rPr lang="en-GB" sz="2800" b="1" dirty="0" smtClean="0"/>
              <a:t>REVEAL trial design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36085" y="4652129"/>
            <a:ext cx="559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smtClean="0"/>
              <a:t>REVEAL </a:t>
            </a:r>
            <a:r>
              <a:rPr lang="en-GB" sz="1400" dirty="0" smtClean="0"/>
              <a:t>Collaborative Group. Am Heart J 2017;187:182-90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65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/>
          </a:bodyPr>
          <a:lstStyle/>
          <a:p>
            <a:r>
              <a:rPr lang="en-GB" sz="2800" b="1" dirty="0" smtClean="0"/>
              <a:t>Baseline demographics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36996"/>
              </p:ext>
            </p:extLst>
          </p:nvPr>
        </p:nvGraphicFramePr>
        <p:xfrm>
          <a:off x="2104783" y="1144461"/>
          <a:ext cx="4885090" cy="309146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82150"/>
                <a:gridCol w="1776046"/>
                <a:gridCol w="1526894"/>
              </a:tblGrid>
              <a:tr h="205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(30449)</a:t>
                      </a: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Age (years)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Mean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Gender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25534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(84%)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>
                      <a:noFill/>
                    </a:lnT>
                  </a:tcPr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 4915  (16%)</a:t>
                      </a:r>
                      <a:endParaRPr lang="en-GB" sz="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Region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15738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(52%)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North America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 6082  (20%)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  8629  (28%)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39349"/>
              </p:ext>
            </p:extLst>
          </p:nvPr>
        </p:nvGraphicFramePr>
        <p:xfrm>
          <a:off x="822185" y="1123391"/>
          <a:ext cx="7488947" cy="331613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13724"/>
                <a:gridCol w="2868015"/>
                <a:gridCol w="1162875"/>
                <a:gridCol w="86360"/>
                <a:gridCol w="1557973"/>
              </a:tblGrid>
              <a:tr h="2052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(30449)</a:t>
                      </a:r>
                    </a:p>
                  </a:txBody>
                  <a:tcPr marL="59391" marR="593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Prior disease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  <a:latin typeface="Calibri" panose="020F0502020204030204" pitchFamily="34" charset="0"/>
                        </a:rPr>
                        <a:t>Coronary heart disease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26679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(88%)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Cerebrovascular disease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6781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(22%)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Peripheral</a:t>
                      </a:r>
                      <a:r>
                        <a:rPr lang="en-GB" sz="2000" baseline="0" dirty="0" smtClean="0">
                          <a:effectLst/>
                          <a:latin typeface="Calibri" panose="020F0502020204030204" pitchFamily="34" charset="0"/>
                        </a:rPr>
                        <a:t> arterial disease</a:t>
                      </a:r>
                      <a:endParaRPr lang="en-GB" sz="2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2435   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 (8%)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Diabetes mellitus</a:t>
                      </a:r>
                    </a:p>
                  </a:txBody>
                  <a:tcPr marL="59391" marR="59391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11320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(37%)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</a:tr>
              <a:tr h="147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Lipids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HDL</a:t>
                      </a:r>
                      <a:r>
                        <a:rPr lang="en-GB" sz="2000" baseline="0" dirty="0" smtClean="0">
                          <a:effectLst/>
                          <a:latin typeface="Calibri" panose="020F0502020204030204" pitchFamily="34" charset="0"/>
                        </a:rPr>
                        <a:t> cholesterol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40 mg/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dL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(1.0 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mmol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/L)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LDL</a:t>
                      </a:r>
                      <a:r>
                        <a:rPr lang="en-GB" sz="2000" baseline="0" dirty="0" smtClean="0">
                          <a:effectLst/>
                          <a:latin typeface="Calibri" panose="020F0502020204030204" pitchFamily="34" charset="0"/>
                        </a:rPr>
                        <a:t> cholesterol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61 mg/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dL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(1.6 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mmol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/L)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Non-HDL cholesterol</a:t>
                      </a:r>
                      <a:endParaRPr lang="en-GB" sz="2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92 mg/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dL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(2.4 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mmol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/L)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34529"/>
            <a:ext cx="8229600" cy="8657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/>
              <a:t>Prior disease &amp; blood lipids at randomization</a:t>
            </a:r>
          </a:p>
          <a:p>
            <a:r>
              <a:rPr lang="en-GB" sz="2600" dirty="0" smtClean="0"/>
              <a:t>(after 8-12 weeks’ treatment with atorvastatin)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644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97524"/>
              </p:ext>
            </p:extLst>
          </p:nvPr>
        </p:nvGraphicFramePr>
        <p:xfrm>
          <a:off x="516181" y="1131312"/>
          <a:ext cx="8220407" cy="308391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05188"/>
                <a:gridCol w="2687865"/>
                <a:gridCol w="1463677"/>
                <a:gridCol w="1463677"/>
              </a:tblGrid>
              <a:tr h="340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</a:rPr>
                        <a:t>Follow-up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Median duration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4.1 years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Complete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99.8%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0960" marR="60960" marT="0" marB="0" anchor="b"/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Anacetrapib</a:t>
                      </a:r>
                      <a:endParaRPr lang="en-GB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Placebo</a:t>
                      </a:r>
                      <a:endParaRPr lang="en-GB" sz="16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Adherence at midpoint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Randomized treatment*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89.9%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89.7%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Study atorvastatin</a:t>
                      </a:r>
                      <a:endParaRPr lang="en-GB" sz="2000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90.3%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89.7%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</a:tr>
              <a:tr h="340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Any statin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94.6%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94.7%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74">
                <a:tc gridSpan="4">
                  <a:txBody>
                    <a:bodyPr/>
                    <a:lstStyle/>
                    <a:p>
                      <a:pPr>
                        <a:tabLst>
                          <a:tab pos="266700" algn="l"/>
                        </a:tabLst>
                      </a:pPr>
                      <a:endParaRPr lang="en-GB" sz="2000" dirty="0" smtClean="0"/>
                    </a:p>
                    <a:p>
                      <a:pPr>
                        <a:tabLst>
                          <a:tab pos="266700" algn="l"/>
                        </a:tabLst>
                      </a:pPr>
                      <a:r>
                        <a:rPr lang="en-GB" sz="2000" dirty="0" smtClean="0"/>
                        <a:t>* No difference</a:t>
                      </a:r>
                      <a:r>
                        <a:rPr lang="en-GB" sz="2000" baseline="0" dirty="0" smtClean="0"/>
                        <a:t> in any reason for stopping allocated treatment</a:t>
                      </a:r>
                      <a:endParaRPr lang="en-GB" sz="2000" dirty="0"/>
                    </a:p>
                  </a:txBody>
                  <a:tcPr marL="59391" marR="593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391" marR="5939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marL="60960" marR="60960" marT="0" marB="0" anchor="b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4529"/>
            <a:ext cx="8229600" cy="609361"/>
          </a:xfrm>
        </p:spPr>
        <p:txBody>
          <a:bodyPr anchor="t">
            <a:normAutofit/>
          </a:bodyPr>
          <a:lstStyle/>
          <a:p>
            <a:r>
              <a:rPr lang="en-GB" sz="2800" b="1" dirty="0" smtClean="0"/>
              <a:t>Follow-up and adherence to treatment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543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AutoShape 178"/>
          <p:cNvSpPr>
            <a:spLocks noChangeAspect="1" noChangeArrowheads="1" noTextEdit="1"/>
          </p:cNvSpPr>
          <p:nvPr/>
        </p:nvSpPr>
        <p:spPr bwMode="auto">
          <a:xfrm>
            <a:off x="1055688" y="899686"/>
            <a:ext cx="732155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eal_Logo_w-tag_4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" name="Line 180"/>
          <p:cNvSpPr>
            <a:spLocks noChangeShapeType="1"/>
          </p:cNvSpPr>
          <p:nvPr/>
        </p:nvSpPr>
        <p:spPr bwMode="auto">
          <a:xfrm>
            <a:off x="3521075" y="929848"/>
            <a:ext cx="0" cy="39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9" name="Line 181"/>
          <p:cNvSpPr>
            <a:spLocks noChangeShapeType="1"/>
          </p:cNvSpPr>
          <p:nvPr/>
        </p:nvSpPr>
        <p:spPr bwMode="auto">
          <a:xfrm>
            <a:off x="3521075" y="1326723"/>
            <a:ext cx="0" cy="407987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0" name="Line 182"/>
          <p:cNvSpPr>
            <a:spLocks noChangeShapeType="1"/>
          </p:cNvSpPr>
          <p:nvPr/>
        </p:nvSpPr>
        <p:spPr bwMode="auto">
          <a:xfrm>
            <a:off x="3521075" y="1734711"/>
            <a:ext cx="0" cy="2371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1" name="Line 183"/>
          <p:cNvSpPr>
            <a:spLocks noChangeShapeType="1"/>
          </p:cNvSpPr>
          <p:nvPr/>
        </p:nvSpPr>
        <p:spPr bwMode="auto">
          <a:xfrm>
            <a:off x="5156200" y="1326723"/>
            <a:ext cx="0" cy="2779712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2" name="Line 184"/>
          <p:cNvSpPr>
            <a:spLocks noChangeShapeType="1"/>
          </p:cNvSpPr>
          <p:nvPr/>
        </p:nvSpPr>
        <p:spPr bwMode="auto">
          <a:xfrm>
            <a:off x="6784975" y="929848"/>
            <a:ext cx="0" cy="3968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3" name="Line 185"/>
          <p:cNvSpPr>
            <a:spLocks noChangeShapeType="1"/>
          </p:cNvSpPr>
          <p:nvPr/>
        </p:nvSpPr>
        <p:spPr bwMode="auto">
          <a:xfrm>
            <a:off x="6784975" y="1326723"/>
            <a:ext cx="0" cy="407987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4" name="Line 186"/>
          <p:cNvSpPr>
            <a:spLocks noChangeShapeType="1"/>
          </p:cNvSpPr>
          <p:nvPr/>
        </p:nvSpPr>
        <p:spPr bwMode="auto">
          <a:xfrm>
            <a:off x="6784975" y="1734711"/>
            <a:ext cx="0" cy="2371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5" name="Line 187"/>
          <p:cNvSpPr>
            <a:spLocks noChangeShapeType="1"/>
          </p:cNvSpPr>
          <p:nvPr/>
        </p:nvSpPr>
        <p:spPr bwMode="auto">
          <a:xfrm>
            <a:off x="3502025" y="1333073"/>
            <a:ext cx="33020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6" name="Line 188"/>
          <p:cNvSpPr>
            <a:spLocks noChangeShapeType="1"/>
          </p:cNvSpPr>
          <p:nvPr/>
        </p:nvSpPr>
        <p:spPr bwMode="auto">
          <a:xfrm>
            <a:off x="1028700" y="1728361"/>
            <a:ext cx="7334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7" name="Line 189"/>
          <p:cNvSpPr>
            <a:spLocks noChangeShapeType="1"/>
          </p:cNvSpPr>
          <p:nvPr/>
        </p:nvSpPr>
        <p:spPr bwMode="auto">
          <a:xfrm>
            <a:off x="1028700" y="2125236"/>
            <a:ext cx="73342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2" name="Line 194"/>
          <p:cNvSpPr>
            <a:spLocks noChangeShapeType="1"/>
          </p:cNvSpPr>
          <p:nvPr/>
        </p:nvSpPr>
        <p:spPr bwMode="auto">
          <a:xfrm>
            <a:off x="1028700" y="4503311"/>
            <a:ext cx="7334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3" name="Line 195"/>
          <p:cNvSpPr>
            <a:spLocks noChangeShapeType="1"/>
          </p:cNvSpPr>
          <p:nvPr/>
        </p:nvSpPr>
        <p:spPr bwMode="auto">
          <a:xfrm>
            <a:off x="1035050" y="929848"/>
            <a:ext cx="0" cy="317658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5" name="Line 197"/>
          <p:cNvSpPr>
            <a:spLocks noChangeShapeType="1"/>
          </p:cNvSpPr>
          <p:nvPr/>
        </p:nvSpPr>
        <p:spPr bwMode="auto">
          <a:xfrm>
            <a:off x="8356600" y="929848"/>
            <a:ext cx="0" cy="317658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6" name="Line 198"/>
          <p:cNvSpPr>
            <a:spLocks noChangeShapeType="1"/>
          </p:cNvSpPr>
          <p:nvPr/>
        </p:nvSpPr>
        <p:spPr bwMode="auto">
          <a:xfrm>
            <a:off x="8356600" y="4496961"/>
            <a:ext cx="0" cy="3762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7" name="Line 199"/>
          <p:cNvSpPr>
            <a:spLocks noChangeShapeType="1"/>
          </p:cNvSpPr>
          <p:nvPr/>
        </p:nvSpPr>
        <p:spPr bwMode="auto">
          <a:xfrm>
            <a:off x="1028700" y="936198"/>
            <a:ext cx="7334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8" name="Rectangle 200"/>
          <p:cNvSpPr>
            <a:spLocks noChangeArrowheads="1"/>
          </p:cNvSpPr>
          <p:nvPr/>
        </p:nvSpPr>
        <p:spPr bwMode="auto">
          <a:xfrm>
            <a:off x="1127125" y="977473"/>
            <a:ext cx="17097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Measurement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9" name="Rectangle 201"/>
          <p:cNvSpPr>
            <a:spLocks noChangeArrowheads="1"/>
          </p:cNvSpPr>
          <p:nvPr/>
        </p:nvSpPr>
        <p:spPr bwMode="auto">
          <a:xfrm>
            <a:off x="4119563" y="977473"/>
            <a:ext cx="11922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Absolute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0" name="Rectangle 202"/>
          <p:cNvSpPr>
            <a:spLocks noChangeArrowheads="1"/>
          </p:cNvSpPr>
          <p:nvPr/>
        </p:nvSpPr>
        <p:spPr bwMode="auto">
          <a:xfrm>
            <a:off x="5114925" y="977473"/>
            <a:ext cx="12731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difference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1" name="Rectangle 203"/>
          <p:cNvSpPr>
            <a:spLocks noChangeArrowheads="1"/>
          </p:cNvSpPr>
          <p:nvPr/>
        </p:nvSpPr>
        <p:spPr bwMode="auto">
          <a:xfrm>
            <a:off x="6902450" y="977473"/>
            <a:ext cx="1543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Proportional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2" name="Rectangle 204"/>
          <p:cNvSpPr>
            <a:spLocks noChangeArrowheads="1"/>
          </p:cNvSpPr>
          <p:nvPr/>
        </p:nvSpPr>
        <p:spPr bwMode="auto">
          <a:xfrm>
            <a:off x="7034213" y="1282273"/>
            <a:ext cx="12731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difference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3" name="Rectangle 205"/>
          <p:cNvSpPr>
            <a:spLocks noChangeArrowheads="1"/>
          </p:cNvSpPr>
          <p:nvPr/>
        </p:nvSpPr>
        <p:spPr bwMode="auto">
          <a:xfrm>
            <a:off x="3994150" y="1374348"/>
            <a:ext cx="5730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mg/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4" name="Rectangle 206"/>
          <p:cNvSpPr>
            <a:spLocks noChangeArrowheads="1"/>
          </p:cNvSpPr>
          <p:nvPr/>
        </p:nvSpPr>
        <p:spPr bwMode="auto">
          <a:xfrm>
            <a:off x="4438650" y="1374348"/>
            <a:ext cx="381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5" name="Rectangle 207"/>
          <p:cNvSpPr>
            <a:spLocks noChangeArrowheads="1"/>
          </p:cNvSpPr>
          <p:nvPr/>
        </p:nvSpPr>
        <p:spPr bwMode="auto">
          <a:xfrm>
            <a:off x="5584825" y="1374348"/>
            <a:ext cx="9080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SI units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6" name="Rectangle 208"/>
          <p:cNvSpPr>
            <a:spLocks noChangeArrowheads="1"/>
          </p:cNvSpPr>
          <p:nvPr/>
        </p:nvSpPr>
        <p:spPr bwMode="auto">
          <a:xfrm>
            <a:off x="1127125" y="1771223"/>
            <a:ext cx="17653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HDL cholesterol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" name="Rectangle 209"/>
          <p:cNvSpPr>
            <a:spLocks noChangeArrowheads="1"/>
          </p:cNvSpPr>
          <p:nvPr/>
        </p:nvSpPr>
        <p:spPr bwMode="auto">
          <a:xfrm>
            <a:off x="4175125" y="1771223"/>
            <a:ext cx="5159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+43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8" name="Rectangle 210"/>
          <p:cNvSpPr>
            <a:spLocks noChangeArrowheads="1"/>
          </p:cNvSpPr>
          <p:nvPr/>
        </p:nvSpPr>
        <p:spPr bwMode="auto">
          <a:xfrm>
            <a:off x="5248275" y="1771223"/>
            <a:ext cx="6381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+1.1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9" name="Rectangle 211"/>
          <p:cNvSpPr>
            <a:spLocks noChangeArrowheads="1"/>
          </p:cNvSpPr>
          <p:nvPr/>
        </p:nvSpPr>
        <p:spPr bwMode="auto">
          <a:xfrm>
            <a:off x="5753100" y="1771223"/>
            <a:ext cx="7318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mmol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0" name="Rectangle 212"/>
          <p:cNvSpPr>
            <a:spLocks noChangeArrowheads="1"/>
          </p:cNvSpPr>
          <p:nvPr/>
        </p:nvSpPr>
        <p:spPr bwMode="auto">
          <a:xfrm>
            <a:off x="6350000" y="1771223"/>
            <a:ext cx="336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1" name="Rectangle 213"/>
          <p:cNvSpPr>
            <a:spLocks noChangeArrowheads="1"/>
          </p:cNvSpPr>
          <p:nvPr/>
        </p:nvSpPr>
        <p:spPr bwMode="auto">
          <a:xfrm>
            <a:off x="7286625" y="1771223"/>
            <a:ext cx="6985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104%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2" name="Rectangle 214"/>
          <p:cNvSpPr>
            <a:spLocks noChangeArrowheads="1"/>
          </p:cNvSpPr>
          <p:nvPr/>
        </p:nvSpPr>
        <p:spPr bwMode="auto">
          <a:xfrm>
            <a:off x="1127125" y="2166511"/>
            <a:ext cx="2057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Apolipoprotein AI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3" name="Rectangle 215"/>
          <p:cNvSpPr>
            <a:spLocks noChangeArrowheads="1"/>
          </p:cNvSpPr>
          <p:nvPr/>
        </p:nvSpPr>
        <p:spPr bwMode="auto">
          <a:xfrm>
            <a:off x="4175125" y="2166511"/>
            <a:ext cx="5413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+42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4" name="Rectangle 216"/>
          <p:cNvSpPr>
            <a:spLocks noChangeArrowheads="1"/>
          </p:cNvSpPr>
          <p:nvPr/>
        </p:nvSpPr>
        <p:spPr bwMode="auto">
          <a:xfrm>
            <a:off x="5248275" y="2166511"/>
            <a:ext cx="10112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+0.4 g/L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5" name="Rectangle 217"/>
          <p:cNvSpPr>
            <a:spLocks noChangeArrowheads="1"/>
          </p:cNvSpPr>
          <p:nvPr/>
        </p:nvSpPr>
        <p:spPr bwMode="auto">
          <a:xfrm>
            <a:off x="7378700" y="2166511"/>
            <a:ext cx="5984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36%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32" name="Group 1231"/>
          <p:cNvGrpSpPr/>
          <p:nvPr/>
        </p:nvGrpSpPr>
        <p:grpSpPr>
          <a:xfrm>
            <a:off x="1028700" y="2522111"/>
            <a:ext cx="7334250" cy="817562"/>
            <a:chOff x="904875" y="2300288"/>
            <a:chExt cx="7334250" cy="817562"/>
          </a:xfrm>
        </p:grpSpPr>
        <p:sp>
          <p:nvSpPr>
            <p:cNvPr id="1158" name="Line 190"/>
            <p:cNvSpPr>
              <a:spLocks noChangeShapeType="1"/>
            </p:cNvSpPr>
            <p:nvPr/>
          </p:nvSpPr>
          <p:spPr bwMode="auto">
            <a:xfrm>
              <a:off x="904875" y="2300288"/>
              <a:ext cx="73342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9" name="Line 191"/>
            <p:cNvSpPr>
              <a:spLocks noChangeShapeType="1"/>
            </p:cNvSpPr>
            <p:nvPr/>
          </p:nvSpPr>
          <p:spPr bwMode="auto">
            <a:xfrm>
              <a:off x="904875" y="2695575"/>
              <a:ext cx="73342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0" name="Line 192"/>
            <p:cNvSpPr>
              <a:spLocks noChangeShapeType="1"/>
            </p:cNvSpPr>
            <p:nvPr/>
          </p:nvSpPr>
          <p:spPr bwMode="auto">
            <a:xfrm>
              <a:off x="904875" y="3092450"/>
              <a:ext cx="73342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6" name="Rectangle 218"/>
            <p:cNvSpPr>
              <a:spLocks noChangeArrowheads="1"/>
            </p:cNvSpPr>
            <p:nvPr/>
          </p:nvSpPr>
          <p:spPr bwMode="auto">
            <a:xfrm>
              <a:off x="1003300" y="2341563"/>
              <a:ext cx="171132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LDL cholesterol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219"/>
            <p:cNvSpPr>
              <a:spLocks noChangeArrowheads="1"/>
            </p:cNvSpPr>
            <p:nvPr/>
          </p:nvSpPr>
          <p:spPr bwMode="auto">
            <a:xfrm>
              <a:off x="1003300" y="2738438"/>
              <a:ext cx="2111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220"/>
            <p:cNvSpPr>
              <a:spLocks noChangeArrowheads="1"/>
            </p:cNvSpPr>
            <p:nvPr/>
          </p:nvSpPr>
          <p:spPr bwMode="auto">
            <a:xfrm>
              <a:off x="1138238" y="2738438"/>
              <a:ext cx="28892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221"/>
            <p:cNvSpPr>
              <a:spLocks noChangeArrowheads="1"/>
            </p:cNvSpPr>
            <p:nvPr/>
          </p:nvSpPr>
          <p:spPr bwMode="auto">
            <a:xfrm>
              <a:off x="1293813" y="2738438"/>
              <a:ext cx="60007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irect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222"/>
            <p:cNvSpPr>
              <a:spLocks noChangeArrowheads="1"/>
            </p:cNvSpPr>
            <p:nvPr/>
          </p:nvSpPr>
          <p:spPr bwMode="auto">
            <a:xfrm>
              <a:off x="1816100" y="2738438"/>
              <a:ext cx="12525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(Genzyme)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223"/>
            <p:cNvSpPr>
              <a:spLocks noChangeArrowheads="1"/>
            </p:cNvSpPr>
            <p:nvPr/>
          </p:nvSpPr>
          <p:spPr bwMode="auto">
            <a:xfrm>
              <a:off x="4046538" y="2738438"/>
              <a:ext cx="2095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224"/>
            <p:cNvSpPr>
              <a:spLocks noChangeArrowheads="1"/>
            </p:cNvSpPr>
            <p:nvPr/>
          </p:nvSpPr>
          <p:spPr bwMode="auto">
            <a:xfrm>
              <a:off x="4124325" y="2738438"/>
              <a:ext cx="39052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225"/>
            <p:cNvSpPr>
              <a:spLocks noChangeArrowheads="1"/>
            </p:cNvSpPr>
            <p:nvPr/>
          </p:nvSpPr>
          <p:spPr bwMode="auto">
            <a:xfrm>
              <a:off x="5124450" y="2738438"/>
              <a:ext cx="2111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226"/>
            <p:cNvSpPr>
              <a:spLocks noChangeArrowheads="1"/>
            </p:cNvSpPr>
            <p:nvPr/>
          </p:nvSpPr>
          <p:spPr bwMode="auto">
            <a:xfrm>
              <a:off x="5202238" y="2738438"/>
              <a:ext cx="5667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227"/>
            <p:cNvSpPr>
              <a:spLocks noChangeArrowheads="1"/>
            </p:cNvSpPr>
            <p:nvPr/>
          </p:nvSpPr>
          <p:spPr bwMode="auto">
            <a:xfrm>
              <a:off x="5638800" y="2738438"/>
              <a:ext cx="7318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mmol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228"/>
            <p:cNvSpPr>
              <a:spLocks noChangeArrowheads="1"/>
            </p:cNvSpPr>
            <p:nvPr/>
          </p:nvSpPr>
          <p:spPr bwMode="auto">
            <a:xfrm>
              <a:off x="6235700" y="2738438"/>
              <a:ext cx="3365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229"/>
            <p:cNvSpPr>
              <a:spLocks noChangeArrowheads="1"/>
            </p:cNvSpPr>
            <p:nvPr/>
          </p:nvSpPr>
          <p:spPr bwMode="auto">
            <a:xfrm>
              <a:off x="7188200" y="2738438"/>
              <a:ext cx="2095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230"/>
            <p:cNvSpPr>
              <a:spLocks noChangeArrowheads="1"/>
            </p:cNvSpPr>
            <p:nvPr/>
          </p:nvSpPr>
          <p:spPr bwMode="auto">
            <a:xfrm>
              <a:off x="7265988" y="2738438"/>
              <a:ext cx="569913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3" name="Group 1232"/>
          <p:cNvGrpSpPr/>
          <p:nvPr/>
        </p:nvGrpSpPr>
        <p:grpSpPr>
          <a:xfrm>
            <a:off x="1028700" y="3355548"/>
            <a:ext cx="7334250" cy="398462"/>
            <a:chOff x="904875" y="3133725"/>
            <a:chExt cx="7334250" cy="398462"/>
          </a:xfrm>
        </p:grpSpPr>
        <p:sp>
          <p:nvSpPr>
            <p:cNvPr id="1161" name="Line 193"/>
            <p:cNvSpPr>
              <a:spLocks noChangeShapeType="1"/>
            </p:cNvSpPr>
            <p:nvPr/>
          </p:nvSpPr>
          <p:spPr bwMode="auto">
            <a:xfrm>
              <a:off x="904875" y="3489325"/>
              <a:ext cx="73342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9" name="Rectangle 231"/>
            <p:cNvSpPr>
              <a:spLocks noChangeArrowheads="1"/>
            </p:cNvSpPr>
            <p:nvPr/>
          </p:nvSpPr>
          <p:spPr bwMode="auto">
            <a:xfrm>
              <a:off x="1003300" y="3133725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232"/>
            <p:cNvSpPr>
              <a:spLocks noChangeArrowheads="1"/>
            </p:cNvSpPr>
            <p:nvPr/>
          </p:nvSpPr>
          <p:spPr bwMode="auto">
            <a:xfrm>
              <a:off x="1138238" y="3133725"/>
              <a:ext cx="6334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Beta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233"/>
            <p:cNvSpPr>
              <a:spLocks noChangeArrowheads="1"/>
            </p:cNvSpPr>
            <p:nvPr/>
          </p:nvSpPr>
          <p:spPr bwMode="auto">
            <a:xfrm>
              <a:off x="1604963" y="3133725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2" name="Rectangle 234"/>
            <p:cNvSpPr>
              <a:spLocks noChangeArrowheads="1"/>
            </p:cNvSpPr>
            <p:nvPr/>
          </p:nvSpPr>
          <p:spPr bwMode="auto">
            <a:xfrm>
              <a:off x="1682750" y="3133725"/>
              <a:ext cx="17827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quantification*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3" name="Rectangle 235"/>
            <p:cNvSpPr>
              <a:spLocks noChangeArrowheads="1"/>
            </p:cNvSpPr>
            <p:nvPr/>
          </p:nvSpPr>
          <p:spPr bwMode="auto">
            <a:xfrm>
              <a:off x="4046538" y="3133725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4" name="Rectangle 236"/>
            <p:cNvSpPr>
              <a:spLocks noChangeArrowheads="1"/>
            </p:cNvSpPr>
            <p:nvPr/>
          </p:nvSpPr>
          <p:spPr bwMode="auto">
            <a:xfrm>
              <a:off x="4124325" y="3133725"/>
              <a:ext cx="4079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5" name="Rectangle 237"/>
            <p:cNvSpPr>
              <a:spLocks noChangeArrowheads="1"/>
            </p:cNvSpPr>
            <p:nvPr/>
          </p:nvSpPr>
          <p:spPr bwMode="auto">
            <a:xfrm>
              <a:off x="5124450" y="3133725"/>
              <a:ext cx="2206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Rectangle 238"/>
            <p:cNvSpPr>
              <a:spLocks noChangeArrowheads="1"/>
            </p:cNvSpPr>
            <p:nvPr/>
          </p:nvSpPr>
          <p:spPr bwMode="auto">
            <a:xfrm>
              <a:off x="5202238" y="3133725"/>
              <a:ext cx="59690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0.3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7" name="Rectangle 239"/>
            <p:cNvSpPr>
              <a:spLocks noChangeArrowheads="1"/>
            </p:cNvSpPr>
            <p:nvPr/>
          </p:nvSpPr>
          <p:spPr bwMode="auto">
            <a:xfrm>
              <a:off x="5638800" y="3133725"/>
              <a:ext cx="7667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mmol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8" name="Rectangle 240"/>
            <p:cNvSpPr>
              <a:spLocks noChangeArrowheads="1"/>
            </p:cNvSpPr>
            <p:nvPr/>
          </p:nvSpPr>
          <p:spPr bwMode="auto">
            <a:xfrm>
              <a:off x="6235700" y="3133725"/>
              <a:ext cx="35560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Rectangle 241"/>
            <p:cNvSpPr>
              <a:spLocks noChangeArrowheads="1"/>
            </p:cNvSpPr>
            <p:nvPr/>
          </p:nvSpPr>
          <p:spPr bwMode="auto">
            <a:xfrm>
              <a:off x="7188200" y="3133725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242"/>
            <p:cNvSpPr>
              <a:spLocks noChangeArrowheads="1"/>
            </p:cNvSpPr>
            <p:nvPr/>
          </p:nvSpPr>
          <p:spPr bwMode="auto">
            <a:xfrm>
              <a:off x="7265988" y="3133725"/>
              <a:ext cx="5984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17%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4" name="Group 1233"/>
          <p:cNvGrpSpPr/>
          <p:nvPr/>
        </p:nvGrpSpPr>
        <p:grpSpPr>
          <a:xfrm>
            <a:off x="1127125" y="3754011"/>
            <a:ext cx="6832601" cy="379412"/>
            <a:chOff x="1003300" y="3532188"/>
            <a:chExt cx="6832601" cy="379412"/>
          </a:xfrm>
        </p:grpSpPr>
        <p:sp>
          <p:nvSpPr>
            <p:cNvPr id="1211" name="Rectangle 243"/>
            <p:cNvSpPr>
              <a:spLocks noChangeArrowheads="1"/>
            </p:cNvSpPr>
            <p:nvPr/>
          </p:nvSpPr>
          <p:spPr bwMode="auto">
            <a:xfrm>
              <a:off x="1003300" y="3532188"/>
              <a:ext cx="169227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Apolipoprotein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2" name="Rectangle 244"/>
            <p:cNvSpPr>
              <a:spLocks noChangeArrowheads="1"/>
            </p:cNvSpPr>
            <p:nvPr/>
          </p:nvSpPr>
          <p:spPr bwMode="auto">
            <a:xfrm>
              <a:off x="2613025" y="3532188"/>
              <a:ext cx="271463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Rectangle 245"/>
            <p:cNvSpPr>
              <a:spLocks noChangeArrowheads="1"/>
            </p:cNvSpPr>
            <p:nvPr/>
          </p:nvSpPr>
          <p:spPr bwMode="auto">
            <a:xfrm>
              <a:off x="4046538" y="3532188"/>
              <a:ext cx="2095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Rectangle 246"/>
            <p:cNvSpPr>
              <a:spLocks noChangeArrowheads="1"/>
            </p:cNvSpPr>
            <p:nvPr/>
          </p:nvSpPr>
          <p:spPr bwMode="auto">
            <a:xfrm>
              <a:off x="4124325" y="3532188"/>
              <a:ext cx="39052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5" name="Rectangle 247"/>
            <p:cNvSpPr>
              <a:spLocks noChangeArrowheads="1"/>
            </p:cNvSpPr>
            <p:nvPr/>
          </p:nvSpPr>
          <p:spPr bwMode="auto">
            <a:xfrm>
              <a:off x="5124450" y="3532188"/>
              <a:ext cx="2111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6" name="Rectangle 248"/>
            <p:cNvSpPr>
              <a:spLocks noChangeArrowheads="1"/>
            </p:cNvSpPr>
            <p:nvPr/>
          </p:nvSpPr>
          <p:spPr bwMode="auto">
            <a:xfrm>
              <a:off x="5202238" y="3532188"/>
              <a:ext cx="89217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0.1  g/L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7" name="Rectangle 249"/>
            <p:cNvSpPr>
              <a:spLocks noChangeArrowheads="1"/>
            </p:cNvSpPr>
            <p:nvPr/>
          </p:nvSpPr>
          <p:spPr bwMode="auto">
            <a:xfrm>
              <a:off x="7188200" y="3532188"/>
              <a:ext cx="2095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8" name="Rectangle 250"/>
            <p:cNvSpPr>
              <a:spLocks noChangeArrowheads="1"/>
            </p:cNvSpPr>
            <p:nvPr/>
          </p:nvSpPr>
          <p:spPr bwMode="auto">
            <a:xfrm>
              <a:off x="7265988" y="3532188"/>
              <a:ext cx="569913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18%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5" name="Group 1234"/>
          <p:cNvGrpSpPr/>
          <p:nvPr/>
        </p:nvGrpSpPr>
        <p:grpSpPr>
          <a:xfrm>
            <a:off x="1127125" y="4147711"/>
            <a:ext cx="6861176" cy="398462"/>
            <a:chOff x="1003300" y="3925888"/>
            <a:chExt cx="6861176" cy="398462"/>
          </a:xfrm>
        </p:grpSpPr>
        <p:sp>
          <p:nvSpPr>
            <p:cNvPr id="1219" name="Rectangle 251"/>
            <p:cNvSpPr>
              <a:spLocks noChangeArrowheads="1"/>
            </p:cNvSpPr>
            <p:nvPr/>
          </p:nvSpPr>
          <p:spPr bwMode="auto">
            <a:xfrm>
              <a:off x="1003300" y="3925888"/>
              <a:ext cx="59213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252"/>
            <p:cNvSpPr>
              <a:spLocks noChangeArrowheads="1"/>
            </p:cNvSpPr>
            <p:nvPr/>
          </p:nvSpPr>
          <p:spPr bwMode="auto">
            <a:xfrm>
              <a:off x="1436688" y="3925888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253"/>
            <p:cNvSpPr>
              <a:spLocks noChangeArrowheads="1"/>
            </p:cNvSpPr>
            <p:nvPr/>
          </p:nvSpPr>
          <p:spPr bwMode="auto">
            <a:xfrm>
              <a:off x="1514475" y="3925888"/>
              <a:ext cx="18557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HDL cholesterol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2" name="Rectangle 254"/>
            <p:cNvSpPr>
              <a:spLocks noChangeArrowheads="1"/>
            </p:cNvSpPr>
            <p:nvPr/>
          </p:nvSpPr>
          <p:spPr bwMode="auto">
            <a:xfrm>
              <a:off x="4046538" y="3925888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3" name="Rectangle 255"/>
            <p:cNvSpPr>
              <a:spLocks noChangeArrowheads="1"/>
            </p:cNvSpPr>
            <p:nvPr/>
          </p:nvSpPr>
          <p:spPr bwMode="auto">
            <a:xfrm>
              <a:off x="4124325" y="3925888"/>
              <a:ext cx="4079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4" name="Rectangle 256"/>
            <p:cNvSpPr>
              <a:spLocks noChangeArrowheads="1"/>
            </p:cNvSpPr>
            <p:nvPr/>
          </p:nvSpPr>
          <p:spPr bwMode="auto">
            <a:xfrm>
              <a:off x="5124450" y="3925888"/>
              <a:ext cx="2206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5" name="Rectangle 257"/>
            <p:cNvSpPr>
              <a:spLocks noChangeArrowheads="1"/>
            </p:cNvSpPr>
            <p:nvPr/>
          </p:nvSpPr>
          <p:spPr bwMode="auto">
            <a:xfrm>
              <a:off x="5202238" y="3925888"/>
              <a:ext cx="59690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0.4 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6" name="Rectangle 258"/>
            <p:cNvSpPr>
              <a:spLocks noChangeArrowheads="1"/>
            </p:cNvSpPr>
            <p:nvPr/>
          </p:nvSpPr>
          <p:spPr bwMode="auto">
            <a:xfrm>
              <a:off x="5638800" y="3925888"/>
              <a:ext cx="7667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mmol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259"/>
            <p:cNvSpPr>
              <a:spLocks noChangeArrowheads="1"/>
            </p:cNvSpPr>
            <p:nvPr/>
          </p:nvSpPr>
          <p:spPr bwMode="auto">
            <a:xfrm>
              <a:off x="6235700" y="3925888"/>
              <a:ext cx="355600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/L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" name="Rectangle 260"/>
            <p:cNvSpPr>
              <a:spLocks noChangeArrowheads="1"/>
            </p:cNvSpPr>
            <p:nvPr/>
          </p:nvSpPr>
          <p:spPr bwMode="auto">
            <a:xfrm>
              <a:off x="7188200" y="3925888"/>
              <a:ext cx="219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261"/>
            <p:cNvSpPr>
              <a:spLocks noChangeArrowheads="1"/>
            </p:cNvSpPr>
            <p:nvPr/>
          </p:nvSpPr>
          <p:spPr bwMode="auto">
            <a:xfrm>
              <a:off x="7265988" y="3925888"/>
              <a:ext cx="5984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18%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6" name="Group 1235"/>
          <p:cNvGrpSpPr/>
          <p:nvPr/>
        </p:nvGrpSpPr>
        <p:grpSpPr>
          <a:xfrm>
            <a:off x="1035050" y="4496961"/>
            <a:ext cx="4489450" cy="376237"/>
            <a:chOff x="911225" y="4275138"/>
            <a:chExt cx="4489450" cy="376237"/>
          </a:xfrm>
        </p:grpSpPr>
        <p:sp>
          <p:nvSpPr>
            <p:cNvPr id="1164" name="Line 196"/>
            <p:cNvSpPr>
              <a:spLocks noChangeShapeType="1"/>
            </p:cNvSpPr>
            <p:nvPr/>
          </p:nvSpPr>
          <p:spPr bwMode="auto">
            <a:xfrm>
              <a:off x="911225" y="4275138"/>
              <a:ext cx="0" cy="376237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0" name="Rectangle 262"/>
            <p:cNvSpPr>
              <a:spLocks noChangeArrowheads="1"/>
            </p:cNvSpPr>
            <p:nvPr/>
          </p:nvSpPr>
          <p:spPr bwMode="auto">
            <a:xfrm>
              <a:off x="1003300" y="4324350"/>
              <a:ext cx="211772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 measured in a random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" name="Rectangle 263"/>
            <p:cNvSpPr>
              <a:spLocks noChangeArrowheads="1"/>
            </p:cNvSpPr>
            <p:nvPr/>
          </p:nvSpPr>
          <p:spPr bwMode="auto">
            <a:xfrm>
              <a:off x="3054350" y="4324350"/>
              <a:ext cx="234632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subset of 2000 participants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7" name="Rectangle 1236"/>
          <p:cNvSpPr/>
          <p:nvPr/>
        </p:nvSpPr>
        <p:spPr>
          <a:xfrm>
            <a:off x="1055684" y="4100085"/>
            <a:ext cx="7278688" cy="39687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57200" y="34529"/>
            <a:ext cx="8229600" cy="609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Effects of anacetrapib on lipids at trial midpoint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90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" y="27720"/>
            <a:ext cx="309865" cy="3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Reveal_Logo_w-tag_4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1"/>
          <a:stretch/>
        </p:blipFill>
        <p:spPr bwMode="auto">
          <a:xfrm>
            <a:off x="8311132" y="49991"/>
            <a:ext cx="796927" cy="2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0163" y="1132341"/>
            <a:ext cx="91440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36713" y="4204153"/>
            <a:ext cx="6642100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636713" y="1221241"/>
            <a:ext cx="0" cy="2982913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36713" y="4204153"/>
            <a:ext cx="6642100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36713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74901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13088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51276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587876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326063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4251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02438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540626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8278813" y="4204153"/>
            <a:ext cx="0" cy="66675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636713" y="1221241"/>
            <a:ext cx="0" cy="2982913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577976" y="4204153"/>
            <a:ext cx="58738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1577976" y="3210378"/>
            <a:ext cx="58738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1577976" y="2215016"/>
            <a:ext cx="58738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1577976" y="1221241"/>
            <a:ext cx="58738" cy="0"/>
          </a:xfrm>
          <a:prstGeom prst="lin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593857" y="4337503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070232" y="4337503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45020" y="4337503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021395" y="4337503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497770" y="4337503"/>
            <a:ext cx="10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339851" y="4083501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339851" y="3089726"/>
            <a:ext cx="171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254126" y="2094363"/>
            <a:ext cx="25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254126" y="1100588"/>
            <a:ext cx="25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017963" y="4507366"/>
            <a:ext cx="180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Years of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Follow-up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6200000">
            <a:off x="-398462" y="2422978"/>
            <a:ext cx="267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Participants with Event (%)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6713" y="1594303"/>
            <a:ext cx="6642101" cy="2609850"/>
            <a:chOff x="1636713" y="1335088"/>
            <a:chExt cx="6642101" cy="2609850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636713" y="3084513"/>
              <a:ext cx="2136775" cy="860425"/>
            </a:xfrm>
            <a:custGeom>
              <a:avLst/>
              <a:gdLst>
                <a:gd name="T0" fmla="*/ 5 w 223"/>
                <a:gd name="T1" fmla="*/ 88 h 90"/>
                <a:gd name="T2" fmla="*/ 8 w 223"/>
                <a:gd name="T3" fmla="*/ 87 h 90"/>
                <a:gd name="T4" fmla="*/ 12 w 223"/>
                <a:gd name="T5" fmla="*/ 85 h 90"/>
                <a:gd name="T6" fmla="*/ 16 w 223"/>
                <a:gd name="T7" fmla="*/ 84 h 90"/>
                <a:gd name="T8" fmla="*/ 19 w 223"/>
                <a:gd name="T9" fmla="*/ 83 h 90"/>
                <a:gd name="T10" fmla="*/ 22 w 223"/>
                <a:gd name="T11" fmla="*/ 81 h 90"/>
                <a:gd name="T12" fmla="*/ 27 w 223"/>
                <a:gd name="T13" fmla="*/ 80 h 90"/>
                <a:gd name="T14" fmla="*/ 30 w 223"/>
                <a:gd name="T15" fmla="*/ 79 h 90"/>
                <a:gd name="T16" fmla="*/ 33 w 223"/>
                <a:gd name="T17" fmla="*/ 77 h 90"/>
                <a:gd name="T18" fmla="*/ 38 w 223"/>
                <a:gd name="T19" fmla="*/ 76 h 90"/>
                <a:gd name="T20" fmla="*/ 41 w 223"/>
                <a:gd name="T21" fmla="*/ 74 h 90"/>
                <a:gd name="T22" fmla="*/ 45 w 223"/>
                <a:gd name="T23" fmla="*/ 73 h 90"/>
                <a:gd name="T24" fmla="*/ 49 w 223"/>
                <a:gd name="T25" fmla="*/ 71 h 90"/>
                <a:gd name="T26" fmla="*/ 52 w 223"/>
                <a:gd name="T27" fmla="*/ 69 h 90"/>
                <a:gd name="T28" fmla="*/ 56 w 223"/>
                <a:gd name="T29" fmla="*/ 68 h 90"/>
                <a:gd name="T30" fmla="*/ 59 w 223"/>
                <a:gd name="T31" fmla="*/ 66 h 90"/>
                <a:gd name="T32" fmla="*/ 63 w 223"/>
                <a:gd name="T33" fmla="*/ 64 h 90"/>
                <a:gd name="T34" fmla="*/ 67 w 223"/>
                <a:gd name="T35" fmla="*/ 63 h 90"/>
                <a:gd name="T36" fmla="*/ 71 w 223"/>
                <a:gd name="T37" fmla="*/ 61 h 90"/>
                <a:gd name="T38" fmla="*/ 75 w 223"/>
                <a:gd name="T39" fmla="*/ 59 h 90"/>
                <a:gd name="T40" fmla="*/ 79 w 223"/>
                <a:gd name="T41" fmla="*/ 58 h 90"/>
                <a:gd name="T42" fmla="*/ 82 w 223"/>
                <a:gd name="T43" fmla="*/ 56 h 90"/>
                <a:gd name="T44" fmla="*/ 86 w 223"/>
                <a:gd name="T45" fmla="*/ 55 h 90"/>
                <a:gd name="T46" fmla="*/ 89 w 223"/>
                <a:gd name="T47" fmla="*/ 54 h 90"/>
                <a:gd name="T48" fmla="*/ 93 w 223"/>
                <a:gd name="T49" fmla="*/ 52 h 90"/>
                <a:gd name="T50" fmla="*/ 97 w 223"/>
                <a:gd name="T51" fmla="*/ 51 h 90"/>
                <a:gd name="T52" fmla="*/ 100 w 223"/>
                <a:gd name="T53" fmla="*/ 50 h 90"/>
                <a:gd name="T54" fmla="*/ 103 w 223"/>
                <a:gd name="T55" fmla="*/ 48 h 90"/>
                <a:gd name="T56" fmla="*/ 107 w 223"/>
                <a:gd name="T57" fmla="*/ 46 h 90"/>
                <a:gd name="T58" fmla="*/ 110 w 223"/>
                <a:gd name="T59" fmla="*/ 45 h 90"/>
                <a:gd name="T60" fmla="*/ 113 w 223"/>
                <a:gd name="T61" fmla="*/ 43 h 90"/>
                <a:gd name="T62" fmla="*/ 118 w 223"/>
                <a:gd name="T63" fmla="*/ 42 h 90"/>
                <a:gd name="T64" fmla="*/ 121 w 223"/>
                <a:gd name="T65" fmla="*/ 40 h 90"/>
                <a:gd name="T66" fmla="*/ 124 w 223"/>
                <a:gd name="T67" fmla="*/ 39 h 90"/>
                <a:gd name="T68" fmla="*/ 128 w 223"/>
                <a:gd name="T69" fmla="*/ 37 h 90"/>
                <a:gd name="T70" fmla="*/ 131 w 223"/>
                <a:gd name="T71" fmla="*/ 36 h 90"/>
                <a:gd name="T72" fmla="*/ 134 w 223"/>
                <a:gd name="T73" fmla="*/ 34 h 90"/>
                <a:gd name="T74" fmla="*/ 138 w 223"/>
                <a:gd name="T75" fmla="*/ 33 h 90"/>
                <a:gd name="T76" fmla="*/ 141 w 223"/>
                <a:gd name="T77" fmla="*/ 31 h 90"/>
                <a:gd name="T78" fmla="*/ 145 w 223"/>
                <a:gd name="T79" fmla="*/ 29 h 90"/>
                <a:gd name="T80" fmla="*/ 148 w 223"/>
                <a:gd name="T81" fmla="*/ 27 h 90"/>
                <a:gd name="T82" fmla="*/ 152 w 223"/>
                <a:gd name="T83" fmla="*/ 26 h 90"/>
                <a:gd name="T84" fmla="*/ 155 w 223"/>
                <a:gd name="T85" fmla="*/ 25 h 90"/>
                <a:gd name="T86" fmla="*/ 158 w 223"/>
                <a:gd name="T87" fmla="*/ 24 h 90"/>
                <a:gd name="T88" fmla="*/ 162 w 223"/>
                <a:gd name="T89" fmla="*/ 22 h 90"/>
                <a:gd name="T90" fmla="*/ 166 w 223"/>
                <a:gd name="T91" fmla="*/ 21 h 90"/>
                <a:gd name="T92" fmla="*/ 169 w 223"/>
                <a:gd name="T93" fmla="*/ 20 h 90"/>
                <a:gd name="T94" fmla="*/ 172 w 223"/>
                <a:gd name="T95" fmla="*/ 19 h 90"/>
                <a:gd name="T96" fmla="*/ 176 w 223"/>
                <a:gd name="T97" fmla="*/ 18 h 90"/>
                <a:gd name="T98" fmla="*/ 179 w 223"/>
                <a:gd name="T99" fmla="*/ 17 h 90"/>
                <a:gd name="T100" fmla="*/ 182 w 223"/>
                <a:gd name="T101" fmla="*/ 15 h 90"/>
                <a:gd name="T102" fmla="*/ 187 w 223"/>
                <a:gd name="T103" fmla="*/ 14 h 90"/>
                <a:gd name="T104" fmla="*/ 190 w 223"/>
                <a:gd name="T105" fmla="*/ 12 h 90"/>
                <a:gd name="T106" fmla="*/ 193 w 223"/>
                <a:gd name="T107" fmla="*/ 11 h 90"/>
                <a:gd name="T108" fmla="*/ 197 w 223"/>
                <a:gd name="T109" fmla="*/ 10 h 90"/>
                <a:gd name="T110" fmla="*/ 200 w 223"/>
                <a:gd name="T111" fmla="*/ 9 h 90"/>
                <a:gd name="T112" fmla="*/ 204 w 223"/>
                <a:gd name="T113" fmla="*/ 8 h 90"/>
                <a:gd name="T114" fmla="*/ 207 w 223"/>
                <a:gd name="T115" fmla="*/ 7 h 90"/>
                <a:gd name="T116" fmla="*/ 211 w 223"/>
                <a:gd name="T117" fmla="*/ 5 h 90"/>
                <a:gd name="T118" fmla="*/ 214 w 223"/>
                <a:gd name="T119" fmla="*/ 3 h 90"/>
                <a:gd name="T120" fmla="*/ 217 w 223"/>
                <a:gd name="T121" fmla="*/ 2 h 90"/>
                <a:gd name="T122" fmla="*/ 221 w 223"/>
                <a:gd name="T12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90">
                  <a:moveTo>
                    <a:pt x="0" y="9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3" y="81"/>
                  </a:lnTo>
                  <a:lnTo>
                    <a:pt x="23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2" y="74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0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7" y="67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5"/>
                  </a:lnTo>
                  <a:lnTo>
                    <a:pt x="86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3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0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8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6" y="47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9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3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5" y="39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7" y="38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4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2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3" y="30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4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1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5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3" y="22"/>
                  </a:lnTo>
                  <a:lnTo>
                    <a:pt x="163" y="22"/>
                  </a:lnTo>
                  <a:lnTo>
                    <a:pt x="163" y="22"/>
                  </a:lnTo>
                  <a:lnTo>
                    <a:pt x="163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4" y="2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80" y="17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81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4" y="15"/>
                  </a:lnTo>
                  <a:lnTo>
                    <a:pt x="184" y="14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7" y="14"/>
                  </a:lnTo>
                  <a:lnTo>
                    <a:pt x="187" y="13"/>
                  </a:lnTo>
                  <a:lnTo>
                    <a:pt x="187" y="13"/>
                  </a:lnTo>
                  <a:lnTo>
                    <a:pt x="187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8" y="13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4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9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8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199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1" y="9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2" y="5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3" y="4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4" y="3"/>
                  </a:lnTo>
                  <a:lnTo>
                    <a:pt x="214" y="3"/>
                  </a:lnTo>
                  <a:lnTo>
                    <a:pt x="214" y="3"/>
                  </a:lnTo>
                  <a:lnTo>
                    <a:pt x="214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8" y="2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773488" y="2262188"/>
              <a:ext cx="2109788" cy="822325"/>
            </a:xfrm>
            <a:custGeom>
              <a:avLst/>
              <a:gdLst>
                <a:gd name="T0" fmla="*/ 4 w 220"/>
                <a:gd name="T1" fmla="*/ 84 h 86"/>
                <a:gd name="T2" fmla="*/ 7 w 220"/>
                <a:gd name="T3" fmla="*/ 84 h 86"/>
                <a:gd name="T4" fmla="*/ 11 w 220"/>
                <a:gd name="T5" fmla="*/ 83 h 86"/>
                <a:gd name="T6" fmla="*/ 14 w 220"/>
                <a:gd name="T7" fmla="*/ 82 h 86"/>
                <a:gd name="T8" fmla="*/ 18 w 220"/>
                <a:gd name="T9" fmla="*/ 81 h 86"/>
                <a:gd name="T10" fmla="*/ 22 w 220"/>
                <a:gd name="T11" fmla="*/ 79 h 86"/>
                <a:gd name="T12" fmla="*/ 25 w 220"/>
                <a:gd name="T13" fmla="*/ 78 h 86"/>
                <a:gd name="T14" fmla="*/ 29 w 220"/>
                <a:gd name="T15" fmla="*/ 77 h 86"/>
                <a:gd name="T16" fmla="*/ 32 w 220"/>
                <a:gd name="T17" fmla="*/ 75 h 86"/>
                <a:gd name="T18" fmla="*/ 36 w 220"/>
                <a:gd name="T19" fmla="*/ 74 h 86"/>
                <a:gd name="T20" fmla="*/ 39 w 220"/>
                <a:gd name="T21" fmla="*/ 72 h 86"/>
                <a:gd name="T22" fmla="*/ 43 w 220"/>
                <a:gd name="T23" fmla="*/ 71 h 86"/>
                <a:gd name="T24" fmla="*/ 47 w 220"/>
                <a:gd name="T25" fmla="*/ 69 h 86"/>
                <a:gd name="T26" fmla="*/ 50 w 220"/>
                <a:gd name="T27" fmla="*/ 67 h 86"/>
                <a:gd name="T28" fmla="*/ 53 w 220"/>
                <a:gd name="T29" fmla="*/ 66 h 86"/>
                <a:gd name="T30" fmla="*/ 57 w 220"/>
                <a:gd name="T31" fmla="*/ 64 h 86"/>
                <a:gd name="T32" fmla="*/ 60 w 220"/>
                <a:gd name="T33" fmla="*/ 63 h 86"/>
                <a:gd name="T34" fmla="*/ 64 w 220"/>
                <a:gd name="T35" fmla="*/ 62 h 86"/>
                <a:gd name="T36" fmla="*/ 69 w 220"/>
                <a:gd name="T37" fmla="*/ 61 h 86"/>
                <a:gd name="T38" fmla="*/ 72 w 220"/>
                <a:gd name="T39" fmla="*/ 60 h 86"/>
                <a:gd name="T40" fmla="*/ 75 w 220"/>
                <a:gd name="T41" fmla="*/ 58 h 86"/>
                <a:gd name="T42" fmla="*/ 79 w 220"/>
                <a:gd name="T43" fmla="*/ 57 h 86"/>
                <a:gd name="T44" fmla="*/ 83 w 220"/>
                <a:gd name="T45" fmla="*/ 55 h 86"/>
                <a:gd name="T46" fmla="*/ 86 w 220"/>
                <a:gd name="T47" fmla="*/ 53 h 86"/>
                <a:gd name="T48" fmla="*/ 90 w 220"/>
                <a:gd name="T49" fmla="*/ 51 h 86"/>
                <a:gd name="T50" fmla="*/ 93 w 220"/>
                <a:gd name="T51" fmla="*/ 50 h 86"/>
                <a:gd name="T52" fmla="*/ 97 w 220"/>
                <a:gd name="T53" fmla="*/ 48 h 86"/>
                <a:gd name="T54" fmla="*/ 100 w 220"/>
                <a:gd name="T55" fmla="*/ 47 h 86"/>
                <a:gd name="T56" fmla="*/ 104 w 220"/>
                <a:gd name="T57" fmla="*/ 46 h 86"/>
                <a:gd name="T58" fmla="*/ 107 w 220"/>
                <a:gd name="T59" fmla="*/ 45 h 86"/>
                <a:gd name="T60" fmla="*/ 111 w 220"/>
                <a:gd name="T61" fmla="*/ 44 h 86"/>
                <a:gd name="T62" fmla="*/ 115 w 220"/>
                <a:gd name="T63" fmla="*/ 43 h 86"/>
                <a:gd name="T64" fmla="*/ 118 w 220"/>
                <a:gd name="T65" fmla="*/ 42 h 86"/>
                <a:gd name="T66" fmla="*/ 122 w 220"/>
                <a:gd name="T67" fmla="*/ 41 h 86"/>
                <a:gd name="T68" fmla="*/ 126 w 220"/>
                <a:gd name="T69" fmla="*/ 40 h 86"/>
                <a:gd name="T70" fmla="*/ 129 w 220"/>
                <a:gd name="T71" fmla="*/ 39 h 86"/>
                <a:gd name="T72" fmla="*/ 132 w 220"/>
                <a:gd name="T73" fmla="*/ 37 h 86"/>
                <a:gd name="T74" fmla="*/ 136 w 220"/>
                <a:gd name="T75" fmla="*/ 36 h 86"/>
                <a:gd name="T76" fmla="*/ 139 w 220"/>
                <a:gd name="T77" fmla="*/ 34 h 86"/>
                <a:gd name="T78" fmla="*/ 143 w 220"/>
                <a:gd name="T79" fmla="*/ 33 h 86"/>
                <a:gd name="T80" fmla="*/ 147 w 220"/>
                <a:gd name="T81" fmla="*/ 32 h 86"/>
                <a:gd name="T82" fmla="*/ 150 w 220"/>
                <a:gd name="T83" fmla="*/ 30 h 86"/>
                <a:gd name="T84" fmla="*/ 153 w 220"/>
                <a:gd name="T85" fmla="*/ 29 h 86"/>
                <a:gd name="T86" fmla="*/ 157 w 220"/>
                <a:gd name="T87" fmla="*/ 27 h 86"/>
                <a:gd name="T88" fmla="*/ 161 w 220"/>
                <a:gd name="T89" fmla="*/ 26 h 86"/>
                <a:gd name="T90" fmla="*/ 164 w 220"/>
                <a:gd name="T91" fmla="*/ 23 h 86"/>
                <a:gd name="T92" fmla="*/ 168 w 220"/>
                <a:gd name="T93" fmla="*/ 21 h 86"/>
                <a:gd name="T94" fmla="*/ 171 w 220"/>
                <a:gd name="T95" fmla="*/ 20 h 86"/>
                <a:gd name="T96" fmla="*/ 174 w 220"/>
                <a:gd name="T97" fmla="*/ 19 h 86"/>
                <a:gd name="T98" fmla="*/ 178 w 220"/>
                <a:gd name="T99" fmla="*/ 19 h 86"/>
                <a:gd name="T100" fmla="*/ 182 w 220"/>
                <a:gd name="T101" fmla="*/ 17 h 86"/>
                <a:gd name="T102" fmla="*/ 185 w 220"/>
                <a:gd name="T103" fmla="*/ 15 h 86"/>
                <a:gd name="T104" fmla="*/ 188 w 220"/>
                <a:gd name="T105" fmla="*/ 14 h 86"/>
                <a:gd name="T106" fmla="*/ 192 w 220"/>
                <a:gd name="T107" fmla="*/ 13 h 86"/>
                <a:gd name="T108" fmla="*/ 195 w 220"/>
                <a:gd name="T109" fmla="*/ 11 h 86"/>
                <a:gd name="T110" fmla="*/ 198 w 220"/>
                <a:gd name="T111" fmla="*/ 10 h 86"/>
                <a:gd name="T112" fmla="*/ 202 w 220"/>
                <a:gd name="T113" fmla="*/ 8 h 86"/>
                <a:gd name="T114" fmla="*/ 205 w 220"/>
                <a:gd name="T115" fmla="*/ 7 h 86"/>
                <a:gd name="T116" fmla="*/ 209 w 220"/>
                <a:gd name="T117" fmla="*/ 6 h 86"/>
                <a:gd name="T118" fmla="*/ 212 w 220"/>
                <a:gd name="T119" fmla="*/ 5 h 86"/>
                <a:gd name="T120" fmla="*/ 215 w 220"/>
                <a:gd name="T121" fmla="*/ 3 h 86"/>
                <a:gd name="T122" fmla="*/ 219 w 220"/>
                <a:gd name="T123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0" h="86"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9" y="73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39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3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7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1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6" y="62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9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82" y="56"/>
                  </a:lnTo>
                  <a:lnTo>
                    <a:pt x="82" y="55"/>
                  </a:lnTo>
                  <a:lnTo>
                    <a:pt x="82" y="55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9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8" y="48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3" y="41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7" y="40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7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29" y="39"/>
                  </a:lnTo>
                  <a:lnTo>
                    <a:pt x="130" y="39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32" y="37"/>
                  </a:lnTo>
                  <a:lnTo>
                    <a:pt x="132" y="37"/>
                  </a:lnTo>
                  <a:lnTo>
                    <a:pt x="132" y="37"/>
                  </a:lnTo>
                  <a:lnTo>
                    <a:pt x="132" y="37"/>
                  </a:lnTo>
                  <a:lnTo>
                    <a:pt x="133" y="37"/>
                  </a:lnTo>
                  <a:lnTo>
                    <a:pt x="133" y="37"/>
                  </a:lnTo>
                  <a:lnTo>
                    <a:pt x="133" y="37"/>
                  </a:lnTo>
                  <a:lnTo>
                    <a:pt x="133" y="37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4" y="37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7" y="36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139" y="35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1" y="34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2"/>
                  </a:lnTo>
                  <a:lnTo>
                    <a:pt x="147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50" y="31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6" y="28"/>
                  </a:lnTo>
                  <a:lnTo>
                    <a:pt x="157" y="28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7" y="27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8" y="26"/>
                  </a:lnTo>
                  <a:lnTo>
                    <a:pt x="159" y="26"/>
                  </a:lnTo>
                  <a:lnTo>
                    <a:pt x="159" y="26"/>
                  </a:lnTo>
                  <a:lnTo>
                    <a:pt x="159" y="26"/>
                  </a:lnTo>
                  <a:lnTo>
                    <a:pt x="159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4" y="24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1" y="18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4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5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90" y="14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5" y="11"/>
                  </a:lnTo>
                  <a:lnTo>
                    <a:pt x="196" y="11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0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4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09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12" y="5"/>
                  </a:lnTo>
                  <a:lnTo>
                    <a:pt x="212" y="4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8" y="2"/>
                  </a:lnTo>
                  <a:lnTo>
                    <a:pt x="219" y="2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83276" y="1487488"/>
              <a:ext cx="2032000" cy="774700"/>
            </a:xfrm>
            <a:custGeom>
              <a:avLst/>
              <a:gdLst>
                <a:gd name="T0" fmla="*/ 4 w 212"/>
                <a:gd name="T1" fmla="*/ 80 h 81"/>
                <a:gd name="T2" fmla="*/ 7 w 212"/>
                <a:gd name="T3" fmla="*/ 79 h 81"/>
                <a:gd name="T4" fmla="*/ 10 w 212"/>
                <a:gd name="T5" fmla="*/ 78 h 81"/>
                <a:gd name="T6" fmla="*/ 14 w 212"/>
                <a:gd name="T7" fmla="*/ 77 h 81"/>
                <a:gd name="T8" fmla="*/ 17 w 212"/>
                <a:gd name="T9" fmla="*/ 75 h 81"/>
                <a:gd name="T10" fmla="*/ 21 w 212"/>
                <a:gd name="T11" fmla="*/ 74 h 81"/>
                <a:gd name="T12" fmla="*/ 24 w 212"/>
                <a:gd name="T13" fmla="*/ 73 h 81"/>
                <a:gd name="T14" fmla="*/ 27 w 212"/>
                <a:gd name="T15" fmla="*/ 71 h 81"/>
                <a:gd name="T16" fmla="*/ 31 w 212"/>
                <a:gd name="T17" fmla="*/ 69 h 81"/>
                <a:gd name="T18" fmla="*/ 34 w 212"/>
                <a:gd name="T19" fmla="*/ 68 h 81"/>
                <a:gd name="T20" fmla="*/ 37 w 212"/>
                <a:gd name="T21" fmla="*/ 66 h 81"/>
                <a:gd name="T22" fmla="*/ 41 w 212"/>
                <a:gd name="T23" fmla="*/ 65 h 81"/>
                <a:gd name="T24" fmla="*/ 44 w 212"/>
                <a:gd name="T25" fmla="*/ 64 h 81"/>
                <a:gd name="T26" fmla="*/ 48 w 212"/>
                <a:gd name="T27" fmla="*/ 63 h 81"/>
                <a:gd name="T28" fmla="*/ 51 w 212"/>
                <a:gd name="T29" fmla="*/ 61 h 81"/>
                <a:gd name="T30" fmla="*/ 54 w 212"/>
                <a:gd name="T31" fmla="*/ 60 h 81"/>
                <a:gd name="T32" fmla="*/ 58 w 212"/>
                <a:gd name="T33" fmla="*/ 59 h 81"/>
                <a:gd name="T34" fmla="*/ 61 w 212"/>
                <a:gd name="T35" fmla="*/ 58 h 81"/>
                <a:gd name="T36" fmla="*/ 64 w 212"/>
                <a:gd name="T37" fmla="*/ 57 h 81"/>
                <a:gd name="T38" fmla="*/ 68 w 212"/>
                <a:gd name="T39" fmla="*/ 56 h 81"/>
                <a:gd name="T40" fmla="*/ 72 w 212"/>
                <a:gd name="T41" fmla="*/ 55 h 81"/>
                <a:gd name="T42" fmla="*/ 75 w 212"/>
                <a:gd name="T43" fmla="*/ 53 h 81"/>
                <a:gd name="T44" fmla="*/ 78 w 212"/>
                <a:gd name="T45" fmla="*/ 51 h 81"/>
                <a:gd name="T46" fmla="*/ 82 w 212"/>
                <a:gd name="T47" fmla="*/ 50 h 81"/>
                <a:gd name="T48" fmla="*/ 85 w 212"/>
                <a:gd name="T49" fmla="*/ 49 h 81"/>
                <a:gd name="T50" fmla="*/ 88 w 212"/>
                <a:gd name="T51" fmla="*/ 48 h 81"/>
                <a:gd name="T52" fmla="*/ 92 w 212"/>
                <a:gd name="T53" fmla="*/ 46 h 81"/>
                <a:gd name="T54" fmla="*/ 95 w 212"/>
                <a:gd name="T55" fmla="*/ 45 h 81"/>
                <a:gd name="T56" fmla="*/ 99 w 212"/>
                <a:gd name="T57" fmla="*/ 44 h 81"/>
                <a:gd name="T58" fmla="*/ 102 w 212"/>
                <a:gd name="T59" fmla="*/ 43 h 81"/>
                <a:gd name="T60" fmla="*/ 105 w 212"/>
                <a:gd name="T61" fmla="*/ 41 h 81"/>
                <a:gd name="T62" fmla="*/ 109 w 212"/>
                <a:gd name="T63" fmla="*/ 40 h 81"/>
                <a:gd name="T64" fmla="*/ 112 w 212"/>
                <a:gd name="T65" fmla="*/ 38 h 81"/>
                <a:gd name="T66" fmla="*/ 115 w 212"/>
                <a:gd name="T67" fmla="*/ 38 h 81"/>
                <a:gd name="T68" fmla="*/ 119 w 212"/>
                <a:gd name="T69" fmla="*/ 36 h 81"/>
                <a:gd name="T70" fmla="*/ 122 w 212"/>
                <a:gd name="T71" fmla="*/ 36 h 81"/>
                <a:gd name="T72" fmla="*/ 126 w 212"/>
                <a:gd name="T73" fmla="*/ 35 h 81"/>
                <a:gd name="T74" fmla="*/ 129 w 212"/>
                <a:gd name="T75" fmla="*/ 34 h 81"/>
                <a:gd name="T76" fmla="*/ 132 w 212"/>
                <a:gd name="T77" fmla="*/ 33 h 81"/>
                <a:gd name="T78" fmla="*/ 136 w 212"/>
                <a:gd name="T79" fmla="*/ 33 h 81"/>
                <a:gd name="T80" fmla="*/ 139 w 212"/>
                <a:gd name="T81" fmla="*/ 30 h 81"/>
                <a:gd name="T82" fmla="*/ 142 w 212"/>
                <a:gd name="T83" fmla="*/ 28 h 81"/>
                <a:gd name="T84" fmla="*/ 146 w 212"/>
                <a:gd name="T85" fmla="*/ 27 h 81"/>
                <a:gd name="T86" fmla="*/ 149 w 212"/>
                <a:gd name="T87" fmla="*/ 27 h 81"/>
                <a:gd name="T88" fmla="*/ 153 w 212"/>
                <a:gd name="T89" fmla="*/ 25 h 81"/>
                <a:gd name="T90" fmla="*/ 156 w 212"/>
                <a:gd name="T91" fmla="*/ 23 h 81"/>
                <a:gd name="T92" fmla="*/ 159 w 212"/>
                <a:gd name="T93" fmla="*/ 21 h 81"/>
                <a:gd name="T94" fmla="*/ 163 w 212"/>
                <a:gd name="T95" fmla="*/ 20 h 81"/>
                <a:gd name="T96" fmla="*/ 166 w 212"/>
                <a:gd name="T97" fmla="*/ 18 h 81"/>
                <a:gd name="T98" fmla="*/ 169 w 212"/>
                <a:gd name="T99" fmla="*/ 17 h 81"/>
                <a:gd name="T100" fmla="*/ 173 w 212"/>
                <a:gd name="T101" fmla="*/ 16 h 81"/>
                <a:gd name="T102" fmla="*/ 176 w 212"/>
                <a:gd name="T103" fmla="*/ 15 h 81"/>
                <a:gd name="T104" fmla="*/ 179 w 212"/>
                <a:gd name="T105" fmla="*/ 14 h 81"/>
                <a:gd name="T106" fmla="*/ 183 w 212"/>
                <a:gd name="T107" fmla="*/ 12 h 81"/>
                <a:gd name="T108" fmla="*/ 186 w 212"/>
                <a:gd name="T109" fmla="*/ 10 h 81"/>
                <a:gd name="T110" fmla="*/ 190 w 212"/>
                <a:gd name="T111" fmla="*/ 8 h 81"/>
                <a:gd name="T112" fmla="*/ 193 w 212"/>
                <a:gd name="T113" fmla="*/ 7 h 81"/>
                <a:gd name="T114" fmla="*/ 196 w 212"/>
                <a:gd name="T115" fmla="*/ 6 h 81"/>
                <a:gd name="T116" fmla="*/ 200 w 212"/>
                <a:gd name="T117" fmla="*/ 4 h 81"/>
                <a:gd name="T118" fmla="*/ 203 w 212"/>
                <a:gd name="T119" fmla="*/ 3 h 81"/>
                <a:gd name="T120" fmla="*/ 206 w 212"/>
                <a:gd name="T121" fmla="*/ 2 h 81"/>
                <a:gd name="T122" fmla="*/ 210 w 212"/>
                <a:gd name="T12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81">
                  <a:moveTo>
                    <a:pt x="0" y="81"/>
                  </a:move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20" y="75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29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3" y="65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5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56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3" y="55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4" y="5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1"/>
                  </a:lnTo>
                  <a:lnTo>
                    <a:pt x="78" y="51"/>
                  </a:lnTo>
                  <a:lnTo>
                    <a:pt x="78" y="51"/>
                  </a:lnTo>
                  <a:lnTo>
                    <a:pt x="78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1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103" y="43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4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27" y="35"/>
                  </a:lnTo>
                  <a:lnTo>
                    <a:pt x="127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39" y="30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40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1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4" y="28"/>
                  </a:lnTo>
                  <a:lnTo>
                    <a:pt x="145" y="28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50" y="27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6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4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0" y="21"/>
                  </a:lnTo>
                  <a:lnTo>
                    <a:pt x="160" y="21"/>
                  </a:lnTo>
                  <a:lnTo>
                    <a:pt x="160" y="21"/>
                  </a:lnTo>
                  <a:lnTo>
                    <a:pt x="160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6" y="19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69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5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3" y="12"/>
                  </a:lnTo>
                  <a:lnTo>
                    <a:pt x="183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5" y="1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6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89" y="9"/>
                  </a:lnTo>
                  <a:lnTo>
                    <a:pt x="189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3" y="7"/>
                  </a:lnTo>
                  <a:lnTo>
                    <a:pt x="194" y="7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5" y="6"/>
                  </a:lnTo>
                  <a:lnTo>
                    <a:pt x="195" y="6"/>
                  </a:lnTo>
                  <a:lnTo>
                    <a:pt x="195" y="6"/>
                  </a:lnTo>
                  <a:lnTo>
                    <a:pt x="195" y="6"/>
                  </a:lnTo>
                  <a:lnTo>
                    <a:pt x="195" y="6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1" y="4"/>
                  </a:lnTo>
                  <a:lnTo>
                    <a:pt x="201" y="4"/>
                  </a:lnTo>
                  <a:lnTo>
                    <a:pt x="201" y="4"/>
                  </a:lnTo>
                  <a:lnTo>
                    <a:pt x="201" y="4"/>
                  </a:lnTo>
                  <a:lnTo>
                    <a:pt x="201" y="4"/>
                  </a:lnTo>
                  <a:lnTo>
                    <a:pt x="202" y="4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7" y="2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915276" y="1335088"/>
              <a:ext cx="363538" cy="152400"/>
            </a:xfrm>
            <a:custGeom>
              <a:avLst/>
              <a:gdLst>
                <a:gd name="T0" fmla="*/ 0 w 38"/>
                <a:gd name="T1" fmla="*/ 16 h 16"/>
                <a:gd name="T2" fmla="*/ 1 w 38"/>
                <a:gd name="T3" fmla="*/ 16 h 16"/>
                <a:gd name="T4" fmla="*/ 1 w 38"/>
                <a:gd name="T5" fmla="*/ 15 h 16"/>
                <a:gd name="T6" fmla="*/ 2 w 38"/>
                <a:gd name="T7" fmla="*/ 15 h 16"/>
                <a:gd name="T8" fmla="*/ 2 w 38"/>
                <a:gd name="T9" fmla="*/ 15 h 16"/>
                <a:gd name="T10" fmla="*/ 3 w 38"/>
                <a:gd name="T11" fmla="*/ 14 h 16"/>
                <a:gd name="T12" fmla="*/ 4 w 38"/>
                <a:gd name="T13" fmla="*/ 14 h 16"/>
                <a:gd name="T14" fmla="*/ 5 w 38"/>
                <a:gd name="T15" fmla="*/ 14 h 16"/>
                <a:gd name="T16" fmla="*/ 5 w 38"/>
                <a:gd name="T17" fmla="*/ 14 h 16"/>
                <a:gd name="T18" fmla="*/ 6 w 38"/>
                <a:gd name="T19" fmla="*/ 14 h 16"/>
                <a:gd name="T20" fmla="*/ 6 w 38"/>
                <a:gd name="T21" fmla="*/ 13 h 16"/>
                <a:gd name="T22" fmla="*/ 7 w 38"/>
                <a:gd name="T23" fmla="*/ 13 h 16"/>
                <a:gd name="T24" fmla="*/ 8 w 38"/>
                <a:gd name="T25" fmla="*/ 13 h 16"/>
                <a:gd name="T26" fmla="*/ 8 w 38"/>
                <a:gd name="T27" fmla="*/ 13 h 16"/>
                <a:gd name="T28" fmla="*/ 9 w 38"/>
                <a:gd name="T29" fmla="*/ 13 h 16"/>
                <a:gd name="T30" fmla="*/ 10 w 38"/>
                <a:gd name="T31" fmla="*/ 13 h 16"/>
                <a:gd name="T32" fmla="*/ 10 w 38"/>
                <a:gd name="T33" fmla="*/ 13 h 16"/>
                <a:gd name="T34" fmla="*/ 11 w 38"/>
                <a:gd name="T35" fmla="*/ 12 h 16"/>
                <a:gd name="T36" fmla="*/ 11 w 38"/>
                <a:gd name="T37" fmla="*/ 12 h 16"/>
                <a:gd name="T38" fmla="*/ 12 w 38"/>
                <a:gd name="T39" fmla="*/ 12 h 16"/>
                <a:gd name="T40" fmla="*/ 13 w 38"/>
                <a:gd name="T41" fmla="*/ 11 h 16"/>
                <a:gd name="T42" fmla="*/ 13 w 38"/>
                <a:gd name="T43" fmla="*/ 11 h 16"/>
                <a:gd name="T44" fmla="*/ 14 w 38"/>
                <a:gd name="T45" fmla="*/ 10 h 16"/>
                <a:gd name="T46" fmla="*/ 15 w 38"/>
                <a:gd name="T47" fmla="*/ 10 h 16"/>
                <a:gd name="T48" fmla="*/ 15 w 38"/>
                <a:gd name="T49" fmla="*/ 10 h 16"/>
                <a:gd name="T50" fmla="*/ 16 w 38"/>
                <a:gd name="T51" fmla="*/ 10 h 16"/>
                <a:gd name="T52" fmla="*/ 16 w 38"/>
                <a:gd name="T53" fmla="*/ 9 h 16"/>
                <a:gd name="T54" fmla="*/ 17 w 38"/>
                <a:gd name="T55" fmla="*/ 9 h 16"/>
                <a:gd name="T56" fmla="*/ 18 w 38"/>
                <a:gd name="T57" fmla="*/ 9 h 16"/>
                <a:gd name="T58" fmla="*/ 18 w 38"/>
                <a:gd name="T59" fmla="*/ 9 h 16"/>
                <a:gd name="T60" fmla="*/ 19 w 38"/>
                <a:gd name="T61" fmla="*/ 9 h 16"/>
                <a:gd name="T62" fmla="*/ 20 w 38"/>
                <a:gd name="T63" fmla="*/ 9 h 16"/>
                <a:gd name="T64" fmla="*/ 20 w 38"/>
                <a:gd name="T65" fmla="*/ 9 h 16"/>
                <a:gd name="T66" fmla="*/ 21 w 38"/>
                <a:gd name="T67" fmla="*/ 9 h 16"/>
                <a:gd name="T68" fmla="*/ 21 w 38"/>
                <a:gd name="T69" fmla="*/ 9 h 16"/>
                <a:gd name="T70" fmla="*/ 22 w 38"/>
                <a:gd name="T71" fmla="*/ 9 h 16"/>
                <a:gd name="T72" fmla="*/ 23 w 38"/>
                <a:gd name="T73" fmla="*/ 8 h 16"/>
                <a:gd name="T74" fmla="*/ 24 w 38"/>
                <a:gd name="T75" fmla="*/ 8 h 16"/>
                <a:gd name="T76" fmla="*/ 24 w 38"/>
                <a:gd name="T77" fmla="*/ 7 h 16"/>
                <a:gd name="T78" fmla="*/ 25 w 38"/>
                <a:gd name="T79" fmla="*/ 7 h 16"/>
                <a:gd name="T80" fmla="*/ 25 w 38"/>
                <a:gd name="T81" fmla="*/ 5 h 16"/>
                <a:gd name="T82" fmla="*/ 26 w 38"/>
                <a:gd name="T83" fmla="*/ 5 h 16"/>
                <a:gd name="T84" fmla="*/ 26 w 38"/>
                <a:gd name="T85" fmla="*/ 5 h 16"/>
                <a:gd name="T86" fmla="*/ 27 w 38"/>
                <a:gd name="T87" fmla="*/ 5 h 16"/>
                <a:gd name="T88" fmla="*/ 28 w 38"/>
                <a:gd name="T89" fmla="*/ 5 h 16"/>
                <a:gd name="T90" fmla="*/ 29 w 38"/>
                <a:gd name="T91" fmla="*/ 5 h 16"/>
                <a:gd name="T92" fmla="*/ 29 w 38"/>
                <a:gd name="T93" fmla="*/ 4 h 16"/>
                <a:gd name="T94" fmla="*/ 30 w 38"/>
                <a:gd name="T95" fmla="*/ 3 h 16"/>
                <a:gd name="T96" fmla="*/ 30 w 38"/>
                <a:gd name="T97" fmla="*/ 3 h 16"/>
                <a:gd name="T98" fmla="*/ 31 w 38"/>
                <a:gd name="T99" fmla="*/ 3 h 16"/>
                <a:gd name="T100" fmla="*/ 32 w 38"/>
                <a:gd name="T101" fmla="*/ 3 h 16"/>
                <a:gd name="T102" fmla="*/ 32 w 38"/>
                <a:gd name="T103" fmla="*/ 3 h 16"/>
                <a:gd name="T104" fmla="*/ 33 w 38"/>
                <a:gd name="T105" fmla="*/ 3 h 16"/>
                <a:gd name="T106" fmla="*/ 34 w 38"/>
                <a:gd name="T107" fmla="*/ 3 h 16"/>
                <a:gd name="T108" fmla="*/ 34 w 38"/>
                <a:gd name="T109" fmla="*/ 2 h 16"/>
                <a:gd name="T110" fmla="*/ 35 w 38"/>
                <a:gd name="T111" fmla="*/ 2 h 16"/>
                <a:gd name="T112" fmla="*/ 35 w 38"/>
                <a:gd name="T113" fmla="*/ 2 h 16"/>
                <a:gd name="T114" fmla="*/ 36 w 38"/>
                <a:gd name="T115" fmla="*/ 2 h 16"/>
                <a:gd name="T116" fmla="*/ 37 w 38"/>
                <a:gd name="T117" fmla="*/ 1 h 16"/>
                <a:gd name="T118" fmla="*/ 37 w 38"/>
                <a:gd name="T119" fmla="*/ 1 h 16"/>
                <a:gd name="T120" fmla="*/ 38 w 38"/>
                <a:gd name="T1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0"/>
                  </a:lnTo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6764338" y="1421266"/>
            <a:ext cx="752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8000" y="1841953"/>
            <a:ext cx="6640814" cy="2362200"/>
            <a:chOff x="1638000" y="1582738"/>
            <a:chExt cx="6640814" cy="2362200"/>
          </a:xfrm>
        </p:grpSpPr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638000" y="3084513"/>
              <a:ext cx="2136775" cy="860425"/>
            </a:xfrm>
            <a:custGeom>
              <a:avLst/>
              <a:gdLst>
                <a:gd name="T0" fmla="*/ 5 w 223"/>
                <a:gd name="T1" fmla="*/ 88 h 90"/>
                <a:gd name="T2" fmla="*/ 8 w 223"/>
                <a:gd name="T3" fmla="*/ 87 h 90"/>
                <a:gd name="T4" fmla="*/ 12 w 223"/>
                <a:gd name="T5" fmla="*/ 85 h 90"/>
                <a:gd name="T6" fmla="*/ 16 w 223"/>
                <a:gd name="T7" fmla="*/ 84 h 90"/>
                <a:gd name="T8" fmla="*/ 19 w 223"/>
                <a:gd name="T9" fmla="*/ 83 h 90"/>
                <a:gd name="T10" fmla="*/ 22 w 223"/>
                <a:gd name="T11" fmla="*/ 82 h 90"/>
                <a:gd name="T12" fmla="*/ 27 w 223"/>
                <a:gd name="T13" fmla="*/ 81 h 90"/>
                <a:gd name="T14" fmla="*/ 30 w 223"/>
                <a:gd name="T15" fmla="*/ 79 h 90"/>
                <a:gd name="T16" fmla="*/ 33 w 223"/>
                <a:gd name="T17" fmla="*/ 78 h 90"/>
                <a:gd name="T18" fmla="*/ 38 w 223"/>
                <a:gd name="T19" fmla="*/ 76 h 90"/>
                <a:gd name="T20" fmla="*/ 41 w 223"/>
                <a:gd name="T21" fmla="*/ 75 h 90"/>
                <a:gd name="T22" fmla="*/ 45 w 223"/>
                <a:gd name="T23" fmla="*/ 73 h 90"/>
                <a:gd name="T24" fmla="*/ 49 w 223"/>
                <a:gd name="T25" fmla="*/ 71 h 90"/>
                <a:gd name="T26" fmla="*/ 52 w 223"/>
                <a:gd name="T27" fmla="*/ 70 h 90"/>
                <a:gd name="T28" fmla="*/ 56 w 223"/>
                <a:gd name="T29" fmla="*/ 68 h 90"/>
                <a:gd name="T30" fmla="*/ 59 w 223"/>
                <a:gd name="T31" fmla="*/ 66 h 90"/>
                <a:gd name="T32" fmla="*/ 63 w 223"/>
                <a:gd name="T33" fmla="*/ 64 h 90"/>
                <a:gd name="T34" fmla="*/ 67 w 223"/>
                <a:gd name="T35" fmla="*/ 62 h 90"/>
                <a:gd name="T36" fmla="*/ 71 w 223"/>
                <a:gd name="T37" fmla="*/ 61 h 90"/>
                <a:gd name="T38" fmla="*/ 75 w 223"/>
                <a:gd name="T39" fmla="*/ 59 h 90"/>
                <a:gd name="T40" fmla="*/ 79 w 223"/>
                <a:gd name="T41" fmla="*/ 58 h 90"/>
                <a:gd name="T42" fmla="*/ 82 w 223"/>
                <a:gd name="T43" fmla="*/ 57 h 90"/>
                <a:gd name="T44" fmla="*/ 86 w 223"/>
                <a:gd name="T45" fmla="*/ 55 h 90"/>
                <a:gd name="T46" fmla="*/ 89 w 223"/>
                <a:gd name="T47" fmla="*/ 53 h 90"/>
                <a:gd name="T48" fmla="*/ 93 w 223"/>
                <a:gd name="T49" fmla="*/ 51 h 90"/>
                <a:gd name="T50" fmla="*/ 97 w 223"/>
                <a:gd name="T51" fmla="*/ 49 h 90"/>
                <a:gd name="T52" fmla="*/ 100 w 223"/>
                <a:gd name="T53" fmla="*/ 49 h 90"/>
                <a:gd name="T54" fmla="*/ 103 w 223"/>
                <a:gd name="T55" fmla="*/ 48 h 90"/>
                <a:gd name="T56" fmla="*/ 107 w 223"/>
                <a:gd name="T57" fmla="*/ 46 h 90"/>
                <a:gd name="T58" fmla="*/ 110 w 223"/>
                <a:gd name="T59" fmla="*/ 45 h 90"/>
                <a:gd name="T60" fmla="*/ 113 w 223"/>
                <a:gd name="T61" fmla="*/ 43 h 90"/>
                <a:gd name="T62" fmla="*/ 118 w 223"/>
                <a:gd name="T63" fmla="*/ 42 h 90"/>
                <a:gd name="T64" fmla="*/ 121 w 223"/>
                <a:gd name="T65" fmla="*/ 41 h 90"/>
                <a:gd name="T66" fmla="*/ 124 w 223"/>
                <a:gd name="T67" fmla="*/ 39 h 90"/>
                <a:gd name="T68" fmla="*/ 128 w 223"/>
                <a:gd name="T69" fmla="*/ 38 h 90"/>
                <a:gd name="T70" fmla="*/ 131 w 223"/>
                <a:gd name="T71" fmla="*/ 36 h 90"/>
                <a:gd name="T72" fmla="*/ 134 w 223"/>
                <a:gd name="T73" fmla="*/ 35 h 90"/>
                <a:gd name="T74" fmla="*/ 138 w 223"/>
                <a:gd name="T75" fmla="*/ 33 h 90"/>
                <a:gd name="T76" fmla="*/ 141 w 223"/>
                <a:gd name="T77" fmla="*/ 32 h 90"/>
                <a:gd name="T78" fmla="*/ 145 w 223"/>
                <a:gd name="T79" fmla="*/ 31 h 90"/>
                <a:gd name="T80" fmla="*/ 148 w 223"/>
                <a:gd name="T81" fmla="*/ 29 h 90"/>
                <a:gd name="T82" fmla="*/ 152 w 223"/>
                <a:gd name="T83" fmla="*/ 28 h 90"/>
                <a:gd name="T84" fmla="*/ 155 w 223"/>
                <a:gd name="T85" fmla="*/ 26 h 90"/>
                <a:gd name="T86" fmla="*/ 158 w 223"/>
                <a:gd name="T87" fmla="*/ 25 h 90"/>
                <a:gd name="T88" fmla="*/ 162 w 223"/>
                <a:gd name="T89" fmla="*/ 24 h 90"/>
                <a:gd name="T90" fmla="*/ 166 w 223"/>
                <a:gd name="T91" fmla="*/ 22 h 90"/>
                <a:gd name="T92" fmla="*/ 169 w 223"/>
                <a:gd name="T93" fmla="*/ 21 h 90"/>
                <a:gd name="T94" fmla="*/ 172 w 223"/>
                <a:gd name="T95" fmla="*/ 19 h 90"/>
                <a:gd name="T96" fmla="*/ 176 w 223"/>
                <a:gd name="T97" fmla="*/ 18 h 90"/>
                <a:gd name="T98" fmla="*/ 179 w 223"/>
                <a:gd name="T99" fmla="*/ 17 h 90"/>
                <a:gd name="T100" fmla="*/ 182 w 223"/>
                <a:gd name="T101" fmla="*/ 16 h 90"/>
                <a:gd name="T102" fmla="*/ 187 w 223"/>
                <a:gd name="T103" fmla="*/ 14 h 90"/>
                <a:gd name="T104" fmla="*/ 190 w 223"/>
                <a:gd name="T105" fmla="*/ 13 h 90"/>
                <a:gd name="T106" fmla="*/ 193 w 223"/>
                <a:gd name="T107" fmla="*/ 12 h 90"/>
                <a:gd name="T108" fmla="*/ 197 w 223"/>
                <a:gd name="T109" fmla="*/ 11 h 90"/>
                <a:gd name="T110" fmla="*/ 200 w 223"/>
                <a:gd name="T111" fmla="*/ 10 h 90"/>
                <a:gd name="T112" fmla="*/ 204 w 223"/>
                <a:gd name="T113" fmla="*/ 9 h 90"/>
                <a:gd name="T114" fmla="*/ 207 w 223"/>
                <a:gd name="T115" fmla="*/ 7 h 90"/>
                <a:gd name="T116" fmla="*/ 211 w 223"/>
                <a:gd name="T117" fmla="*/ 6 h 90"/>
                <a:gd name="T118" fmla="*/ 214 w 223"/>
                <a:gd name="T119" fmla="*/ 5 h 90"/>
                <a:gd name="T120" fmla="*/ 217 w 223"/>
                <a:gd name="T121" fmla="*/ 3 h 90"/>
                <a:gd name="T122" fmla="*/ 221 w 223"/>
                <a:gd name="T12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90">
                  <a:moveTo>
                    <a:pt x="0" y="9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0" y="80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35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3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3" y="65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5" y="55"/>
                  </a:lnTo>
                  <a:lnTo>
                    <a:pt x="86" y="55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1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5" y="47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0" y="45"/>
                  </a:lnTo>
                  <a:lnTo>
                    <a:pt x="111" y="45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20" y="42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3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4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6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7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30" y="38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1" y="37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2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3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5"/>
                  </a:lnTo>
                  <a:lnTo>
                    <a:pt x="134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2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1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3" y="32"/>
                  </a:lnTo>
                  <a:lnTo>
                    <a:pt x="143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6" y="31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49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9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60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3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5" y="23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0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74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78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79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5" y="16"/>
                  </a:lnTo>
                  <a:lnTo>
                    <a:pt x="185" y="16"/>
                  </a:lnTo>
                  <a:lnTo>
                    <a:pt x="185" y="16"/>
                  </a:lnTo>
                  <a:lnTo>
                    <a:pt x="185" y="15"/>
                  </a:lnTo>
                  <a:lnTo>
                    <a:pt x="186" y="15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7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3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4" y="12"/>
                  </a:lnTo>
                  <a:lnTo>
                    <a:pt x="195" y="12"/>
                  </a:lnTo>
                  <a:lnTo>
                    <a:pt x="195" y="12"/>
                  </a:lnTo>
                  <a:lnTo>
                    <a:pt x="195" y="12"/>
                  </a:lnTo>
                  <a:lnTo>
                    <a:pt x="195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98" y="11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199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0" y="10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201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3" y="9"/>
                  </a:lnTo>
                  <a:lnTo>
                    <a:pt x="203" y="9"/>
                  </a:lnTo>
                  <a:lnTo>
                    <a:pt x="203" y="9"/>
                  </a:lnTo>
                  <a:lnTo>
                    <a:pt x="203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7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6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13" y="6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14" y="5"/>
                  </a:lnTo>
                  <a:lnTo>
                    <a:pt x="214" y="5"/>
                  </a:lnTo>
                  <a:lnTo>
                    <a:pt x="214" y="5"/>
                  </a:lnTo>
                  <a:lnTo>
                    <a:pt x="214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18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20" y="3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3" y="0"/>
                  </a:lnTo>
                </a:path>
              </a:pathLst>
            </a:custGeom>
            <a:noFill/>
            <a:ln w="206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773488" y="2366963"/>
              <a:ext cx="2109788" cy="717550"/>
            </a:xfrm>
            <a:custGeom>
              <a:avLst/>
              <a:gdLst>
                <a:gd name="T0" fmla="*/ 4 w 220"/>
                <a:gd name="T1" fmla="*/ 74 h 75"/>
                <a:gd name="T2" fmla="*/ 7 w 220"/>
                <a:gd name="T3" fmla="*/ 72 h 75"/>
                <a:gd name="T4" fmla="*/ 11 w 220"/>
                <a:gd name="T5" fmla="*/ 71 h 75"/>
                <a:gd name="T6" fmla="*/ 14 w 220"/>
                <a:gd name="T7" fmla="*/ 69 h 75"/>
                <a:gd name="T8" fmla="*/ 18 w 220"/>
                <a:gd name="T9" fmla="*/ 69 h 75"/>
                <a:gd name="T10" fmla="*/ 22 w 220"/>
                <a:gd name="T11" fmla="*/ 68 h 75"/>
                <a:gd name="T12" fmla="*/ 25 w 220"/>
                <a:gd name="T13" fmla="*/ 67 h 75"/>
                <a:gd name="T14" fmla="*/ 29 w 220"/>
                <a:gd name="T15" fmla="*/ 65 h 75"/>
                <a:gd name="T16" fmla="*/ 32 w 220"/>
                <a:gd name="T17" fmla="*/ 64 h 75"/>
                <a:gd name="T18" fmla="*/ 36 w 220"/>
                <a:gd name="T19" fmla="*/ 63 h 75"/>
                <a:gd name="T20" fmla="*/ 39 w 220"/>
                <a:gd name="T21" fmla="*/ 62 h 75"/>
                <a:gd name="T22" fmla="*/ 43 w 220"/>
                <a:gd name="T23" fmla="*/ 60 h 75"/>
                <a:gd name="T24" fmla="*/ 47 w 220"/>
                <a:gd name="T25" fmla="*/ 59 h 75"/>
                <a:gd name="T26" fmla="*/ 50 w 220"/>
                <a:gd name="T27" fmla="*/ 58 h 75"/>
                <a:gd name="T28" fmla="*/ 53 w 220"/>
                <a:gd name="T29" fmla="*/ 56 h 75"/>
                <a:gd name="T30" fmla="*/ 57 w 220"/>
                <a:gd name="T31" fmla="*/ 55 h 75"/>
                <a:gd name="T32" fmla="*/ 60 w 220"/>
                <a:gd name="T33" fmla="*/ 54 h 75"/>
                <a:gd name="T34" fmla="*/ 64 w 220"/>
                <a:gd name="T35" fmla="*/ 53 h 75"/>
                <a:gd name="T36" fmla="*/ 69 w 220"/>
                <a:gd name="T37" fmla="*/ 52 h 75"/>
                <a:gd name="T38" fmla="*/ 72 w 220"/>
                <a:gd name="T39" fmla="*/ 50 h 75"/>
                <a:gd name="T40" fmla="*/ 75 w 220"/>
                <a:gd name="T41" fmla="*/ 49 h 75"/>
                <a:gd name="T42" fmla="*/ 79 w 220"/>
                <a:gd name="T43" fmla="*/ 48 h 75"/>
                <a:gd name="T44" fmla="*/ 83 w 220"/>
                <a:gd name="T45" fmla="*/ 47 h 75"/>
                <a:gd name="T46" fmla="*/ 86 w 220"/>
                <a:gd name="T47" fmla="*/ 46 h 75"/>
                <a:gd name="T48" fmla="*/ 90 w 220"/>
                <a:gd name="T49" fmla="*/ 45 h 75"/>
                <a:gd name="T50" fmla="*/ 93 w 220"/>
                <a:gd name="T51" fmla="*/ 44 h 75"/>
                <a:gd name="T52" fmla="*/ 97 w 220"/>
                <a:gd name="T53" fmla="*/ 43 h 75"/>
                <a:gd name="T54" fmla="*/ 100 w 220"/>
                <a:gd name="T55" fmla="*/ 42 h 75"/>
                <a:gd name="T56" fmla="*/ 104 w 220"/>
                <a:gd name="T57" fmla="*/ 40 h 75"/>
                <a:gd name="T58" fmla="*/ 107 w 220"/>
                <a:gd name="T59" fmla="*/ 39 h 75"/>
                <a:gd name="T60" fmla="*/ 111 w 220"/>
                <a:gd name="T61" fmla="*/ 37 h 75"/>
                <a:gd name="T62" fmla="*/ 115 w 220"/>
                <a:gd name="T63" fmla="*/ 36 h 75"/>
                <a:gd name="T64" fmla="*/ 118 w 220"/>
                <a:gd name="T65" fmla="*/ 36 h 75"/>
                <a:gd name="T66" fmla="*/ 122 w 220"/>
                <a:gd name="T67" fmla="*/ 35 h 75"/>
                <a:gd name="T68" fmla="*/ 126 w 220"/>
                <a:gd name="T69" fmla="*/ 33 h 75"/>
                <a:gd name="T70" fmla="*/ 129 w 220"/>
                <a:gd name="T71" fmla="*/ 32 h 75"/>
                <a:gd name="T72" fmla="*/ 132 w 220"/>
                <a:gd name="T73" fmla="*/ 31 h 75"/>
                <a:gd name="T74" fmla="*/ 136 w 220"/>
                <a:gd name="T75" fmla="*/ 29 h 75"/>
                <a:gd name="T76" fmla="*/ 139 w 220"/>
                <a:gd name="T77" fmla="*/ 28 h 75"/>
                <a:gd name="T78" fmla="*/ 143 w 220"/>
                <a:gd name="T79" fmla="*/ 27 h 75"/>
                <a:gd name="T80" fmla="*/ 147 w 220"/>
                <a:gd name="T81" fmla="*/ 26 h 75"/>
                <a:gd name="T82" fmla="*/ 150 w 220"/>
                <a:gd name="T83" fmla="*/ 25 h 75"/>
                <a:gd name="T84" fmla="*/ 153 w 220"/>
                <a:gd name="T85" fmla="*/ 23 h 75"/>
                <a:gd name="T86" fmla="*/ 157 w 220"/>
                <a:gd name="T87" fmla="*/ 22 h 75"/>
                <a:gd name="T88" fmla="*/ 161 w 220"/>
                <a:gd name="T89" fmla="*/ 20 h 75"/>
                <a:gd name="T90" fmla="*/ 164 w 220"/>
                <a:gd name="T91" fmla="*/ 19 h 75"/>
                <a:gd name="T92" fmla="*/ 168 w 220"/>
                <a:gd name="T93" fmla="*/ 18 h 75"/>
                <a:gd name="T94" fmla="*/ 171 w 220"/>
                <a:gd name="T95" fmla="*/ 17 h 75"/>
                <a:gd name="T96" fmla="*/ 174 w 220"/>
                <a:gd name="T97" fmla="*/ 16 h 75"/>
                <a:gd name="T98" fmla="*/ 178 w 220"/>
                <a:gd name="T99" fmla="*/ 15 h 75"/>
                <a:gd name="T100" fmla="*/ 182 w 220"/>
                <a:gd name="T101" fmla="*/ 13 h 75"/>
                <a:gd name="T102" fmla="*/ 185 w 220"/>
                <a:gd name="T103" fmla="*/ 12 h 75"/>
                <a:gd name="T104" fmla="*/ 188 w 220"/>
                <a:gd name="T105" fmla="*/ 11 h 75"/>
                <a:gd name="T106" fmla="*/ 192 w 220"/>
                <a:gd name="T107" fmla="*/ 9 h 75"/>
                <a:gd name="T108" fmla="*/ 195 w 220"/>
                <a:gd name="T109" fmla="*/ 8 h 75"/>
                <a:gd name="T110" fmla="*/ 198 w 220"/>
                <a:gd name="T111" fmla="*/ 7 h 75"/>
                <a:gd name="T112" fmla="*/ 202 w 220"/>
                <a:gd name="T113" fmla="*/ 6 h 75"/>
                <a:gd name="T114" fmla="*/ 205 w 220"/>
                <a:gd name="T115" fmla="*/ 5 h 75"/>
                <a:gd name="T116" fmla="*/ 209 w 220"/>
                <a:gd name="T117" fmla="*/ 3 h 75"/>
                <a:gd name="T118" fmla="*/ 212 w 220"/>
                <a:gd name="T119" fmla="*/ 3 h 75"/>
                <a:gd name="T120" fmla="*/ 215 w 220"/>
                <a:gd name="T121" fmla="*/ 2 h 75"/>
                <a:gd name="T122" fmla="*/ 219 w 220"/>
                <a:gd name="T12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0" h="75">
                  <a:moveTo>
                    <a:pt x="0" y="75"/>
                  </a:moveTo>
                  <a:lnTo>
                    <a:pt x="0" y="75"/>
                  </a:lnTo>
                  <a:lnTo>
                    <a:pt x="0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7" y="73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2" y="58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1" y="54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4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9" y="46"/>
                  </a:lnTo>
                  <a:lnTo>
                    <a:pt x="89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3" y="45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2" y="42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8" y="39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14" y="37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1" y="35"/>
                  </a:lnTo>
                  <a:lnTo>
                    <a:pt x="122" y="35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29" y="32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30" y="32"/>
                  </a:lnTo>
                  <a:lnTo>
                    <a:pt x="130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39" y="28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1" y="28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2" y="27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3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7" y="26"/>
                  </a:lnTo>
                  <a:lnTo>
                    <a:pt x="147" y="26"/>
                  </a:lnTo>
                  <a:lnTo>
                    <a:pt x="147" y="26"/>
                  </a:lnTo>
                  <a:lnTo>
                    <a:pt x="147" y="26"/>
                  </a:lnTo>
                  <a:lnTo>
                    <a:pt x="147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50" y="25"/>
                  </a:lnTo>
                  <a:lnTo>
                    <a:pt x="151" y="25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3" y="24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58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1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2" y="20"/>
                  </a:lnTo>
                  <a:lnTo>
                    <a:pt x="163" y="20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8"/>
                  </a:lnTo>
                  <a:lnTo>
                    <a:pt x="167" y="18"/>
                  </a:lnTo>
                  <a:lnTo>
                    <a:pt x="167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9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3" y="17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5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4"/>
                  </a:lnTo>
                  <a:lnTo>
                    <a:pt x="180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1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5" y="12"/>
                  </a:lnTo>
                  <a:lnTo>
                    <a:pt x="185" y="12"/>
                  </a:lnTo>
                  <a:lnTo>
                    <a:pt x="185" y="12"/>
                  </a:lnTo>
                  <a:lnTo>
                    <a:pt x="185" y="12"/>
                  </a:lnTo>
                  <a:lnTo>
                    <a:pt x="185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89" y="11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10"/>
                  </a:lnTo>
                  <a:lnTo>
                    <a:pt x="191" y="9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4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6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7" y="7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199" y="7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206" y="4"/>
                  </a:lnTo>
                  <a:lnTo>
                    <a:pt x="207" y="4"/>
                  </a:lnTo>
                  <a:lnTo>
                    <a:pt x="207" y="4"/>
                  </a:lnTo>
                  <a:lnTo>
                    <a:pt x="207" y="4"/>
                  </a:lnTo>
                  <a:lnTo>
                    <a:pt x="207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</a:path>
              </a:pathLst>
            </a:custGeom>
            <a:noFill/>
            <a:ln w="206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5883276" y="1717676"/>
              <a:ext cx="2032000" cy="649288"/>
            </a:xfrm>
            <a:custGeom>
              <a:avLst/>
              <a:gdLst>
                <a:gd name="T0" fmla="*/ 4 w 212"/>
                <a:gd name="T1" fmla="*/ 68 h 68"/>
                <a:gd name="T2" fmla="*/ 7 w 212"/>
                <a:gd name="T3" fmla="*/ 66 h 68"/>
                <a:gd name="T4" fmla="*/ 10 w 212"/>
                <a:gd name="T5" fmla="*/ 66 h 68"/>
                <a:gd name="T6" fmla="*/ 14 w 212"/>
                <a:gd name="T7" fmla="*/ 64 h 68"/>
                <a:gd name="T8" fmla="*/ 17 w 212"/>
                <a:gd name="T9" fmla="*/ 64 h 68"/>
                <a:gd name="T10" fmla="*/ 21 w 212"/>
                <a:gd name="T11" fmla="*/ 62 h 68"/>
                <a:gd name="T12" fmla="*/ 24 w 212"/>
                <a:gd name="T13" fmla="*/ 61 h 68"/>
                <a:gd name="T14" fmla="*/ 27 w 212"/>
                <a:gd name="T15" fmla="*/ 60 h 68"/>
                <a:gd name="T16" fmla="*/ 31 w 212"/>
                <a:gd name="T17" fmla="*/ 59 h 68"/>
                <a:gd name="T18" fmla="*/ 34 w 212"/>
                <a:gd name="T19" fmla="*/ 59 h 68"/>
                <a:gd name="T20" fmla="*/ 37 w 212"/>
                <a:gd name="T21" fmla="*/ 57 h 68"/>
                <a:gd name="T22" fmla="*/ 41 w 212"/>
                <a:gd name="T23" fmla="*/ 56 h 68"/>
                <a:gd name="T24" fmla="*/ 44 w 212"/>
                <a:gd name="T25" fmla="*/ 55 h 68"/>
                <a:gd name="T26" fmla="*/ 48 w 212"/>
                <a:gd name="T27" fmla="*/ 53 h 68"/>
                <a:gd name="T28" fmla="*/ 51 w 212"/>
                <a:gd name="T29" fmla="*/ 52 h 68"/>
                <a:gd name="T30" fmla="*/ 54 w 212"/>
                <a:gd name="T31" fmla="*/ 50 h 68"/>
                <a:gd name="T32" fmla="*/ 58 w 212"/>
                <a:gd name="T33" fmla="*/ 50 h 68"/>
                <a:gd name="T34" fmla="*/ 61 w 212"/>
                <a:gd name="T35" fmla="*/ 48 h 68"/>
                <a:gd name="T36" fmla="*/ 64 w 212"/>
                <a:gd name="T37" fmla="*/ 48 h 68"/>
                <a:gd name="T38" fmla="*/ 68 w 212"/>
                <a:gd name="T39" fmla="*/ 46 h 68"/>
                <a:gd name="T40" fmla="*/ 72 w 212"/>
                <a:gd name="T41" fmla="*/ 45 h 68"/>
                <a:gd name="T42" fmla="*/ 75 w 212"/>
                <a:gd name="T43" fmla="*/ 43 h 68"/>
                <a:gd name="T44" fmla="*/ 78 w 212"/>
                <a:gd name="T45" fmla="*/ 42 h 68"/>
                <a:gd name="T46" fmla="*/ 82 w 212"/>
                <a:gd name="T47" fmla="*/ 41 h 68"/>
                <a:gd name="T48" fmla="*/ 85 w 212"/>
                <a:gd name="T49" fmla="*/ 39 h 68"/>
                <a:gd name="T50" fmla="*/ 88 w 212"/>
                <a:gd name="T51" fmla="*/ 39 h 68"/>
                <a:gd name="T52" fmla="*/ 92 w 212"/>
                <a:gd name="T53" fmla="*/ 37 h 68"/>
                <a:gd name="T54" fmla="*/ 95 w 212"/>
                <a:gd name="T55" fmla="*/ 37 h 68"/>
                <a:gd name="T56" fmla="*/ 99 w 212"/>
                <a:gd name="T57" fmla="*/ 36 h 68"/>
                <a:gd name="T58" fmla="*/ 102 w 212"/>
                <a:gd name="T59" fmla="*/ 35 h 68"/>
                <a:gd name="T60" fmla="*/ 105 w 212"/>
                <a:gd name="T61" fmla="*/ 34 h 68"/>
                <a:gd name="T62" fmla="*/ 109 w 212"/>
                <a:gd name="T63" fmla="*/ 32 h 68"/>
                <a:gd name="T64" fmla="*/ 112 w 212"/>
                <a:gd name="T65" fmla="*/ 31 h 68"/>
                <a:gd name="T66" fmla="*/ 115 w 212"/>
                <a:gd name="T67" fmla="*/ 29 h 68"/>
                <a:gd name="T68" fmla="*/ 119 w 212"/>
                <a:gd name="T69" fmla="*/ 29 h 68"/>
                <a:gd name="T70" fmla="*/ 122 w 212"/>
                <a:gd name="T71" fmla="*/ 28 h 68"/>
                <a:gd name="T72" fmla="*/ 126 w 212"/>
                <a:gd name="T73" fmla="*/ 26 h 68"/>
                <a:gd name="T74" fmla="*/ 129 w 212"/>
                <a:gd name="T75" fmla="*/ 25 h 68"/>
                <a:gd name="T76" fmla="*/ 132 w 212"/>
                <a:gd name="T77" fmla="*/ 24 h 68"/>
                <a:gd name="T78" fmla="*/ 136 w 212"/>
                <a:gd name="T79" fmla="*/ 23 h 68"/>
                <a:gd name="T80" fmla="*/ 139 w 212"/>
                <a:gd name="T81" fmla="*/ 22 h 68"/>
                <a:gd name="T82" fmla="*/ 142 w 212"/>
                <a:gd name="T83" fmla="*/ 21 h 68"/>
                <a:gd name="T84" fmla="*/ 146 w 212"/>
                <a:gd name="T85" fmla="*/ 21 h 68"/>
                <a:gd name="T86" fmla="*/ 149 w 212"/>
                <a:gd name="T87" fmla="*/ 20 h 68"/>
                <a:gd name="T88" fmla="*/ 153 w 212"/>
                <a:gd name="T89" fmla="*/ 19 h 68"/>
                <a:gd name="T90" fmla="*/ 156 w 212"/>
                <a:gd name="T91" fmla="*/ 18 h 68"/>
                <a:gd name="T92" fmla="*/ 159 w 212"/>
                <a:gd name="T93" fmla="*/ 16 h 68"/>
                <a:gd name="T94" fmla="*/ 163 w 212"/>
                <a:gd name="T95" fmla="*/ 15 h 68"/>
                <a:gd name="T96" fmla="*/ 166 w 212"/>
                <a:gd name="T97" fmla="*/ 14 h 68"/>
                <a:gd name="T98" fmla="*/ 169 w 212"/>
                <a:gd name="T99" fmla="*/ 13 h 68"/>
                <a:gd name="T100" fmla="*/ 173 w 212"/>
                <a:gd name="T101" fmla="*/ 11 h 68"/>
                <a:gd name="T102" fmla="*/ 176 w 212"/>
                <a:gd name="T103" fmla="*/ 10 h 68"/>
                <a:gd name="T104" fmla="*/ 179 w 212"/>
                <a:gd name="T105" fmla="*/ 9 h 68"/>
                <a:gd name="T106" fmla="*/ 183 w 212"/>
                <a:gd name="T107" fmla="*/ 8 h 68"/>
                <a:gd name="T108" fmla="*/ 186 w 212"/>
                <a:gd name="T109" fmla="*/ 7 h 68"/>
                <a:gd name="T110" fmla="*/ 190 w 212"/>
                <a:gd name="T111" fmla="*/ 6 h 68"/>
                <a:gd name="T112" fmla="*/ 193 w 212"/>
                <a:gd name="T113" fmla="*/ 5 h 68"/>
                <a:gd name="T114" fmla="*/ 196 w 212"/>
                <a:gd name="T115" fmla="*/ 4 h 68"/>
                <a:gd name="T116" fmla="*/ 200 w 212"/>
                <a:gd name="T117" fmla="*/ 4 h 68"/>
                <a:gd name="T118" fmla="*/ 203 w 212"/>
                <a:gd name="T119" fmla="*/ 3 h 68"/>
                <a:gd name="T120" fmla="*/ 206 w 212"/>
                <a:gd name="T121" fmla="*/ 2 h 68"/>
                <a:gd name="T122" fmla="*/ 210 w 212"/>
                <a:gd name="T12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68">
                  <a:moveTo>
                    <a:pt x="0" y="68"/>
                  </a:move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7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4" y="40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39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3" y="35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6" y="34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09" y="32"/>
                  </a:lnTo>
                  <a:lnTo>
                    <a:pt x="109" y="32"/>
                  </a:lnTo>
                  <a:lnTo>
                    <a:pt x="109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8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21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3" y="28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8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0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5" y="24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9" y="23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1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46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7" y="20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57" y="17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2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5" y="15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5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7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9" y="14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69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1" y="13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2" y="12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3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5" y="11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5" y="10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7" y="10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79" y="9"/>
                  </a:lnTo>
                  <a:lnTo>
                    <a:pt x="180" y="9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6" y="7"/>
                  </a:lnTo>
                  <a:lnTo>
                    <a:pt x="186" y="7"/>
                  </a:lnTo>
                  <a:lnTo>
                    <a:pt x="186" y="7"/>
                  </a:lnTo>
                  <a:lnTo>
                    <a:pt x="186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8" y="7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92" y="6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206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915276" y="1582738"/>
              <a:ext cx="363538" cy="134938"/>
            </a:xfrm>
            <a:custGeom>
              <a:avLst/>
              <a:gdLst>
                <a:gd name="T0" fmla="*/ 0 w 38"/>
                <a:gd name="T1" fmla="*/ 14 h 14"/>
                <a:gd name="T2" fmla="*/ 1 w 38"/>
                <a:gd name="T3" fmla="*/ 13 h 14"/>
                <a:gd name="T4" fmla="*/ 1 w 38"/>
                <a:gd name="T5" fmla="*/ 13 h 14"/>
                <a:gd name="T6" fmla="*/ 2 w 38"/>
                <a:gd name="T7" fmla="*/ 13 h 14"/>
                <a:gd name="T8" fmla="*/ 2 w 38"/>
                <a:gd name="T9" fmla="*/ 13 h 14"/>
                <a:gd name="T10" fmla="*/ 3 w 38"/>
                <a:gd name="T11" fmla="*/ 13 h 14"/>
                <a:gd name="T12" fmla="*/ 4 w 38"/>
                <a:gd name="T13" fmla="*/ 13 h 14"/>
                <a:gd name="T14" fmla="*/ 5 w 38"/>
                <a:gd name="T15" fmla="*/ 12 h 14"/>
                <a:gd name="T16" fmla="*/ 5 w 38"/>
                <a:gd name="T17" fmla="*/ 12 h 14"/>
                <a:gd name="T18" fmla="*/ 6 w 38"/>
                <a:gd name="T19" fmla="*/ 12 h 14"/>
                <a:gd name="T20" fmla="*/ 6 w 38"/>
                <a:gd name="T21" fmla="*/ 12 h 14"/>
                <a:gd name="T22" fmla="*/ 7 w 38"/>
                <a:gd name="T23" fmla="*/ 12 h 14"/>
                <a:gd name="T24" fmla="*/ 8 w 38"/>
                <a:gd name="T25" fmla="*/ 11 h 14"/>
                <a:gd name="T26" fmla="*/ 8 w 38"/>
                <a:gd name="T27" fmla="*/ 11 h 14"/>
                <a:gd name="T28" fmla="*/ 9 w 38"/>
                <a:gd name="T29" fmla="*/ 11 h 14"/>
                <a:gd name="T30" fmla="*/ 10 w 38"/>
                <a:gd name="T31" fmla="*/ 11 h 14"/>
                <a:gd name="T32" fmla="*/ 10 w 38"/>
                <a:gd name="T33" fmla="*/ 11 h 14"/>
                <a:gd name="T34" fmla="*/ 11 w 38"/>
                <a:gd name="T35" fmla="*/ 11 h 14"/>
                <a:gd name="T36" fmla="*/ 11 w 38"/>
                <a:gd name="T37" fmla="*/ 11 h 14"/>
                <a:gd name="T38" fmla="*/ 12 w 38"/>
                <a:gd name="T39" fmla="*/ 11 h 14"/>
                <a:gd name="T40" fmla="*/ 13 w 38"/>
                <a:gd name="T41" fmla="*/ 10 h 14"/>
                <a:gd name="T42" fmla="*/ 13 w 38"/>
                <a:gd name="T43" fmla="*/ 10 h 14"/>
                <a:gd name="T44" fmla="*/ 14 w 38"/>
                <a:gd name="T45" fmla="*/ 10 h 14"/>
                <a:gd name="T46" fmla="*/ 15 w 38"/>
                <a:gd name="T47" fmla="*/ 10 h 14"/>
                <a:gd name="T48" fmla="*/ 15 w 38"/>
                <a:gd name="T49" fmla="*/ 10 h 14"/>
                <a:gd name="T50" fmla="*/ 16 w 38"/>
                <a:gd name="T51" fmla="*/ 10 h 14"/>
                <a:gd name="T52" fmla="*/ 16 w 38"/>
                <a:gd name="T53" fmla="*/ 9 h 14"/>
                <a:gd name="T54" fmla="*/ 17 w 38"/>
                <a:gd name="T55" fmla="*/ 9 h 14"/>
                <a:gd name="T56" fmla="*/ 18 w 38"/>
                <a:gd name="T57" fmla="*/ 9 h 14"/>
                <a:gd name="T58" fmla="*/ 18 w 38"/>
                <a:gd name="T59" fmla="*/ 9 h 14"/>
                <a:gd name="T60" fmla="*/ 19 w 38"/>
                <a:gd name="T61" fmla="*/ 9 h 14"/>
                <a:gd name="T62" fmla="*/ 20 w 38"/>
                <a:gd name="T63" fmla="*/ 9 h 14"/>
                <a:gd name="T64" fmla="*/ 20 w 38"/>
                <a:gd name="T65" fmla="*/ 9 h 14"/>
                <a:gd name="T66" fmla="*/ 21 w 38"/>
                <a:gd name="T67" fmla="*/ 8 h 14"/>
                <a:gd name="T68" fmla="*/ 21 w 38"/>
                <a:gd name="T69" fmla="*/ 8 h 14"/>
                <a:gd name="T70" fmla="*/ 22 w 38"/>
                <a:gd name="T71" fmla="*/ 8 h 14"/>
                <a:gd name="T72" fmla="*/ 23 w 38"/>
                <a:gd name="T73" fmla="*/ 8 h 14"/>
                <a:gd name="T74" fmla="*/ 24 w 38"/>
                <a:gd name="T75" fmla="*/ 7 h 14"/>
                <a:gd name="T76" fmla="*/ 24 w 38"/>
                <a:gd name="T77" fmla="*/ 7 h 14"/>
                <a:gd name="T78" fmla="*/ 25 w 38"/>
                <a:gd name="T79" fmla="*/ 7 h 14"/>
                <a:gd name="T80" fmla="*/ 25 w 38"/>
                <a:gd name="T81" fmla="*/ 7 h 14"/>
                <a:gd name="T82" fmla="*/ 26 w 38"/>
                <a:gd name="T83" fmla="*/ 7 h 14"/>
                <a:gd name="T84" fmla="*/ 26 w 38"/>
                <a:gd name="T85" fmla="*/ 6 h 14"/>
                <a:gd name="T86" fmla="*/ 27 w 38"/>
                <a:gd name="T87" fmla="*/ 6 h 14"/>
                <a:gd name="T88" fmla="*/ 28 w 38"/>
                <a:gd name="T89" fmla="*/ 5 h 14"/>
                <a:gd name="T90" fmla="*/ 29 w 38"/>
                <a:gd name="T91" fmla="*/ 5 h 14"/>
                <a:gd name="T92" fmla="*/ 29 w 38"/>
                <a:gd name="T93" fmla="*/ 5 h 14"/>
                <a:gd name="T94" fmla="*/ 30 w 38"/>
                <a:gd name="T95" fmla="*/ 5 h 14"/>
                <a:gd name="T96" fmla="*/ 30 w 38"/>
                <a:gd name="T97" fmla="*/ 4 h 14"/>
                <a:gd name="T98" fmla="*/ 31 w 38"/>
                <a:gd name="T99" fmla="*/ 4 h 14"/>
                <a:gd name="T100" fmla="*/ 32 w 38"/>
                <a:gd name="T101" fmla="*/ 4 h 14"/>
                <a:gd name="T102" fmla="*/ 32 w 38"/>
                <a:gd name="T103" fmla="*/ 4 h 14"/>
                <a:gd name="T104" fmla="*/ 33 w 38"/>
                <a:gd name="T105" fmla="*/ 4 h 14"/>
                <a:gd name="T106" fmla="*/ 34 w 38"/>
                <a:gd name="T107" fmla="*/ 4 h 14"/>
                <a:gd name="T108" fmla="*/ 34 w 38"/>
                <a:gd name="T109" fmla="*/ 3 h 14"/>
                <a:gd name="T110" fmla="*/ 35 w 38"/>
                <a:gd name="T111" fmla="*/ 3 h 14"/>
                <a:gd name="T112" fmla="*/ 35 w 38"/>
                <a:gd name="T113" fmla="*/ 3 h 14"/>
                <a:gd name="T114" fmla="*/ 36 w 38"/>
                <a:gd name="T115" fmla="*/ 3 h 14"/>
                <a:gd name="T116" fmla="*/ 37 w 38"/>
                <a:gd name="T117" fmla="*/ 2 h 14"/>
                <a:gd name="T118" fmla="*/ 37 w 38"/>
                <a:gd name="T119" fmla="*/ 2 h 14"/>
                <a:gd name="T120" fmla="*/ 38 w 38"/>
                <a:gd name="T1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0"/>
                  </a:lnTo>
                </a:path>
              </a:pathLst>
            </a:custGeom>
            <a:noFill/>
            <a:ln w="20638" cap="sq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7100888" y="2510291"/>
            <a:ext cx="1160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Anacetrapib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0163" y="34529"/>
            <a:ext cx="9077895" cy="609361"/>
          </a:xfrm>
        </p:spPr>
        <p:txBody>
          <a:bodyPr anchor="t">
            <a:normAutofit fontScale="90000"/>
          </a:bodyPr>
          <a:lstStyle/>
          <a:p>
            <a:r>
              <a:rPr lang="en-GB" sz="3100" b="1" dirty="0" smtClean="0"/>
              <a:t>Primary outcome: Major coronary events</a:t>
            </a:r>
            <a:br>
              <a:rPr lang="en-GB" sz="3100" b="1" dirty="0" smtClean="0"/>
            </a:br>
            <a:r>
              <a:rPr lang="en-GB" sz="2700" dirty="0" smtClean="0"/>
              <a:t>(Coronary death, myocardial infarction, or coronary revascularization)</a:t>
            </a:r>
            <a:endParaRPr lang="en-GB" sz="2700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13596"/>
              </p:ext>
            </p:extLst>
          </p:nvPr>
        </p:nvGraphicFramePr>
        <p:xfrm>
          <a:off x="1971247" y="1240740"/>
          <a:ext cx="303276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230"/>
                <a:gridCol w="157353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u="sng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Anacetrapib</a:t>
                      </a:r>
                      <a:endParaRPr lang="en-GB" sz="1600" b="0" u="sng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u="sng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Placebo</a:t>
                      </a:r>
                      <a:endParaRPr lang="en-GB" sz="1600" b="0" u="sng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1640 (10.8%)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1803 (11.8%)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Rate ratio 0.91 (0.85 to 0.97)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P=0.004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1210</Words>
  <Application>Microsoft Office PowerPoint</Application>
  <PresentationFormat>On-screen Show (16:9)</PresentationFormat>
  <Paragraphs>427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Thème Office</vt:lpstr>
      <vt:lpstr>1_Default Design</vt:lpstr>
      <vt:lpstr>REVEAL: Randomized placebo-controlled trial of anacetrapib in 30,449 patients with atherosclerotic vascular disease</vt:lpstr>
      <vt:lpstr>Association between non-HDL/HDL &amp; CHD</vt:lpstr>
      <vt:lpstr>Background</vt:lpstr>
      <vt:lpstr>REVEAL trial design</vt:lpstr>
      <vt:lpstr>Baseline demographics</vt:lpstr>
      <vt:lpstr>PowerPoint Presentation</vt:lpstr>
      <vt:lpstr>Follow-up and adherence to treatment</vt:lpstr>
      <vt:lpstr>PowerPoint Presentation</vt:lpstr>
      <vt:lpstr>Primary outcome: Major coronary events (Coronary death, myocardial infarction, or coronary revascularization)</vt:lpstr>
      <vt:lpstr>Components of the primary outcome</vt:lpstr>
      <vt:lpstr>Proportional reduction in Coronary death or MI vs. absolute reduction in non-HDL cholesterol (derived from published CTT meta-analysis)</vt:lpstr>
      <vt:lpstr>Primary &amp; secondary outcomes</vt:lpstr>
      <vt:lpstr>PowerPoint Presentation</vt:lpstr>
      <vt:lpstr>PowerPoint Presentation</vt:lpstr>
      <vt:lpstr>PowerPoint Presentation</vt:lpstr>
    </vt:vector>
  </TitlesOfParts>
  <Company>Hobby 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Louise Bowman</cp:lastModifiedBy>
  <cp:revision>86</cp:revision>
  <cp:lastPrinted>2017-08-21T08:53:55Z</cp:lastPrinted>
  <dcterms:created xsi:type="dcterms:W3CDTF">2016-06-21T13:15:12Z</dcterms:created>
  <dcterms:modified xsi:type="dcterms:W3CDTF">2017-09-03T17:15:48Z</dcterms:modified>
</cp:coreProperties>
</file>