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71" r:id="rId2"/>
    <p:sldId id="392" r:id="rId3"/>
    <p:sldId id="365" r:id="rId4"/>
    <p:sldId id="450" r:id="rId5"/>
    <p:sldId id="463" r:id="rId6"/>
    <p:sldId id="465" r:id="rId7"/>
    <p:sldId id="466" r:id="rId8"/>
    <p:sldId id="261" r:id="rId9"/>
    <p:sldId id="437" r:id="rId10"/>
    <p:sldId id="442" r:id="rId11"/>
    <p:sldId id="439" r:id="rId12"/>
    <p:sldId id="473" r:id="rId13"/>
    <p:sldId id="425" r:id="rId14"/>
    <p:sldId id="426" r:id="rId15"/>
    <p:sldId id="469" r:id="rId16"/>
    <p:sldId id="468" r:id="rId17"/>
    <p:sldId id="399" r:id="rId18"/>
    <p:sldId id="438" r:id="rId19"/>
    <p:sldId id="448" r:id="rId20"/>
    <p:sldId id="451" r:id="rId21"/>
    <p:sldId id="415" r:id="rId22"/>
    <p:sldId id="455" r:id="rId23"/>
    <p:sldId id="456" r:id="rId24"/>
    <p:sldId id="457" r:id="rId25"/>
    <p:sldId id="443" r:id="rId26"/>
    <p:sldId id="444" r:id="rId27"/>
    <p:sldId id="470" r:id="rId28"/>
    <p:sldId id="423" r:id="rId29"/>
    <p:sldId id="366" r:id="rId30"/>
    <p:sldId id="460" r:id="rId31"/>
    <p:sldId id="474" r:id="rId32"/>
    <p:sldId id="458" r:id="rId33"/>
    <p:sldId id="459" r:id="rId34"/>
    <p:sldId id="461" r:id="rId35"/>
  </p:sldIdLst>
  <p:sldSz cx="9144000" cy="6858000" type="screen4x3"/>
  <p:notesSz cx="9928225" cy="6669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1511" autoAdjust="0"/>
  </p:normalViewPr>
  <p:slideViewPr>
    <p:cSldViewPr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3455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0"/>
            <a:ext cx="4302231" cy="333455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r">
              <a:defRPr sz="1100"/>
            </a:lvl1pPr>
          </a:lstStyle>
          <a:p>
            <a:fld id="{9F40DAD4-3483-488E-BC98-1B1528EF80C7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34476"/>
            <a:ext cx="4302231" cy="333455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334476"/>
            <a:ext cx="4302231" cy="333455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r">
              <a:defRPr sz="1100"/>
            </a:lvl1pPr>
          </a:lstStyle>
          <a:p>
            <a:fld id="{D2428E2D-3E24-4D0E-9716-AAA0B3C63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57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3313" cy="333828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6" y="1"/>
            <a:ext cx="4303313" cy="333828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r">
              <a:defRPr sz="1100"/>
            </a:lvl1pPr>
          </a:lstStyle>
          <a:p>
            <a:fld id="{796B93EC-A544-4DE1-8ADF-69E873B8D089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98825" y="501650"/>
            <a:ext cx="3330575" cy="249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1" tIns="45365" rIns="90731" bIns="453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3" y="3167631"/>
            <a:ext cx="7943507" cy="3001249"/>
          </a:xfrm>
          <a:prstGeom prst="rect">
            <a:avLst/>
          </a:prstGeom>
        </p:spPr>
        <p:txBody>
          <a:bodyPr vert="horz" lIns="90731" tIns="45365" rIns="90731" bIns="453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334195"/>
            <a:ext cx="4303313" cy="333828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6" y="6334195"/>
            <a:ext cx="4303313" cy="333828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r">
              <a:defRPr sz="1100"/>
            </a:lvl1pPr>
          </a:lstStyle>
          <a:p>
            <a:fld id="{418F4476-5AC8-4BB8-B770-C1158F980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52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37186" indent="-2835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34132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587784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41437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495090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48743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02396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56048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D04D47E-9E26-4122-971F-C04C5C47549D}" type="slidenum">
              <a:rPr lang="zh-CN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4476-5AC8-4BB8-B770-C1158F980E9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207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4476-5AC8-4BB8-B770-C1158F980E9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20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37186" indent="-2835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34132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587784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41437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495090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48743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02396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56048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D04D47E-9E26-4122-971F-C04C5C47549D}" type="slidenum">
              <a:rPr lang="zh-CN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37186" indent="-2835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34132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587784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41437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495090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48743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02396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56048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D04D47E-9E26-4122-971F-C04C5C47549D}" type="slidenum">
              <a:rPr lang="zh-CN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37186" indent="-2835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34132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587784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41437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495090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48743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02396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56048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D04D47E-9E26-4122-971F-C04C5C47549D}" type="slidenum">
              <a:rPr lang="zh-CN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37186" indent="-2835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34132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587784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41437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495090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48743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02396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56048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D04D47E-9E26-4122-971F-C04C5C47549D}" type="slidenum">
              <a:rPr lang="zh-CN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4476-5AC8-4BB8-B770-C1158F980E9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79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4476-5AC8-4BB8-B770-C1158F980E9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7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4476-5AC8-4BB8-B770-C1158F980E9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79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37186" indent="-2835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34132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587784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41437" indent="-22682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495090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48743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02396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56048" indent="-22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D04D47E-9E26-4122-971F-C04C5C47549D}" type="slidenum">
              <a:rPr lang="zh-CN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C18D-B646-4B1C-BA34-0950B2299811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595E-7484-4BA7-9FC9-7D18EF5A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60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C18D-B646-4B1C-BA34-0950B2299811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595E-7484-4BA7-9FC9-7D18EF5A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9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C18D-B646-4B1C-BA34-0950B2299811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595E-7484-4BA7-9FC9-7D18EF5A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3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C18D-B646-4B1C-BA34-0950B2299811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595E-7484-4BA7-9FC9-7D18EF5A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7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C18D-B646-4B1C-BA34-0950B2299811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595E-7484-4BA7-9FC9-7D18EF5A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98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C18D-B646-4B1C-BA34-0950B2299811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595E-7484-4BA7-9FC9-7D18EF5A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42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C18D-B646-4B1C-BA34-0950B2299811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595E-7484-4BA7-9FC9-7D18EF5A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8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C18D-B646-4B1C-BA34-0950B2299811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595E-7484-4BA7-9FC9-7D18EF5A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00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C18D-B646-4B1C-BA34-0950B2299811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595E-7484-4BA7-9FC9-7D18EF5A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2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C18D-B646-4B1C-BA34-0950B2299811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595E-7484-4BA7-9FC9-7D18EF5A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1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C18D-B646-4B1C-BA34-0950B2299811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595E-7484-4BA7-9FC9-7D18EF5A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3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4C18D-B646-4B1C-BA34-0950B2299811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3595E-7484-4BA7-9FC9-7D18EF5A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9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88" y="1700808"/>
            <a:ext cx="914400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zh-CN" sz="3200" b="1" dirty="0" smtClean="0">
                <a:solidFill>
                  <a:srgbClr val="FF0000"/>
                </a:solidFill>
                <a:ea typeface="SimHei" pitchFamily="49" charset="-122"/>
                <a:cs typeface="Arial" pitchFamily="34" charset="0"/>
              </a:rPr>
              <a:t>ACST-2 Collaborators Meeting, 2017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GB" altLang="zh-CN" sz="3200" b="1" dirty="0" smtClean="0">
              <a:solidFill>
                <a:srgbClr val="FF0000"/>
              </a:solidFill>
              <a:ea typeface="SimHei" pitchFamily="49" charset="-122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zh-CN" sz="3200" b="1" dirty="0" smtClean="0">
                <a:ea typeface="SimHei" pitchFamily="49" charset="-122"/>
                <a:cs typeface="Arial" pitchFamily="34" charset="0"/>
              </a:rPr>
              <a:t>Is moderate drinking protective?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zh-CN" sz="3200" b="1" dirty="0" smtClean="0">
                <a:ea typeface="SimHei" pitchFamily="49" charset="-122"/>
                <a:cs typeface="Arial" pitchFamily="34" charset="0"/>
              </a:rPr>
              <a:t>Genetic evidence from China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GB" altLang="zh-CN" sz="2800" b="1" dirty="0">
              <a:ea typeface="SimHei" pitchFamily="49" charset="-122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GB" altLang="zh-CN" sz="2800" b="1" dirty="0" smtClean="0">
              <a:ea typeface="SimHei" pitchFamily="49" charset="-122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zh-CN" sz="2800" b="1" dirty="0" smtClean="0">
                <a:ea typeface="SimHei" pitchFamily="49" charset="-122"/>
                <a:cs typeface="Arial" pitchFamily="34" charset="0"/>
              </a:rPr>
              <a:t>The </a:t>
            </a:r>
            <a:r>
              <a:rPr lang="en-GB" altLang="zh-CN" sz="2800" b="1" dirty="0">
                <a:ea typeface="SimHei" pitchFamily="49" charset="-122"/>
                <a:cs typeface="Arial" pitchFamily="34" charset="0"/>
              </a:rPr>
              <a:t>China Kadoorie Biobank Study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zh-CN" sz="2800" b="1" dirty="0" smtClean="0">
                <a:ea typeface="SimHei" pitchFamily="49" charset="-122"/>
                <a:cs typeface="Arial" pitchFamily="34" charset="0"/>
              </a:rPr>
              <a:t>Richard Peto,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28167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Alcohol metabolism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386" y="2329716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3094" y="2329716"/>
            <a:ext cx="252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Acetaldehyde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0152" y="2348880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67744" y="2601281"/>
            <a:ext cx="792088" cy="45719"/>
          </a:xfrm>
          <a:prstGeom prst="rightArrow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215974" y="2607903"/>
            <a:ext cx="792088" cy="45719"/>
          </a:xfrm>
          <a:prstGeom prst="rightArrow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37228" y="1878570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0285" y="1878570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ALDH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3519" y="3573016"/>
            <a:ext cx="388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 causes nausea and flushing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4188054" y="2894769"/>
            <a:ext cx="679347" cy="677147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547734" y="4667652"/>
            <a:ext cx="4128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ALDH </a:t>
            </a:r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Asian variant</a:t>
            </a:r>
          </a:p>
          <a:p>
            <a:pPr algn="ctr"/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(rs671) G&gt;A</a:t>
            </a:r>
          </a:p>
          <a:p>
            <a:pPr algn="ctr"/>
            <a:endParaRPr lang="en-GB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causes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main East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Asian flushing syndrome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Alcohol metabolism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386" y="2329716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3094" y="2329716"/>
            <a:ext cx="252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Acetaldehyde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0152" y="2348880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67744" y="2601281"/>
            <a:ext cx="792088" cy="45719"/>
          </a:xfrm>
          <a:prstGeom prst="rightArrow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215974" y="2607903"/>
            <a:ext cx="792088" cy="45719"/>
          </a:xfrm>
          <a:prstGeom prst="rightArrow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37228" y="1878570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0285" y="1878570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ALDH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3519" y="3573016"/>
            <a:ext cx="388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 causes nausea and flushing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4188054" y="2894769"/>
            <a:ext cx="679347" cy="677147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39552" y="466765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r>
              <a:rPr lang="en-GB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 variant</a:t>
            </a:r>
          </a:p>
          <a:p>
            <a:pPr algn="ctr"/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(rs1229984) G&gt;A</a:t>
            </a: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7734" y="4667652"/>
            <a:ext cx="4128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ALDH </a:t>
            </a:r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Asian variant</a:t>
            </a:r>
          </a:p>
          <a:p>
            <a:pPr algn="ctr"/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(rs671) G&gt;A</a:t>
            </a:r>
          </a:p>
          <a:p>
            <a:pPr algn="ctr"/>
            <a:endParaRPr lang="en-GB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causes the main East Asian flushing syndrome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44624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Genotype &amp; mean alcohol use by men in Sichuan, according to the main East Asian genetic variant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ALDH genotypes: AA, AG or GG)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940152" y="4437112"/>
            <a:ext cx="883360" cy="151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03136" y="2204864"/>
            <a:ext cx="981232" cy="2088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6" y="1465859"/>
            <a:ext cx="74199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3429000"/>
            <a:ext cx="899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 alcohol, g/week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6164" y="5827911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AA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&lt;1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drink/week</a:t>
            </a:r>
          </a:p>
          <a:p>
            <a:pPr algn="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(as it’s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like being on disulfiram)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236296" y="2708920"/>
            <a:ext cx="219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 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mean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~5</a:t>
            </a: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drinks/day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216" y="5013176"/>
            <a:ext cx="242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mean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~1 </a:t>
            </a:r>
          </a:p>
          <a:p>
            <a:pPr algn="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drink/day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880178" y="2924944"/>
            <a:ext cx="1004190" cy="24334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940152" y="5358408"/>
            <a:ext cx="927084" cy="59087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9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12776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Genotype &amp; mean alcohol use by men in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Sichuan,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3x3=9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ALDH /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ADH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Asian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genotypes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(alphabetically,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AA/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AA,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AA/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AG, ... ,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GG/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GG;  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 /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AA =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fully Asian)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6681"/>
            <a:ext cx="7419975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429000"/>
            <a:ext cx="899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 alcohol, g/week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1535" y="1971997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 /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 /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         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 /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20272" y="4221088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 /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</a:p>
          <a:p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 /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         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 /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29428" y="5877272"/>
            <a:ext cx="2856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 /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AA,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AA /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AG,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 /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</a:p>
        </p:txBody>
      </p:sp>
    </p:spTree>
    <p:extLst>
      <p:ext uri="{BB962C8B-B14F-4D97-AF65-F5344CB8AC3E}">
        <p14:creationId xmlns:p14="http://schemas.microsoft.com/office/powerpoint/2010/main" val="10597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Genotype &amp; mean alcohol use by men in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areas,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according to the 9 East Asian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genotypes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29000"/>
            <a:ext cx="899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 intake, g/week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6290156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Gansu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5154" y="6290156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Sichuan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" y="1537337"/>
            <a:ext cx="7224254" cy="484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9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Genotype &amp; mean alcohol use by men in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areas,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according to the 9 East Asian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genotypes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29000"/>
            <a:ext cx="899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 intake, g/week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6290156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Gansu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5154" y="6290156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Sichuan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0" y="1537337"/>
            <a:ext cx="7224254" cy="484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304344" y="4706094"/>
            <a:ext cx="705678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2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90" name="Rectangle 8148"/>
          <p:cNvSpPr>
            <a:spLocks noChangeArrowheads="1"/>
          </p:cNvSpPr>
          <p:nvPr/>
        </p:nvSpPr>
        <p:spPr bwMode="auto">
          <a:xfrm>
            <a:off x="30153" y="260648"/>
            <a:ext cx="914400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China Kadoorie Biobank (CKB) prospective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study of 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500,000 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Chinese 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adults has 10 areas</a:t>
            </a:r>
            <a:endParaRPr lang="en-US" altLang="zh-CN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7697"/>
            <a:ext cx="6621463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84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4" y="1537337"/>
            <a:ext cx="7637229" cy="529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429000"/>
            <a:ext cx="899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 alcohol, g/week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Genotype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alcohol: men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study areas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4" y="1537337"/>
            <a:ext cx="7637229" cy="529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429000"/>
            <a:ext cx="899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 alcohol, g/week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 alcohol intake in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categories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men,   </a:t>
            </a:r>
            <a:b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defined only by genotype and area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4682319"/>
            <a:ext cx="705678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15616" y="5824696"/>
            <a:ext cx="705678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18859" y="5104283"/>
            <a:ext cx="705678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15616" y="5526468"/>
            <a:ext cx="705678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13746" y="4682319"/>
            <a:ext cx="51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9596" y="5121382"/>
            <a:ext cx="58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41800" y="5472354"/>
            <a:ext cx="51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0392" y="5723964"/>
            <a:ext cx="118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&lt;1/week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95043" y="3913311"/>
            <a:ext cx="51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8384" y="2204864"/>
            <a:ext cx="1222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drinks</a:t>
            </a:r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day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each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384" y="116632"/>
            <a:ext cx="9144000" cy="98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and genetic evidence on alcohol use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SBP in Chinese men, stratified for study area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"/>
          <a:stretch/>
        </p:blipFill>
        <p:spPr bwMode="auto">
          <a:xfrm>
            <a:off x="595313" y="2032000"/>
            <a:ext cx="7953375" cy="467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5920" y="1124744"/>
            <a:ext cx="91426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evidence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Genetic evidence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(alcohol questions vs SBP)    (based on 5 categories)        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78" y="2418968"/>
            <a:ext cx="681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SBP</a:t>
            </a:r>
          </a:p>
          <a:p>
            <a:pPr algn="ctr"/>
            <a:r>
              <a:rPr lang="en-GB" sz="2000" b="1" dirty="0" smtClean="0"/>
              <a:t>(mm</a:t>
            </a:r>
          </a:p>
          <a:p>
            <a:pPr algn="ctr"/>
            <a:r>
              <a:rPr lang="en-GB" sz="2000" b="1" dirty="0" smtClean="0"/>
              <a:t>Hg)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511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moderate drinking protective?</a:t>
            </a:r>
            <a:b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epidemiology in Western populations: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ask what people drink, then follow them up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b="9283"/>
          <a:stretch/>
        </p:blipFill>
        <p:spPr bwMode="auto">
          <a:xfrm>
            <a:off x="2564945" y="1771307"/>
            <a:ext cx="5463439" cy="422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6485274"/>
            <a:ext cx="8533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Meta-analysis: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Roerecke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Rehm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Addiction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587727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            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         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                 6  drinks/day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6881" y="270892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9837" y="340170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6881" y="414908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319" y="3032371"/>
            <a:ext cx="152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Cardiac</a:t>
            </a:r>
          </a:p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</a:p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rate ratio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1"/>
          <a:stretch/>
        </p:blipFill>
        <p:spPr bwMode="auto">
          <a:xfrm>
            <a:off x="611560" y="2042160"/>
            <a:ext cx="7553325" cy="454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384" y="116632"/>
            <a:ext cx="9144000" cy="98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and genetic evidence on alcohol use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HDL-C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Chinese men, stratified for study area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920" y="1124744"/>
            <a:ext cx="91426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evidence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Genetic evidence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(alcohol questions vs 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HDL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   (based on 5 categories)        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91" y="2418968"/>
            <a:ext cx="881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HDL-C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(mmol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per L)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" y="1206624"/>
            <a:ext cx="4567114" cy="5733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5 categories depend both on genotype and on area, but the RR calculations are 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stratified for area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Hence, the plotted RRs depend only on 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in genotype </a:t>
            </a:r>
          </a:p>
          <a:p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within each area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" y="260648"/>
            <a:ext cx="91342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Genetic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evidence on alcohol and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stroke 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Chinese men,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stratified for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study area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4"/>
          <a:stretch/>
        </p:blipFill>
        <p:spPr bwMode="auto">
          <a:xfrm>
            <a:off x="4744412" y="2001520"/>
            <a:ext cx="3695700" cy="414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0064" y="4787602"/>
            <a:ext cx="187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trend 10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en-GB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1305" y="234888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8,000 strokes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4"/>
          <a:stretch/>
        </p:blipFill>
        <p:spPr bwMode="auto">
          <a:xfrm>
            <a:off x="4744412" y="2001520"/>
            <a:ext cx="3695700" cy="414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1305" y="234888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8,000 strokes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0"/>
          <a:stretch/>
        </p:blipFill>
        <p:spPr bwMode="auto">
          <a:xfrm>
            <a:off x="384488" y="2021840"/>
            <a:ext cx="3924300" cy="41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9664" y="260648"/>
            <a:ext cx="91342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Traditional and genetic evidence on alcohol and 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stroke in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Chinese men, adjusted for study area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0064" y="4787602"/>
            <a:ext cx="187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trend 10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en-GB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8052" y="1412776"/>
            <a:ext cx="914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evidence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Genetic evidence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" y="260648"/>
            <a:ext cx="91342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Genetic evidence on alcohol and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CHD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 Chinese men, adjusted for study area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0064" y="4787602"/>
            <a:ext cx="211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for trend=1x10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en-GB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90" y="1993965"/>
            <a:ext cx="37909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92280" y="5110767"/>
            <a:ext cx="184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for trend = 0.4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23493" y="2276872"/>
            <a:ext cx="2049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2,000 CHD events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18052" y="1412776"/>
            <a:ext cx="914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evidence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Genetic evidence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" y="260648"/>
            <a:ext cx="91342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Traditional and genetic evidence on alcohol and 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CHD in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Chinese men, adjusted for study area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0064" y="4787602"/>
            <a:ext cx="211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for trend=1x10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en-GB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90" y="1993965"/>
            <a:ext cx="37909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92280" y="5110767"/>
            <a:ext cx="184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for trend = 0.4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 b="-513"/>
          <a:stretch/>
        </p:blipFill>
        <p:spPr bwMode="auto">
          <a:xfrm>
            <a:off x="275680" y="1944000"/>
            <a:ext cx="4114800" cy="435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23493" y="2276872"/>
            <a:ext cx="2049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2,000 CHD events</a:t>
            </a:r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18052" y="1412776"/>
            <a:ext cx="914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evidence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Genetic evidence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311" y="0"/>
            <a:ext cx="9144000" cy="15567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Regardless of their genotype or area, </a:t>
            </a:r>
            <a:b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China drink little alcohol</a:t>
            </a:r>
            <a:endParaRPr lang="en-GB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6182116"/>
            <a:ext cx="44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Predicted alcohol intake if male </a:t>
            </a: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(g/week), from genotype &amp; area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3337311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alcohol, </a:t>
            </a: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g/week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1"/>
          <a:stretch/>
        </p:blipFill>
        <p:spPr bwMode="auto">
          <a:xfrm>
            <a:off x="1956659" y="1898689"/>
            <a:ext cx="4846060" cy="411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5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2937"/>
            <a:ext cx="9143999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Women: control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pleiotropic effects of genotypes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Effects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genetic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 that would affect Chinese </a:t>
            </a: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alcohol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stroke and CHD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Chinese </a:t>
            </a: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endParaRPr lang="en-GB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620" y="6471217"/>
            <a:ext cx="2419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 1   3   5    7     g/week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7184580"/>
            <a:ext cx="2419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 1   3   5    7     g/week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/>
        </p:blipFill>
        <p:spPr bwMode="auto">
          <a:xfrm>
            <a:off x="418593" y="2697872"/>
            <a:ext cx="3705225" cy="412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"/>
          <a:stretch/>
        </p:blipFill>
        <p:spPr bwMode="auto">
          <a:xfrm>
            <a:off x="4674488" y="2636912"/>
            <a:ext cx="3943350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1507" y="2780928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9,000 strokes in women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9071" y="2780928"/>
            <a:ext cx="3589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1,500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CHD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events in women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8052" y="1872457"/>
            <a:ext cx="914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Genetic evidence                              Genetic evidence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" y="260648"/>
            <a:ext cx="91342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Men: comparison of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effects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on </a:t>
            </a:r>
            <a:r>
              <a:rPr lang="en-GB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CHD 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the genetic determinants of alcohol use in China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0064" y="4787602"/>
            <a:ext cx="211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for trend=1x10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en-GB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90" y="1993965"/>
            <a:ext cx="37909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13190" y="5116134"/>
            <a:ext cx="164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for trend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2276872"/>
            <a:ext cx="2841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2,000 CHD events in men</a:t>
            </a:r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18052" y="1412776"/>
            <a:ext cx="914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Genetic evidence                             Genetic evidence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4"/>
          <a:stretch/>
        </p:blipFill>
        <p:spPr bwMode="auto">
          <a:xfrm>
            <a:off x="683568" y="1988840"/>
            <a:ext cx="3695700" cy="414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31640" y="2286854"/>
            <a:ext cx="238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8,000 strokes in men</a:t>
            </a:r>
            <a:endParaRPr lang="en-GB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04131" y="5082934"/>
            <a:ext cx="17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for trend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en-GB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661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Conclusions: alcohol and causality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China: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genetic determinants of alcohol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are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strongly associated with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SBP, HDL-C and stroke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but not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CHD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Apparently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protective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net effects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alcohol against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CHD and stroke in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epidemiological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 are due largely or wholly to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confounding or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reverse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causation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C:\Users\chen\Desktop\牛津会议合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485933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5" name="Picture 3" descr="C:\Users\chen\Desktop\牛津会议合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2204" r="4326" b="7161"/>
          <a:stretch>
            <a:fillRect/>
          </a:stretch>
        </p:blipFill>
        <p:spPr bwMode="auto">
          <a:xfrm>
            <a:off x="0" y="2915997"/>
            <a:ext cx="9159022" cy="39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6" name="Rectangle 3"/>
          <p:cNvSpPr>
            <a:spLocks noChangeArrowheads="1"/>
          </p:cNvSpPr>
          <p:nvPr/>
        </p:nvSpPr>
        <p:spPr bwMode="auto">
          <a:xfrm>
            <a:off x="0" y="492583"/>
            <a:ext cx="9144000" cy="5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GB" altLang="zh-CN" sz="2800" b="1" dirty="0" smtClean="0">
                <a:ea typeface="SimHei" pitchFamily="49" charset="-122"/>
                <a:cs typeface="Arial" pitchFamily="34" charset="0"/>
              </a:rPr>
              <a:t>Acknowledgements</a:t>
            </a:r>
            <a:endParaRPr lang="en-GB" altLang="zh-CN" sz="3200" b="1" dirty="0">
              <a:ea typeface="SimHei" pitchFamily="49" charset="-122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1484784"/>
            <a:ext cx="9159022" cy="1008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500,000 CKB study participants, and all collaborators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Oxford, Beijing and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10 study areas</a:t>
            </a:r>
          </a:p>
        </p:txBody>
      </p:sp>
    </p:spTree>
    <p:extLst>
      <p:ext uri="{BB962C8B-B14F-4D97-AF65-F5344CB8AC3E}">
        <p14:creationId xmlns:p14="http://schemas.microsoft.com/office/powerpoint/2010/main" val="29369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7697"/>
            <a:ext cx="6621463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790" name="Rectangle 8148"/>
          <p:cNvSpPr>
            <a:spLocks noChangeArrowheads="1"/>
          </p:cNvSpPr>
          <p:nvPr/>
        </p:nvSpPr>
        <p:spPr bwMode="auto">
          <a:xfrm>
            <a:off x="30153" y="242645"/>
            <a:ext cx="91440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zh-CN" sz="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Is moderate drinking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protective? What is causal?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Traditional and genetic</a:t>
            </a:r>
            <a:r>
              <a:rPr lang="en-US" altLang="zh-C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epidemiological evidence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from prospective study of </a:t>
            </a:r>
            <a:r>
              <a:rPr lang="en-US" altLang="zh-C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500,000 Chinese adults</a:t>
            </a:r>
          </a:p>
        </p:txBody>
      </p:sp>
    </p:spTree>
    <p:extLst>
      <p:ext uri="{BB962C8B-B14F-4D97-AF65-F5344CB8AC3E}">
        <p14:creationId xmlns:p14="http://schemas.microsoft.com/office/powerpoint/2010/main" val="427477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140" y="1700808"/>
            <a:ext cx="9144000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zh-CN" sz="3600" b="1" dirty="0" smtClean="0">
                <a:solidFill>
                  <a:srgbClr val="FF0000"/>
                </a:solidFill>
                <a:ea typeface="SimHei" pitchFamily="49" charset="-122"/>
                <a:cs typeface="Arial" pitchFamily="34" charset="0"/>
              </a:rPr>
              <a:t>ACST-2: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zh-CN" sz="3600" b="1" dirty="0" smtClean="0">
                <a:solidFill>
                  <a:srgbClr val="FF0000"/>
                </a:solidFill>
                <a:ea typeface="SimHei" pitchFamily="49" charset="-122"/>
                <a:cs typeface="Arial" pitchFamily="34" charset="0"/>
              </a:rPr>
              <a:t>Implications for tonight’s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zh-CN" sz="3600" b="1" dirty="0" smtClean="0">
                <a:solidFill>
                  <a:srgbClr val="FF0000"/>
                </a:solidFill>
                <a:ea typeface="SimHei" pitchFamily="49" charset="-122"/>
                <a:cs typeface="Arial" pitchFamily="34" charset="0"/>
              </a:rPr>
              <a:t>Reception and Dinner – 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zh-CN" sz="3600" b="1" dirty="0" smtClean="0">
                <a:solidFill>
                  <a:srgbClr val="FF0000"/>
                </a:solidFill>
                <a:ea typeface="SimHei" pitchFamily="49" charset="-122"/>
                <a:cs typeface="Arial" pitchFamily="34" charset="0"/>
              </a:rPr>
              <a:t>don’t drink moderately!</a:t>
            </a:r>
            <a:endParaRPr lang="en-GB" altLang="zh-CN" sz="4000" b="1" dirty="0">
              <a:solidFill>
                <a:srgbClr val="FF0000"/>
              </a:solidFill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02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384" y="116632"/>
            <a:ext cx="9144000" cy="98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Traditional and genetic evidence on alcohol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Chinese men, adjusted for study area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68760"/>
            <a:ext cx="9142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Ischaemic stroke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060848"/>
            <a:ext cx="81819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384" y="116632"/>
            <a:ext cx="9144000" cy="98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Traditional and genetic evidence on alcohol 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 Chinese men, adjusted for study area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68760"/>
            <a:ext cx="9142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Intracerebral haemorrhage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034877"/>
            <a:ext cx="81819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384" y="116632"/>
            <a:ext cx="9144000" cy="98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prospective epidemiology on alcohol, stroke and CHD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Chinese women (but, few drink)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3588"/>
            <a:ext cx="81343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148"/>
          <p:cNvSpPr>
            <a:spLocks noChangeArrowheads="1"/>
          </p:cNvSpPr>
          <p:nvPr/>
        </p:nvSpPr>
        <p:spPr bwMode="auto">
          <a:xfrm>
            <a:off x="-2638" y="44624"/>
            <a:ext cx="9144001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 in China (as elsewhere): traditional epidemiology * suggests some protective effect of moderate alcohol use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against stroke – but, is the apparent protection real?</a:t>
            </a:r>
            <a:endParaRPr lang="en-US" altLang="zh-CN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*ask 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 drink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then follow them 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</a:t>
            </a:r>
            <a:endParaRPr lang="en-US" altLang="zh-CN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0"/>
          <a:stretch/>
        </p:blipFill>
        <p:spPr bwMode="auto">
          <a:xfrm>
            <a:off x="76969" y="1574674"/>
            <a:ext cx="4351015" cy="460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9351" y="1660738"/>
            <a:ext cx="3074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17,000 incident  strokes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148"/>
          <p:cNvSpPr>
            <a:spLocks noChangeArrowheads="1"/>
          </p:cNvSpPr>
          <p:nvPr/>
        </p:nvSpPr>
        <p:spPr bwMode="auto">
          <a:xfrm>
            <a:off x="-2638" y="44624"/>
            <a:ext cx="9144001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 in China (as elsewhere): traditional epidemiology * suggests some protective effect of moderate alcohol use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against stroke &amp; CHD – but, is apparent protection real?</a:t>
            </a:r>
            <a:endParaRPr lang="en-US" altLang="zh-CN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*ask 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 drink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then follow them 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</a:t>
            </a:r>
            <a:endParaRPr lang="en-US" altLang="zh-CN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0"/>
          <a:stretch/>
        </p:blipFill>
        <p:spPr bwMode="auto">
          <a:xfrm>
            <a:off x="76969" y="1574674"/>
            <a:ext cx="4351015" cy="460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"/>
          <a:stretch/>
        </p:blipFill>
        <p:spPr bwMode="auto">
          <a:xfrm>
            <a:off x="4633847" y="1507603"/>
            <a:ext cx="4507515" cy="47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9351" y="1660738"/>
            <a:ext cx="3074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17,000 incident  strokes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66073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3,000 incident  CHD events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6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5107" y="116632"/>
            <a:ext cx="8929750" cy="14401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China, common genetic variants determine whether men </a:t>
            </a:r>
            <a:r>
              <a:rPr lang="en-GB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drink comfortably; </a:t>
            </a:r>
            <a:r>
              <a:rPr lang="en-GB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epidemiology relates these genotypes to risk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148"/>
          <p:cNvSpPr>
            <a:spLocks noChangeArrowheads="1"/>
          </p:cNvSpPr>
          <p:nvPr/>
        </p:nvSpPr>
        <p:spPr bwMode="auto">
          <a:xfrm>
            <a:off x="-26433" y="1700808"/>
            <a:ext cx="9144001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en-US" altLang="zh-C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Chinese can drink as comfortably as Europeans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(but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although 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they could 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drink, 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some still don’t, as in Europe);</a:t>
            </a:r>
            <a:endParaRPr lang="en-US" altLang="zh-CN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en-US" altLang="zh-C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are made MODERATELY uncomfortable by drink 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(so, 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most with this genotype 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don’t drink, 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&amp; only a few 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drink much);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altLang="zh-CN" sz="2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en-US" altLang="zh-C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made HORRIBLY uncomfortable by drink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(so almost 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 with this genotype don’t drink, &amp; none drinks 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much).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5107" y="116632"/>
            <a:ext cx="8929750" cy="14401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China, common genetic variants determine whether men </a:t>
            </a:r>
            <a:r>
              <a:rPr lang="en-GB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drink comfortably; </a:t>
            </a:r>
            <a:r>
              <a:rPr lang="en-GB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epidemiology relates these genotypes to risk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44624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Genotype &amp; mean alcohol use by men in Sichuan, according to the main East Asian genetic variant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ALDH genotypes: AA, AG or GG)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940152" y="4437112"/>
            <a:ext cx="883360" cy="151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03136" y="2204864"/>
            <a:ext cx="981232" cy="2088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6" y="1465859"/>
            <a:ext cx="74199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3429000"/>
            <a:ext cx="899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 alcohol, g/week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6164" y="5827911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AA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&lt;1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drink/week</a:t>
            </a:r>
          </a:p>
          <a:p>
            <a:pPr algn="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(as it’s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like being on disulfiram)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236296" y="2708920"/>
            <a:ext cx="219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 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mean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~5</a:t>
            </a: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drinks/day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216" y="5013176"/>
            <a:ext cx="242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mean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~1 </a:t>
            </a:r>
          </a:p>
          <a:p>
            <a:pPr algn="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drink/day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880178" y="2924944"/>
            <a:ext cx="1004190" cy="24334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940152" y="5358408"/>
            <a:ext cx="927084" cy="59087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Alcohol metabolism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386" y="2329716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3094" y="2329716"/>
            <a:ext cx="252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Acetaldehyde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0152" y="2348880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67744" y="2601281"/>
            <a:ext cx="792088" cy="45719"/>
          </a:xfrm>
          <a:prstGeom prst="rightArrow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215974" y="2607903"/>
            <a:ext cx="792088" cy="45719"/>
          </a:xfrm>
          <a:prstGeom prst="rightArrow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603519" y="3573016"/>
            <a:ext cx="388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 causes nausea and flushing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4188054" y="2894769"/>
            <a:ext cx="679347" cy="677147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237228" y="1878570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0285" y="1878570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ALDH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8619</TotalTime>
  <Words>1097</Words>
  <Application>Microsoft Office PowerPoint</Application>
  <PresentationFormat>On-screen Show (4:3)</PresentationFormat>
  <Paragraphs>239</Paragraphs>
  <Slides>34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Is moderate drinking protective? Traditional epidemiology in Western populations:  just ask what people drink, then follow them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Alcohol metabolism</vt:lpstr>
      <vt:lpstr>Alcohol metabolism</vt:lpstr>
      <vt:lpstr>Alcohol metabolism</vt:lpstr>
      <vt:lpstr>PowerPoint Presentation</vt:lpstr>
      <vt:lpstr>Genotype &amp; mean alcohol use by men in Sichuan, according to the 3x3=9  ALDH /ADH Asian genotypes (alphabetically, AA/AA, AA/AG, ... , to GG/GG;   AA /AA = fully Asian)</vt:lpstr>
      <vt:lpstr>Genotype &amp; mean alcohol use by men in 2 areas, according to the 9 East Asian genotypes</vt:lpstr>
      <vt:lpstr>Genotype &amp; mean alcohol use by men in 2 areas, according to the 9 East Asian genotypes</vt:lpstr>
      <vt:lpstr>PowerPoint Presentation</vt:lpstr>
      <vt:lpstr>Genotype &amp; alcohol: men in 10 study areas</vt:lpstr>
      <vt:lpstr>Mean alcohol intake in 5 categories of men,    defined only by genotype and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Regardless of their genotype or area,  women in China drink little alcohol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NDPH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 Mendelian randomisation</dc:title>
  <dc:creator>ionam</dc:creator>
  <cp:lastModifiedBy>Richard Peto Personal</cp:lastModifiedBy>
  <cp:revision>493</cp:revision>
  <cp:lastPrinted>2017-09-03T22:22:36Z</cp:lastPrinted>
  <dcterms:created xsi:type="dcterms:W3CDTF">2015-09-30T15:31:52Z</dcterms:created>
  <dcterms:modified xsi:type="dcterms:W3CDTF">2017-09-03T22:50:10Z</dcterms:modified>
</cp:coreProperties>
</file>