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9"/>
  </p:notes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5" r:id="rId9"/>
    <p:sldId id="269" r:id="rId10"/>
    <p:sldId id="257" r:id="rId11"/>
    <p:sldId id="258" r:id="rId12"/>
    <p:sldId id="267" r:id="rId13"/>
    <p:sldId id="271" r:id="rId14"/>
    <p:sldId id="272" r:id="rId15"/>
    <p:sldId id="274" r:id="rId16"/>
    <p:sldId id="273" r:id="rId17"/>
    <p:sldId id="256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y Sneade" initials="MS" lastIdx="0" clrIdx="0">
    <p:extLst>
      <p:ext uri="{19B8F6BF-5375-455C-9EA6-DF929625EA0E}">
        <p15:presenceInfo xmlns:p15="http://schemas.microsoft.com/office/powerpoint/2012/main" userId="Mary Snea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2EFBF-5896-4D84-8986-F71B631AD9B4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23534-ABBA-44FE-A10B-8BB44F99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5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3933813/#B6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ncbi.nlm.nih.gov/pmc/articles/PMC3933813/#B5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TICS instrument was originally purposed for the evaluation of cognitive functions in patients with Alzheimer's disease (Brandt et al., </a:t>
            </a:r>
            <a:r>
              <a:rPr lang="en-GB" dirty="0" smtClean="0">
                <a:hlinkClick r:id="rId3"/>
              </a:rPr>
              <a:t>1988</a:t>
            </a:r>
            <a:r>
              <a:rPr lang="en-GB" dirty="0" smtClean="0"/>
              <a:t>; Brandt, </a:t>
            </a:r>
            <a:r>
              <a:rPr lang="en-GB" dirty="0" smtClean="0">
                <a:hlinkClick r:id="rId4"/>
              </a:rPr>
              <a:t>1991</a:t>
            </a:r>
            <a:r>
              <a:rPr lang="en-GB" dirty="0" smtClean="0"/>
              <a:t>).TICSM is the TICS modified version, adding a measure of delayed verbal recall.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23534-ABBA-44FE-A10B-8BB44F99CC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51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23534-ABBA-44FE-A10B-8BB44F99CC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17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23534-ABBA-44FE-A10B-8BB44F99CCB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7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78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17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78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67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0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95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41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07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64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86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90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DA82-ADBE-4D31-A88E-7479C6B115A2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98B31-B764-46AC-BEF9-9EEDF7AD3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74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1268760"/>
            <a:ext cx="8145011" cy="1296144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Long-term follow-up of the</a:t>
            </a:r>
            <a:br>
              <a:rPr lang="en-GB" sz="3200" b="1" dirty="0" smtClean="0">
                <a:solidFill>
                  <a:srgbClr val="FF0000"/>
                </a:solidFill>
              </a:rPr>
            </a:br>
            <a:r>
              <a:rPr lang="en-GB" sz="3200" b="1" dirty="0" smtClean="0">
                <a:solidFill>
                  <a:srgbClr val="FF0000"/>
                </a:solidFill>
              </a:rPr>
              <a:t>Asymptomatic Carotid Surgery Trial (ACST-1)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2780928"/>
            <a:ext cx="799288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Rebecca Llewellyn-Bennett (Clinical Research Fellow</a:t>
            </a:r>
            <a:r>
              <a:rPr lang="en-GB" sz="2400" b="1" dirty="0"/>
              <a:t>) </a:t>
            </a:r>
            <a:endParaRPr lang="en-GB" sz="2400" b="1" dirty="0" smtClean="0"/>
          </a:p>
          <a:p>
            <a:pPr algn="ctr"/>
            <a:r>
              <a:rPr lang="en-GB" sz="1400" dirty="0">
                <a:solidFill>
                  <a:schemeClr val="tx1">
                    <a:tint val="75000"/>
                  </a:schemeClr>
                </a:solidFill>
              </a:rPr>
              <a:t>CTSU, Nuffield Department of Population </a:t>
            </a:r>
            <a:r>
              <a:rPr lang="en-GB" sz="1400" dirty="0" smtClean="0">
                <a:solidFill>
                  <a:schemeClr val="tx1">
                    <a:tint val="75000"/>
                  </a:schemeClr>
                </a:solidFill>
              </a:rPr>
              <a:t>Health, University of Oxford </a:t>
            </a:r>
            <a:endParaRPr lang="en-GB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Mary </a:t>
            </a:r>
            <a:r>
              <a:rPr lang="en-GB" sz="2400" b="1" dirty="0"/>
              <a:t>Sneade (Project </a:t>
            </a:r>
            <a:r>
              <a:rPr lang="en-GB" sz="2400" b="1" dirty="0" smtClean="0"/>
              <a:t>Manager) </a:t>
            </a:r>
            <a:endParaRPr lang="en-GB" sz="2400" b="1" dirty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1400" dirty="0" smtClean="0">
                <a:solidFill>
                  <a:schemeClr val="tx1">
                    <a:tint val="75000"/>
                  </a:schemeClr>
                </a:solidFill>
              </a:rPr>
              <a:t>Nuffield </a:t>
            </a:r>
            <a:r>
              <a:rPr lang="en-GB" sz="1400" dirty="0">
                <a:solidFill>
                  <a:schemeClr val="tx1">
                    <a:tint val="75000"/>
                  </a:schemeClr>
                </a:solidFill>
              </a:rPr>
              <a:t>Department of Surgical </a:t>
            </a:r>
            <a:r>
              <a:rPr lang="en-GB" sz="1400" dirty="0" smtClean="0">
                <a:solidFill>
                  <a:schemeClr val="tx1">
                    <a:tint val="75000"/>
                  </a:schemeClr>
                </a:solidFill>
              </a:rPr>
              <a:t>Sciences, University </a:t>
            </a:r>
            <a:r>
              <a:rPr lang="en-GB" sz="1400" dirty="0">
                <a:solidFill>
                  <a:schemeClr val="tx1">
                    <a:tint val="75000"/>
                  </a:schemeClr>
                </a:solidFill>
              </a:rPr>
              <a:t>of </a:t>
            </a:r>
            <a:r>
              <a:rPr lang="en-GB" sz="1400" dirty="0" smtClean="0">
                <a:solidFill>
                  <a:schemeClr val="tx1">
                    <a:tint val="75000"/>
                  </a:schemeClr>
                </a:solidFill>
              </a:rPr>
              <a:t>Oxford</a:t>
            </a:r>
            <a:endParaRPr lang="en-GB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dirty="0" smtClean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2400" dirty="0">
              <a:solidFill>
                <a:schemeClr val="tx1">
                  <a:tint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4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ACST-2 Collaborators’ Meeting </a:t>
            </a:r>
          </a:p>
          <a:p>
            <a:pPr algn="ctr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GB" sz="24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and 5</a:t>
            </a:r>
            <a:r>
              <a:rPr lang="en-GB" sz="24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September 2017 </a:t>
            </a:r>
          </a:p>
          <a:p>
            <a:pPr algn="ctr"/>
            <a:endParaRPr lang="en-GB" sz="2400" dirty="0" smtClean="0"/>
          </a:p>
        </p:txBody>
      </p:sp>
      <p:pic>
        <p:nvPicPr>
          <p:cNvPr id="1026" name="Picture 2" descr="Z:\ACST2_trial\K.Sub-studies\dementia\AS_Logo_Stnd_Pos_RGB_E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8344" y="5352310"/>
            <a:ext cx="13501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430" y="0"/>
            <a:ext cx="101157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719858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5496" y="6546089"/>
            <a:ext cx="2699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000" b="1" dirty="0">
                <a:latin typeface="Arial" charset="0"/>
              </a:rPr>
              <a:t>NIHR</a:t>
            </a:r>
            <a:r>
              <a:rPr lang="en-GB" altLang="en-US" sz="10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altLang="en-US" sz="1000" b="1" dirty="0">
                <a:solidFill>
                  <a:srgbClr val="FF0000"/>
                </a:solidFill>
                <a:latin typeface="Arial" charset="0"/>
              </a:rPr>
              <a:t>Oxford Biomedical Research Centre</a:t>
            </a:r>
          </a:p>
        </p:txBody>
      </p:sp>
      <p:pic>
        <p:nvPicPr>
          <p:cNvPr id="8" name="Picture 2" descr="C:\Users\rebeccalb\AppData\Local\Microsoft\Windows\Temporary Internet Files\Content.Outlook\ITPSFYON\ACST-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07" y="1484784"/>
            <a:ext cx="40150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uffield Department of Population Healt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944" y="6468310"/>
            <a:ext cx="24681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9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23355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  ACST-1 </a:t>
            </a:r>
            <a:r>
              <a:rPr lang="en-GB" sz="3600" b="1" dirty="0" smtClean="0">
                <a:solidFill>
                  <a:srgbClr val="FF0000"/>
                </a:solidFill>
              </a:rPr>
              <a:t>Long-term follow-up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8" y="1772816"/>
            <a:ext cx="8568952" cy="4464496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F</a:t>
            </a:r>
            <a:r>
              <a:rPr lang="en-GB" sz="2200" dirty="0" smtClean="0">
                <a:solidFill>
                  <a:schemeClr val="tx1"/>
                </a:solidFill>
              </a:rPr>
              <a:t>ollow-up of 1601 participants from the UK and Sweden randomised into ACST-1 </a:t>
            </a:r>
          </a:p>
          <a:p>
            <a:endParaRPr lang="en-GB" sz="2000" dirty="0" smtClean="0"/>
          </a:p>
          <a:p>
            <a:r>
              <a:rPr lang="en-GB" sz="2600" dirty="0" smtClean="0"/>
              <a:t>ACST-1 Recruited 3120 participants 1993-2008 </a:t>
            </a:r>
          </a:p>
          <a:p>
            <a:r>
              <a:rPr lang="en-GB" sz="2600" dirty="0" smtClean="0"/>
              <a:t>Estimate </a:t>
            </a:r>
            <a:r>
              <a:rPr lang="en-GB" sz="2600" dirty="0"/>
              <a:t>up to 80% deceased by 2017</a:t>
            </a:r>
          </a:p>
          <a:p>
            <a:r>
              <a:rPr lang="en-GB" sz="2600" dirty="0"/>
              <a:t>90% power to detect a 30% reduction in dementia</a:t>
            </a:r>
          </a:p>
          <a:p>
            <a:pPr algn="l"/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b="1" dirty="0" smtClean="0">
                <a:solidFill>
                  <a:srgbClr val="FF0000"/>
                </a:solidFill>
              </a:rPr>
              <a:t>Objective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 In the UK (1069) &amp; Sweden (532) does </a:t>
            </a:r>
            <a:r>
              <a:rPr lang="en-GB" sz="2200" dirty="0">
                <a:solidFill>
                  <a:schemeClr val="tx1"/>
                </a:solidFill>
              </a:rPr>
              <a:t>CEA for asymptomatic carotid stenosis </a:t>
            </a:r>
            <a:r>
              <a:rPr lang="en-GB" sz="2200" dirty="0" smtClean="0">
                <a:solidFill>
                  <a:schemeClr val="tx1"/>
                </a:solidFill>
              </a:rPr>
              <a:t>reduce </a:t>
            </a:r>
            <a:r>
              <a:rPr lang="en-GB" sz="2200" dirty="0">
                <a:solidFill>
                  <a:schemeClr val="tx1"/>
                </a:solidFill>
              </a:rPr>
              <a:t>the risk of dementia, </a:t>
            </a:r>
            <a:r>
              <a:rPr lang="en-GB" sz="2200" dirty="0" smtClean="0">
                <a:solidFill>
                  <a:schemeClr val="tx1"/>
                </a:solidFill>
              </a:rPr>
              <a:t>stroke, death </a:t>
            </a:r>
            <a:r>
              <a:rPr lang="en-GB" sz="2200" dirty="0">
                <a:solidFill>
                  <a:schemeClr val="tx1"/>
                </a:solidFill>
              </a:rPr>
              <a:t>in </a:t>
            </a:r>
            <a:endParaRPr lang="en-GB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the </a:t>
            </a:r>
            <a:r>
              <a:rPr lang="en-GB" sz="2200" dirty="0">
                <a:solidFill>
                  <a:schemeClr val="tx1"/>
                </a:solidFill>
              </a:rPr>
              <a:t>long-term?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 smtClean="0">
              <a:solidFill>
                <a:schemeClr val="tx1"/>
              </a:solidFill>
            </a:endParaRPr>
          </a:p>
          <a:p>
            <a:pPr algn="l"/>
            <a:endParaRPr lang="en-GB" sz="2200" b="1" dirty="0" smtClean="0">
              <a:solidFill>
                <a:schemeClr val="tx1"/>
              </a:solidFill>
            </a:endParaRPr>
          </a:p>
          <a:p>
            <a:endParaRPr lang="en-GB" sz="1800" dirty="0">
              <a:solidFill>
                <a:schemeClr val="tx1"/>
              </a:solidFill>
            </a:endParaRP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0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rebeccalb\AppData\Local\Microsoft\Windows\Temporary Internet Files\Content.Outlook\ITPSFYON\ACST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118" y="722332"/>
            <a:ext cx="334588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16" y="2332"/>
            <a:ext cx="1813238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 descr="Z:\ACST2_trial\K.Sub-studies\dementia\AS_Logo_Stnd_Pos_RGB_E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360" y="5556225"/>
            <a:ext cx="1181340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5496" y="6546089"/>
            <a:ext cx="2699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000" b="1" dirty="0">
                <a:latin typeface="Arial" charset="0"/>
              </a:rPr>
              <a:t>NIHR</a:t>
            </a:r>
            <a:r>
              <a:rPr lang="en-GB" altLang="en-US" sz="10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altLang="en-US" sz="1000" b="1" dirty="0">
                <a:solidFill>
                  <a:srgbClr val="FF0000"/>
                </a:solidFill>
                <a:latin typeface="Arial" charset="0"/>
              </a:rPr>
              <a:t>Oxford Biomedical Research Centre</a:t>
            </a:r>
          </a:p>
        </p:txBody>
      </p:sp>
      <p:pic>
        <p:nvPicPr>
          <p:cNvPr id="12" name="Picture 4" descr="Nuffield Department of Population Healt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480249"/>
            <a:ext cx="24681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4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233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/>
            </a:r>
            <a:br>
              <a:rPr lang="en-GB" sz="3200" b="1" dirty="0" smtClean="0">
                <a:solidFill>
                  <a:srgbClr val="FF0000"/>
                </a:solidFill>
              </a:rPr>
            </a:br>
            <a:r>
              <a:rPr lang="en-GB" sz="3200" b="1" dirty="0" smtClean="0">
                <a:solidFill>
                  <a:srgbClr val="FF0000"/>
                </a:solidFill>
              </a:rPr>
              <a:t>ACST-1 </a:t>
            </a:r>
            <a:r>
              <a:rPr lang="en-GB" sz="3200" b="1" dirty="0">
                <a:solidFill>
                  <a:srgbClr val="FF0000"/>
                </a:solidFill>
              </a:rPr>
              <a:t>Long-term follow-up</a:t>
            </a:r>
            <a:r>
              <a:rPr lang="en-GB" sz="3200" b="1" dirty="0" smtClean="0">
                <a:solidFill>
                  <a:srgbClr val="FF0000"/>
                </a:solidFill>
              </a:rPr>
              <a:t>:</a:t>
            </a:r>
            <a:r>
              <a:rPr lang="en-US" sz="3200" dirty="0"/>
              <a:t/>
            </a:r>
            <a:br>
              <a:rPr lang="en-US" sz="3200" dirty="0"/>
            </a:b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54330" cy="4968552"/>
          </a:xfrm>
        </p:spPr>
        <p:txBody>
          <a:bodyPr>
            <a:normAutofit/>
          </a:bodyPr>
          <a:lstStyle/>
          <a:p>
            <a:pPr algn="l"/>
            <a:r>
              <a:rPr lang="en-GB" sz="1800" b="1" dirty="0" smtClean="0">
                <a:solidFill>
                  <a:schemeClr val="tx1"/>
                </a:solidFill>
              </a:rPr>
              <a:t>Phase </a:t>
            </a:r>
            <a:r>
              <a:rPr lang="en-GB" sz="1800" b="1" dirty="0" smtClean="0">
                <a:solidFill>
                  <a:schemeClr val="tx1"/>
                </a:solidFill>
              </a:rPr>
              <a:t>1 </a:t>
            </a:r>
            <a:r>
              <a:rPr lang="en-GB" sz="1800" b="1" dirty="0">
                <a:solidFill>
                  <a:schemeClr val="tx1"/>
                </a:solidFill>
              </a:rPr>
              <a:t>d</a:t>
            </a:r>
            <a:r>
              <a:rPr lang="en-GB" sz="1800" b="1" dirty="0" smtClean="0">
                <a:solidFill>
                  <a:schemeClr val="tx1"/>
                </a:solidFill>
              </a:rPr>
              <a:t>ata </a:t>
            </a:r>
            <a:r>
              <a:rPr lang="en-GB" sz="1800" b="1" dirty="0" smtClean="0">
                <a:solidFill>
                  <a:schemeClr val="tx1"/>
                </a:solidFill>
              </a:rPr>
              <a:t>linkage:</a:t>
            </a:r>
          </a:p>
          <a:p>
            <a:pPr algn="l"/>
            <a:r>
              <a:rPr lang="en-GB" sz="1800" b="1" dirty="0" smtClean="0">
                <a:solidFill>
                  <a:schemeClr val="tx1"/>
                </a:solidFill>
              </a:rPr>
              <a:t>Regulatory approvals</a:t>
            </a:r>
            <a:r>
              <a:rPr lang="en-GB" sz="1800" b="1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GB" sz="1800" b="1" dirty="0" smtClean="0">
                <a:solidFill>
                  <a:schemeClr val="tx1"/>
                </a:solidFill>
              </a:rPr>
              <a:t>UK: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Oxford C Research </a:t>
            </a:r>
            <a:r>
              <a:rPr lang="en-GB" sz="1800" dirty="0" smtClean="0">
                <a:solidFill>
                  <a:schemeClr val="tx1"/>
                </a:solidFill>
              </a:rPr>
              <a:t>Ethics Committee (16/SC/0406) </a:t>
            </a: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August </a:t>
            </a:r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2016 </a:t>
            </a:r>
          </a:p>
          <a:p>
            <a:pPr algn="l"/>
            <a:endParaRPr lang="en-GB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Confidentiality Advisory Committee </a:t>
            </a:r>
            <a:r>
              <a:rPr lang="en-GB" sz="1800" dirty="0">
                <a:solidFill>
                  <a:schemeClr val="tx1"/>
                </a:solidFill>
              </a:rPr>
              <a:t>(</a:t>
            </a:r>
            <a:r>
              <a:rPr lang="en-GB" sz="1800" dirty="0" smtClean="0">
                <a:solidFill>
                  <a:schemeClr val="tx1"/>
                </a:solidFill>
              </a:rPr>
              <a:t>16/CAG/0122) for data linkage without participant consent </a:t>
            </a:r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October </a:t>
            </a: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2016 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NHS Digital: Hospital Episode Statistics (HES) data </a:t>
            </a:r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August 2017</a:t>
            </a:r>
          </a:p>
          <a:p>
            <a:pPr algn="l"/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     </a:t>
            </a:r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ONS Mortality data </a:t>
            </a:r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awaiting approval</a:t>
            </a:r>
          </a:p>
          <a:p>
            <a:pPr algn="l"/>
            <a:endParaRPr lang="en-GB" sz="1800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en-GB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Sweden: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Lund Ethics</a:t>
            </a:r>
            <a:r>
              <a:rPr lang="en-GB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Committee</a:t>
            </a:r>
            <a:r>
              <a:rPr lang="en-GB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bg1">
                    <a:lumMod val="50000"/>
                  </a:schemeClr>
                </a:solidFill>
              </a:rPr>
              <a:t>December 2016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Swedish National Board of Health &amp; Welfare </a:t>
            </a: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approved</a:t>
            </a:r>
          </a:p>
          <a:p>
            <a:pPr algn="l"/>
            <a:endParaRPr lang="en-GB" sz="1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en-GB" sz="18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0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16" y="2332"/>
            <a:ext cx="1813238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5496" y="6546089"/>
            <a:ext cx="2699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000" b="1" dirty="0">
                <a:latin typeface="Arial" charset="0"/>
              </a:rPr>
              <a:t>NIHR</a:t>
            </a:r>
            <a:r>
              <a:rPr lang="en-GB" altLang="en-US" sz="10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altLang="en-US" sz="1000" b="1" dirty="0">
                <a:solidFill>
                  <a:srgbClr val="FF0000"/>
                </a:solidFill>
                <a:latin typeface="Arial" charset="0"/>
              </a:rPr>
              <a:t>Oxford Biomedical Research Centre</a:t>
            </a:r>
          </a:p>
        </p:txBody>
      </p:sp>
      <p:pic>
        <p:nvPicPr>
          <p:cNvPr id="9" name="Picture 4" descr="Nuffield Department of Population Healt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480249"/>
            <a:ext cx="24681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Z:\ACST2_trial\K.Sub-studies\dementia\AS_Logo_Stnd_Pos_RGB_E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360" y="5556225"/>
            <a:ext cx="1181340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4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8" name="Picture 4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27528"/>
            <a:ext cx="4952785" cy="61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9" name="Rectangle 338"/>
          <p:cNvSpPr/>
          <p:nvPr/>
        </p:nvSpPr>
        <p:spPr>
          <a:xfrm>
            <a:off x="1091605" y="354505"/>
            <a:ext cx="7266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ACST-1 Long-term follow-up: flow chart for data linkage</a:t>
            </a:r>
            <a:endParaRPr lang="en-US" sz="2400" dirty="0"/>
          </a:p>
        </p:txBody>
      </p:sp>
      <p:sp>
        <p:nvSpPr>
          <p:cNvPr id="406" name="Rectangle 405"/>
          <p:cNvSpPr/>
          <p:nvPr/>
        </p:nvSpPr>
        <p:spPr>
          <a:xfrm>
            <a:off x="6259551" y="5589240"/>
            <a:ext cx="1231106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200" dirty="0" smtClean="0"/>
              <a:t>Swedish dataset </a:t>
            </a:r>
            <a:endParaRPr lang="en-US" sz="1200" dirty="0"/>
          </a:p>
        </p:txBody>
      </p:sp>
      <p:pic>
        <p:nvPicPr>
          <p:cNvPr id="407" name="Picture 2" descr="C:\Users\rebeccalb\AppData\Local\Microsoft\Windows\Temporary Internet Files\Content.Outlook\ITPSFYON\ACST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98" y="456170"/>
            <a:ext cx="1338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V="1">
            <a:off x="3592008" y="6201308"/>
            <a:ext cx="0" cy="32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84425" y="5866239"/>
            <a:ext cx="0" cy="664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592008" y="6525344"/>
            <a:ext cx="34924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14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233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/>
            </a:r>
            <a:br>
              <a:rPr lang="en-GB" sz="3200" b="1" dirty="0" smtClean="0">
                <a:solidFill>
                  <a:srgbClr val="FF0000"/>
                </a:solidFill>
              </a:rPr>
            </a:br>
            <a:r>
              <a:rPr lang="en-GB" sz="3200" b="1" dirty="0" smtClean="0">
                <a:solidFill>
                  <a:srgbClr val="FF0000"/>
                </a:solidFill>
              </a:rPr>
              <a:t>ACST-1 </a:t>
            </a:r>
            <a:r>
              <a:rPr lang="en-GB" sz="3200" b="1" dirty="0">
                <a:solidFill>
                  <a:srgbClr val="FF0000"/>
                </a:solidFill>
              </a:rPr>
              <a:t>Long-term follow-up</a:t>
            </a:r>
            <a:r>
              <a:rPr lang="en-GB" sz="3200" b="1" dirty="0" smtClean="0">
                <a:solidFill>
                  <a:srgbClr val="FF0000"/>
                </a:solidFill>
              </a:rPr>
              <a:t>:</a:t>
            </a:r>
            <a:r>
              <a:rPr lang="en-US" sz="3200" dirty="0"/>
              <a:t/>
            </a:r>
            <a:br>
              <a:rPr lang="en-US" sz="3200" dirty="0"/>
            </a:b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54330" cy="4968552"/>
          </a:xfrm>
        </p:spPr>
        <p:txBody>
          <a:bodyPr>
            <a:normAutofit/>
          </a:bodyPr>
          <a:lstStyle/>
          <a:p>
            <a:pPr algn="l"/>
            <a:r>
              <a:rPr lang="en-GB" sz="1800" b="1" dirty="0" smtClean="0">
                <a:solidFill>
                  <a:schemeClr val="tx1"/>
                </a:solidFill>
              </a:rPr>
              <a:t>ACST-1 File Investigation:</a:t>
            </a:r>
          </a:p>
          <a:p>
            <a:pPr algn="l"/>
            <a:endParaRPr lang="en-GB" sz="18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Folder review 1601 UK and Swedish ACST-1 participants including major event files</a:t>
            </a: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Looking for direct evidence of dementia, cognitive impairment (with dates of diagnosis where possible)</a:t>
            </a: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Blinded to randomised treatment allocation</a:t>
            </a: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Validated and confirmed as dementia or cognitive impairment by clinician</a:t>
            </a: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Results will cross reference with </a:t>
            </a:r>
            <a:r>
              <a:rPr lang="en-GB" sz="1800" dirty="0" smtClean="0">
                <a:solidFill>
                  <a:schemeClr val="tx1"/>
                </a:solidFill>
              </a:rPr>
              <a:t>electronic data </a:t>
            </a:r>
            <a:r>
              <a:rPr lang="en-GB" sz="1800" dirty="0" smtClean="0">
                <a:solidFill>
                  <a:schemeClr val="tx1"/>
                </a:solidFill>
              </a:rPr>
              <a:t>from HES, Mental Health Minimum dataset, ONS Mortality &amp; Swedish registries</a:t>
            </a: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0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16" y="2332"/>
            <a:ext cx="1813238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5496" y="6546089"/>
            <a:ext cx="2699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000" b="1" dirty="0">
                <a:latin typeface="Arial" charset="0"/>
              </a:rPr>
              <a:t>NIHR</a:t>
            </a:r>
            <a:r>
              <a:rPr lang="en-GB" altLang="en-US" sz="10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altLang="en-US" sz="1000" b="1" dirty="0">
                <a:solidFill>
                  <a:srgbClr val="FF0000"/>
                </a:solidFill>
                <a:latin typeface="Arial" charset="0"/>
              </a:rPr>
              <a:t>Oxford Biomedical Research Centre</a:t>
            </a:r>
          </a:p>
        </p:txBody>
      </p:sp>
      <p:pic>
        <p:nvPicPr>
          <p:cNvPr id="9" name="Picture 4" descr="Nuffield Department of Population Healt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480249"/>
            <a:ext cx="24681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Z:\ACST2_trial\K.Sub-studies\dementia\AS_Logo_Stnd_Pos_RGB_E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43560" y="5598000"/>
            <a:ext cx="1181340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16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233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/>
            </a:r>
            <a:br>
              <a:rPr lang="en-GB" sz="3200" b="1" dirty="0" smtClean="0">
                <a:solidFill>
                  <a:srgbClr val="FF0000"/>
                </a:solidFill>
              </a:rPr>
            </a:br>
            <a:r>
              <a:rPr lang="en-GB" sz="3200" b="1" dirty="0" smtClean="0">
                <a:solidFill>
                  <a:srgbClr val="FF0000"/>
                </a:solidFill>
              </a:rPr>
              <a:t>ACST-1 </a:t>
            </a:r>
            <a:r>
              <a:rPr lang="en-GB" sz="3200" b="1" dirty="0">
                <a:solidFill>
                  <a:srgbClr val="FF0000"/>
                </a:solidFill>
              </a:rPr>
              <a:t>Long-term follow-up</a:t>
            </a:r>
            <a:r>
              <a:rPr lang="en-GB" sz="3200" b="1" dirty="0" smtClean="0">
                <a:solidFill>
                  <a:srgbClr val="FF0000"/>
                </a:solidFill>
              </a:rPr>
              <a:t>:</a:t>
            </a:r>
            <a:r>
              <a:rPr lang="en-US" sz="3200" dirty="0"/>
              <a:t/>
            </a:r>
            <a:br>
              <a:rPr lang="en-US" sz="3200" dirty="0"/>
            </a:b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54330" cy="4968552"/>
          </a:xfrm>
        </p:spPr>
        <p:txBody>
          <a:bodyPr>
            <a:normAutofit/>
          </a:bodyPr>
          <a:lstStyle/>
          <a:p>
            <a:pPr algn="l"/>
            <a:endParaRPr lang="en-GB" sz="1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en-GB" sz="18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0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16" y="2332"/>
            <a:ext cx="1813238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5496" y="6546089"/>
            <a:ext cx="2699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000" b="1" dirty="0">
                <a:latin typeface="Arial" charset="0"/>
              </a:rPr>
              <a:t>NIHR</a:t>
            </a:r>
            <a:r>
              <a:rPr lang="en-GB" altLang="en-US" sz="10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altLang="en-US" sz="1000" b="1" dirty="0">
                <a:solidFill>
                  <a:srgbClr val="FF0000"/>
                </a:solidFill>
                <a:latin typeface="Arial" charset="0"/>
              </a:rPr>
              <a:t>Oxford Biomedical Research Centre</a:t>
            </a:r>
          </a:p>
        </p:txBody>
      </p:sp>
      <p:pic>
        <p:nvPicPr>
          <p:cNvPr id="9" name="Picture 4" descr="Nuffield Department of Population Healt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480249"/>
            <a:ext cx="24681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Z:\ACST2_trial\K.Sub-studies\dementia\AS_Logo_Stnd_Pos_RGB_En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360" y="5556225"/>
            <a:ext cx="1181340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5033" y="1628800"/>
            <a:ext cx="8247997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Phase 2: Informant Questionnaire: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Will send an invitation to the ACST-1 participant if alive to nominate a relative or friend to complete the IQCODE questionnaire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Invitation will be to a relative (named in the original consent) if the ACST-1 participant has died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Informant Questionnaire on Cognitive Decline in the Elderly (IQCODE):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validated </a:t>
            </a:r>
            <a:r>
              <a:rPr lang="en-GB" sz="1700" smtClean="0">
                <a:solidFill>
                  <a:schemeClr val="bg1">
                    <a:lumMod val="50000"/>
                  </a:schemeClr>
                </a:solidFill>
              </a:rPr>
              <a:t>questionnaire </a:t>
            </a:r>
            <a:r>
              <a:rPr lang="en-GB" sz="1700" smtClean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dementia  		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completed by a relative or friend</a:t>
            </a:r>
          </a:p>
          <a:p>
            <a:pPr lvl="3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Questions on memory and thinking today compared with 10 years previously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Sensitive issue re-contacting in this way so we are liaising </a:t>
            </a:r>
            <a:r>
              <a:rPr lang="en-GB" dirty="0"/>
              <a:t>with PPI groups from Alzheimer’s </a:t>
            </a:r>
            <a:r>
              <a:rPr lang="en-GB" dirty="0" smtClean="0"/>
              <a:t>Society, NIHR and the Nuffield Dept. of Population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4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23355"/>
            <a:ext cx="7772400" cy="1470025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IQCODE questionnaire: </a:t>
            </a:r>
            <a:r>
              <a:rPr lang="en-GB" sz="2400" dirty="0" smtClean="0">
                <a:solidFill>
                  <a:srgbClr val="FF0000"/>
                </a:solidFill>
              </a:rPr>
              <a:t>sample questions</a:t>
            </a:r>
            <a:r>
              <a:rPr lang="en-GB" sz="3200" b="1" dirty="0" smtClean="0">
                <a:solidFill>
                  <a:srgbClr val="FF0000"/>
                </a:solidFill>
              </a:rPr>
              <a:t/>
            </a:r>
            <a:br>
              <a:rPr lang="en-GB" sz="3200" b="1" dirty="0" smtClean="0">
                <a:solidFill>
                  <a:srgbClr val="FF0000"/>
                </a:solidFill>
              </a:rPr>
            </a:b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732" y="1342340"/>
            <a:ext cx="8454330" cy="4968552"/>
          </a:xfrm>
        </p:spPr>
        <p:txBody>
          <a:bodyPr>
            <a:normAutofit fontScale="92500" lnSpcReduction="10000"/>
          </a:bodyPr>
          <a:lstStyle/>
          <a:p>
            <a:endParaRPr lang="en-GB" sz="1800" b="1" dirty="0" smtClean="0"/>
          </a:p>
          <a:p>
            <a:endParaRPr lang="en-GB" sz="1800" b="1" dirty="0"/>
          </a:p>
          <a:p>
            <a:endParaRPr lang="en-GB" sz="1800" b="1" dirty="0" smtClean="0"/>
          </a:p>
          <a:p>
            <a:endParaRPr lang="en-GB" sz="1800" b="1" dirty="0"/>
          </a:p>
          <a:p>
            <a:endParaRPr lang="en-GB" sz="1800" b="1" dirty="0" smtClean="0"/>
          </a:p>
          <a:p>
            <a:endParaRPr lang="en-GB" sz="1800" b="1" dirty="0"/>
          </a:p>
          <a:p>
            <a:endParaRPr lang="en-GB" sz="1800" b="1" dirty="0" smtClean="0"/>
          </a:p>
          <a:p>
            <a:endParaRPr lang="en-GB" sz="1800" b="1" dirty="0"/>
          </a:p>
          <a:p>
            <a:endParaRPr lang="en-GB" sz="1800" b="1" dirty="0" smtClean="0"/>
          </a:p>
          <a:p>
            <a:endParaRPr lang="en-GB" sz="1600" b="1" dirty="0" smtClean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 smtClean="0"/>
          </a:p>
          <a:p>
            <a:r>
              <a:rPr lang="en-GB" sz="1600" b="1" dirty="0" smtClean="0"/>
              <a:t>The assessment</a:t>
            </a:r>
          </a:p>
          <a:p>
            <a:pPr>
              <a:spcBef>
                <a:spcPts val="0"/>
              </a:spcBef>
            </a:pPr>
            <a:r>
              <a:rPr lang="en-GB" sz="1400" dirty="0" smtClean="0"/>
              <a:t>We want you to remember what your friend or relative was like 10 years ago and to compare it </a:t>
            </a:r>
          </a:p>
          <a:p>
            <a:pPr>
              <a:spcBef>
                <a:spcPts val="0"/>
              </a:spcBef>
            </a:pPr>
            <a:r>
              <a:rPr lang="en-GB" sz="1400" dirty="0" smtClean="0"/>
              <a:t>with what he/she is like now. There are situations where this person has to use </a:t>
            </a:r>
          </a:p>
          <a:p>
            <a:pPr>
              <a:spcBef>
                <a:spcPts val="0"/>
              </a:spcBef>
            </a:pPr>
            <a:r>
              <a:rPr lang="en-GB" sz="1400" dirty="0" smtClean="0"/>
              <a:t>his/her memory or intelligence and we want you to indicate whether this has </a:t>
            </a:r>
          </a:p>
          <a:p>
            <a:pPr>
              <a:spcBef>
                <a:spcPts val="0"/>
              </a:spcBef>
            </a:pPr>
            <a:r>
              <a:rPr lang="en-GB" sz="1400" dirty="0" smtClean="0"/>
              <a:t>improved, stayed the same or got worse over the past 10 years.</a:t>
            </a:r>
            <a:endParaRPr lang="en-GB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     </a:t>
            </a:r>
            <a:r>
              <a:rPr lang="en-GB" sz="1300" dirty="0" err="1" smtClean="0">
                <a:solidFill>
                  <a:schemeClr val="bg1">
                    <a:lumMod val="50000"/>
                  </a:schemeClr>
                </a:solidFill>
              </a:rPr>
              <a:t>Jorm</a:t>
            </a:r>
            <a:r>
              <a:rPr lang="en-GB" sz="1300" dirty="0" smtClean="0">
                <a:solidFill>
                  <a:schemeClr val="bg1">
                    <a:lumMod val="50000"/>
                  </a:schemeClr>
                </a:solidFill>
              </a:rPr>
              <a:t> AF </a:t>
            </a:r>
            <a:r>
              <a:rPr lang="en-GB" sz="1300" dirty="0" err="1" smtClean="0">
                <a:solidFill>
                  <a:schemeClr val="bg1">
                    <a:lumMod val="50000"/>
                  </a:schemeClr>
                </a:solidFill>
              </a:rPr>
              <a:t>Int.Psychogeriat</a:t>
            </a:r>
            <a:r>
              <a:rPr lang="en-GB" sz="1300" dirty="0" smtClean="0">
                <a:solidFill>
                  <a:schemeClr val="bg1">
                    <a:lumMod val="50000"/>
                  </a:schemeClr>
                </a:solidFill>
              </a:rPr>
              <a:t>. 2004:16: 275-293</a:t>
            </a:r>
            <a:endParaRPr lang="en-GB" sz="13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0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16" y="2332"/>
            <a:ext cx="1813238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5033" y="1628800"/>
            <a:ext cx="824799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233849"/>
              </p:ext>
            </p:extLst>
          </p:nvPr>
        </p:nvGraphicFramePr>
        <p:xfrm>
          <a:off x="476251" y="1342340"/>
          <a:ext cx="8326086" cy="35268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1333"/>
                <a:gridCol w="2335391"/>
                <a:gridCol w="1092784"/>
                <a:gridCol w="1092784"/>
                <a:gridCol w="1238488"/>
                <a:gridCol w="1025865"/>
                <a:gridCol w="1189441"/>
              </a:tblGrid>
              <a:tr h="2074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</a:tr>
              <a:tr h="82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Remembering things about family and friends, eg occupations, birthdays, addresses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much change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Remembering things that have happened recently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much change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Remembering her/his address and telephone number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much change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</a:t>
                      </a:r>
                      <a:r>
                        <a:rPr lang="en-GB" sz="1000" dirty="0" smtClean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worse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Remembering where to find things which have been put in a different place from usual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en-GB" sz="1000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change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Following a story in a book or on TV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much change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Handling financial matters</a:t>
                      </a:r>
                      <a:r>
                        <a:rPr lang="en-GB" sz="1000" dirty="0" smtClean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GB" sz="1000" baseline="0" dirty="0" smtClean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e.g.</a:t>
                      </a:r>
                      <a:r>
                        <a:rPr lang="en-GB" sz="1000" dirty="0" smtClean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pension, dealing with the bank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improved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improved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much change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bit worse</a:t>
                      </a:r>
                      <a:endParaRPr lang="en-GB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B2D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Much worse</a:t>
                      </a:r>
                      <a:endParaRPr lang="en-GB" sz="12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3C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85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233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/>
            </a:r>
            <a:br>
              <a:rPr lang="en-GB" sz="3200" b="1" dirty="0" smtClean="0">
                <a:solidFill>
                  <a:srgbClr val="FF0000"/>
                </a:solidFill>
              </a:rPr>
            </a:br>
            <a:r>
              <a:rPr lang="en-GB" sz="3200" b="1" dirty="0" smtClean="0">
                <a:solidFill>
                  <a:srgbClr val="FF0000"/>
                </a:solidFill>
              </a:rPr>
              <a:t>ACST-1 </a:t>
            </a:r>
            <a:r>
              <a:rPr lang="en-GB" sz="3200" b="1" dirty="0">
                <a:solidFill>
                  <a:srgbClr val="FF0000"/>
                </a:solidFill>
              </a:rPr>
              <a:t>Long-term follow-up</a:t>
            </a:r>
            <a:r>
              <a:rPr lang="en-GB" sz="3200" b="1" dirty="0" smtClean="0">
                <a:solidFill>
                  <a:srgbClr val="FF0000"/>
                </a:solidFill>
              </a:rPr>
              <a:t>:</a:t>
            </a:r>
            <a:r>
              <a:rPr lang="en-US" sz="3200" dirty="0"/>
              <a:t/>
            </a:r>
            <a:br>
              <a:rPr lang="en-US" sz="3200" dirty="0"/>
            </a:b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54330" cy="4968552"/>
          </a:xfrm>
        </p:spPr>
        <p:txBody>
          <a:bodyPr>
            <a:normAutofit/>
          </a:bodyPr>
          <a:lstStyle/>
          <a:p>
            <a:pPr algn="l"/>
            <a:endParaRPr lang="en-GB" sz="1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en-GB" sz="18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0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16" y="2332"/>
            <a:ext cx="1813238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5496" y="6546089"/>
            <a:ext cx="2699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000" b="1" dirty="0">
                <a:latin typeface="Arial" charset="0"/>
              </a:rPr>
              <a:t>NIHR</a:t>
            </a:r>
            <a:r>
              <a:rPr lang="en-GB" altLang="en-US" sz="10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altLang="en-US" sz="1000" b="1" dirty="0">
                <a:solidFill>
                  <a:srgbClr val="FF0000"/>
                </a:solidFill>
                <a:latin typeface="Arial" charset="0"/>
              </a:rPr>
              <a:t>Oxford Biomedical Research Centre</a:t>
            </a:r>
          </a:p>
        </p:txBody>
      </p:sp>
      <p:pic>
        <p:nvPicPr>
          <p:cNvPr id="9" name="Picture 4" descr="Nuffield Department of Population Healt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480249"/>
            <a:ext cx="24681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Z:\ACST2_trial\K.Sub-studies\dementia\AS_Logo_Stnd_Pos_RGB_E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360" y="5556225"/>
            <a:ext cx="1181340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5033" y="1628800"/>
            <a:ext cx="82479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55576" y="1556792"/>
            <a:ext cx="532859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In Summary:</a:t>
            </a:r>
          </a:p>
          <a:p>
            <a:r>
              <a:rPr lang="en-GB" dirty="0" smtClean="0"/>
              <a:t>50</a:t>
            </a:r>
            <a:r>
              <a:rPr lang="en-GB" dirty="0"/>
              <a:t>% of dementia  </a:t>
            </a:r>
            <a:r>
              <a:rPr lang="en-GB" dirty="0" smtClean="0"/>
              <a:t>is “vascular” or mixed</a:t>
            </a:r>
            <a:endParaRPr lang="en-GB" dirty="0"/>
          </a:p>
          <a:p>
            <a:endParaRPr lang="en-GB" dirty="0"/>
          </a:p>
          <a:p>
            <a:r>
              <a:rPr lang="en-GB" dirty="0"/>
              <a:t>Stroke	7 years cognitive aging</a:t>
            </a:r>
          </a:p>
          <a:p>
            <a:r>
              <a:rPr lang="en-GB" dirty="0"/>
              <a:t>TIA 	3 years cognitive aging</a:t>
            </a:r>
          </a:p>
          <a:p>
            <a:endParaRPr lang="en-GB" dirty="0"/>
          </a:p>
          <a:p>
            <a:r>
              <a:rPr lang="en-GB" dirty="0"/>
              <a:t>CEA	Reduces stroke and TIA</a:t>
            </a:r>
          </a:p>
          <a:p>
            <a:r>
              <a:rPr lang="en-GB" dirty="0"/>
              <a:t>	Reduces asymptomatic emboli</a:t>
            </a:r>
          </a:p>
          <a:p>
            <a:r>
              <a:rPr lang="en-GB" dirty="0"/>
              <a:t>	Improves cerebral perfusion</a:t>
            </a:r>
          </a:p>
          <a:p>
            <a:pPr algn="ctr"/>
            <a:endParaRPr lang="en-GB" sz="4000" dirty="0" smtClean="0">
              <a:solidFill>
                <a:srgbClr val="FF0000"/>
              </a:solidFill>
            </a:endParaRP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?</a:t>
            </a:r>
            <a:endParaRPr lang="en-GB" sz="4000" dirty="0">
              <a:solidFill>
                <a:srgbClr val="FF0000"/>
              </a:solidFill>
            </a:endParaRPr>
          </a:p>
          <a:p>
            <a:r>
              <a:rPr lang="en-GB" dirty="0"/>
              <a:t>	</a:t>
            </a:r>
            <a:endParaRPr lang="en-GB" dirty="0" smtClean="0"/>
          </a:p>
          <a:p>
            <a:pPr algn="ctr"/>
            <a:r>
              <a:rPr lang="en-GB" dirty="0" smtClean="0"/>
              <a:t>            </a:t>
            </a:r>
            <a:r>
              <a:rPr lang="en-GB" dirty="0" smtClean="0"/>
              <a:t>This </a:t>
            </a:r>
            <a:r>
              <a:rPr lang="en-GB" dirty="0" smtClean="0"/>
              <a:t>study will determine whether CEA reduces the long tem risk of dementia and stroke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223290" y="2318749"/>
            <a:ext cx="332528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Results</a:t>
            </a:r>
          </a:p>
          <a:p>
            <a:pPr algn="ctr"/>
            <a:r>
              <a:rPr lang="en-US" sz="80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2018</a:t>
            </a:r>
            <a:endParaRPr lang="en-US" sz="8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536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764" y="141287"/>
            <a:ext cx="7772400" cy="1470025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ACST-1 Long-term follow-up: </a:t>
            </a:r>
            <a:r>
              <a:rPr lang="en-GB" sz="2400" b="1" dirty="0">
                <a:solidFill>
                  <a:srgbClr val="FF0000"/>
                </a:solidFill>
              </a:rPr>
              <a:t>c</a:t>
            </a:r>
            <a:r>
              <a:rPr lang="en-GB" sz="2400" b="1" dirty="0" smtClean="0">
                <a:solidFill>
                  <a:srgbClr val="FF0000"/>
                </a:solidFill>
              </a:rPr>
              <a:t>ollaborators</a:t>
            </a:r>
            <a:r>
              <a:rPr lang="en-GB" sz="3600" b="1" dirty="0">
                <a:solidFill>
                  <a:srgbClr val="FF0000"/>
                </a:solidFill>
              </a:rPr>
              <a:t/>
            </a:r>
            <a:br>
              <a:rPr lang="en-GB" sz="3600" b="1" dirty="0">
                <a:solidFill>
                  <a:srgbClr val="FF0000"/>
                </a:solidFill>
              </a:rPr>
            </a:b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910" y="929325"/>
            <a:ext cx="8435578" cy="5112568"/>
          </a:xfrm>
        </p:spPr>
        <p:txBody>
          <a:bodyPr>
            <a:normAutofit fontScale="25000" lnSpcReduction="20000"/>
          </a:bodyPr>
          <a:lstStyle/>
          <a:p>
            <a:pPr algn="l">
              <a:spcBef>
                <a:spcPct val="0"/>
              </a:spcBef>
            </a:pPr>
            <a:endParaRPr lang="en-GB" sz="6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endParaRPr lang="en-GB" sz="6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endParaRPr lang="en-GB" sz="6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Alison </a:t>
            </a:r>
            <a:r>
              <a:rPr lang="en-GB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Halliday </a:t>
            </a: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</a:t>
            </a:r>
            <a:r>
              <a:rPr lang="en-GB" sz="6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	</a:t>
            </a: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Richard </a:t>
            </a:r>
            <a:r>
              <a:rPr lang="en-GB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Bulbulia</a:t>
            </a:r>
            <a:r>
              <a:rPr lang="en-GB" sz="6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endParaRPr lang="en-GB" sz="4800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Nuffield Department of Surgical Sciences 	</a:t>
            </a:r>
            <a:r>
              <a:rPr lang="en-GB" sz="4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GB" sz="4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Nuffield Department of Population Health </a:t>
            </a:r>
          </a:p>
          <a:p>
            <a:pPr algn="l">
              <a:spcBef>
                <a:spcPct val="0"/>
              </a:spcBef>
            </a:pPr>
            <a:endParaRPr lang="en-GB" sz="4800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Sarah Parish  			Sarah </a:t>
            </a:r>
            <a:r>
              <a:rPr lang="en-GB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Pendlebury </a:t>
            </a: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		</a:t>
            </a:r>
            <a:endParaRPr lang="en-GB" sz="56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4800" dirty="0">
                <a:solidFill>
                  <a:schemeClr val="tx1"/>
                </a:solidFill>
                <a:ea typeface="+mj-ea"/>
                <a:cs typeface="+mj-cs"/>
              </a:rPr>
              <a:t>Medical Statistics &amp; Epidemiology, </a:t>
            </a: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NDPH		</a:t>
            </a:r>
            <a:r>
              <a:rPr lang="en-GB" sz="4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Nuffield </a:t>
            </a:r>
            <a:r>
              <a:rPr lang="en-GB" sz="4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Department of Clinical Neurosciences  </a:t>
            </a:r>
            <a:r>
              <a:rPr lang="en-GB" sz="4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endParaRPr lang="en-GB" sz="4800" dirty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	                    </a:t>
            </a:r>
            <a:r>
              <a:rPr lang="en-GB" sz="6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               </a:t>
            </a:r>
            <a:endParaRPr lang="en-GB" sz="60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Rebecca </a:t>
            </a:r>
            <a:r>
              <a:rPr lang="en-GB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Llewellyn-Bennett </a:t>
            </a:r>
            <a:r>
              <a:rPr lang="en-GB" sz="6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	Hongchao Pan</a:t>
            </a:r>
          </a:p>
          <a:p>
            <a:pPr algn="l">
              <a:spcBef>
                <a:spcPct val="0"/>
              </a:spcBef>
            </a:pPr>
            <a:r>
              <a:rPr lang="en-GB" sz="4800" dirty="0">
                <a:solidFill>
                  <a:schemeClr val="tx1"/>
                </a:solidFill>
                <a:ea typeface="+mj-ea"/>
                <a:cs typeface="+mj-cs"/>
              </a:rPr>
              <a:t>Nuffield Department of Population Health </a:t>
            </a: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                              Nuffield Department of Population </a:t>
            </a:r>
            <a:r>
              <a:rPr lang="en-GB" sz="4800" dirty="0">
                <a:solidFill>
                  <a:schemeClr val="tx1"/>
                </a:solidFill>
                <a:ea typeface="+mj-ea"/>
                <a:cs typeface="+mj-cs"/>
              </a:rPr>
              <a:t>H</a:t>
            </a: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ealth</a:t>
            </a:r>
            <a:endParaRPr lang="en-GB" sz="4800" dirty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endParaRPr lang="en-GB" sz="60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6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Mary </a:t>
            </a:r>
            <a:r>
              <a:rPr lang="en-GB" sz="6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Sneade	                    </a:t>
            </a:r>
            <a:endParaRPr lang="en-GB" sz="60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Nuffield Department of Surgical Sciences</a:t>
            </a:r>
            <a:endParaRPr lang="en-GB" sz="56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endParaRPr lang="en-GB" sz="72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endParaRPr lang="en-GB" sz="6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endParaRPr lang="en-GB" sz="6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William Whiteley</a:t>
            </a:r>
            <a:endParaRPr lang="en-GB" sz="7200" dirty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Centre </a:t>
            </a: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for Clinical Brain Sciences</a:t>
            </a:r>
            <a:endParaRPr lang="en-GB" sz="4800" dirty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en-GB" sz="7200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7200" b="1" dirty="0" smtClean="0">
                <a:solidFill>
                  <a:schemeClr val="tx1"/>
                </a:solidFill>
                <a:ea typeface="+mj-ea"/>
                <a:cs typeface="+mj-cs"/>
              </a:rPr>
              <a:t>             </a:t>
            </a:r>
          </a:p>
          <a:p>
            <a:pPr algn="l">
              <a:spcBef>
                <a:spcPct val="0"/>
              </a:spcBef>
            </a:pPr>
            <a:r>
              <a:rPr lang="en-GB" sz="7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</a:t>
            </a: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Martin Björck</a:t>
            </a:r>
            <a:r>
              <a:rPr lang="en-GB" sz="6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GB" sz="6400" dirty="0" smtClean="0">
                <a:solidFill>
                  <a:schemeClr val="tx1"/>
                </a:solidFill>
                <a:ea typeface="+mj-ea"/>
                <a:cs typeface="+mj-cs"/>
              </a:rPr>
              <a:t>		Anders Gotts</a:t>
            </a:r>
            <a:r>
              <a:rPr lang="en-GB" sz="6400" dirty="0">
                <a:solidFill>
                  <a:schemeClr val="tx1"/>
                </a:solidFill>
              </a:rPr>
              <a:t>ä</a:t>
            </a:r>
            <a:r>
              <a:rPr lang="en-GB" sz="6400" dirty="0" smtClean="0">
                <a:solidFill>
                  <a:schemeClr val="tx1"/>
                </a:solidFill>
                <a:ea typeface="+mj-ea"/>
                <a:cs typeface="+mj-cs"/>
              </a:rPr>
              <a:t>ter</a:t>
            </a:r>
          </a:p>
          <a:p>
            <a:pPr algn="l">
              <a:spcBef>
                <a:spcPct val="0"/>
              </a:spcBef>
            </a:pPr>
            <a:r>
              <a:rPr lang="en-GB" sz="6600" dirty="0" smtClean="0">
                <a:solidFill>
                  <a:schemeClr val="tx1"/>
                </a:solidFill>
                <a:ea typeface="+mj-ea"/>
                <a:cs typeface="+mj-cs"/>
              </a:rPr>
              <a:t>              </a:t>
            </a: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Vascular Surgery, 				Department </a:t>
            </a:r>
            <a:r>
              <a:rPr lang="en-GB" sz="4800" dirty="0">
                <a:solidFill>
                  <a:schemeClr val="tx1"/>
                </a:solidFill>
                <a:ea typeface="+mj-ea"/>
                <a:cs typeface="+mj-cs"/>
              </a:rPr>
              <a:t>of Vascular Diseases, </a:t>
            </a:r>
            <a:endParaRPr lang="en-GB" sz="4800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                    Department </a:t>
            </a:r>
            <a:r>
              <a:rPr lang="en-GB" sz="4800" dirty="0">
                <a:solidFill>
                  <a:schemeClr val="tx1"/>
                </a:solidFill>
                <a:ea typeface="+mj-ea"/>
                <a:cs typeface="+mj-cs"/>
              </a:rPr>
              <a:t>of Surgical Sciences </a:t>
            </a: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			</a:t>
            </a:r>
            <a:r>
              <a:rPr lang="en-GB" sz="4800" dirty="0" err="1" smtClean="0">
                <a:solidFill>
                  <a:schemeClr val="tx1"/>
                </a:solidFill>
                <a:ea typeface="+mj-ea"/>
                <a:cs typeface="+mj-cs"/>
              </a:rPr>
              <a:t>Skåne</a:t>
            </a:r>
            <a:r>
              <a:rPr lang="en-GB" sz="4800" dirty="0" smtClean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en-GB" sz="4800" dirty="0">
                <a:solidFill>
                  <a:schemeClr val="tx1"/>
                </a:solidFill>
                <a:ea typeface="+mj-ea"/>
                <a:cs typeface="+mj-cs"/>
              </a:rPr>
              <a:t>University Hospital  </a:t>
            </a:r>
            <a:endParaRPr lang="en-GB" sz="7200" b="1" dirty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endParaRPr lang="en-GB" sz="4800" dirty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endParaRPr lang="en-GB" sz="4800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6400" dirty="0" smtClean="0">
                <a:solidFill>
                  <a:schemeClr val="tx1"/>
                </a:solidFill>
                <a:ea typeface="+mj-ea"/>
                <a:cs typeface="+mj-cs"/>
              </a:rPr>
              <a:t>					</a:t>
            </a:r>
            <a:r>
              <a:rPr lang="en-GB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endParaRPr lang="en-GB" sz="64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GB" sz="6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Sponsor: </a:t>
            </a: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University of Oxford                                        </a:t>
            </a:r>
            <a:r>
              <a:rPr lang="en-GB" sz="6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Funder: </a:t>
            </a:r>
            <a:r>
              <a:rPr lang="en-GB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Alzheimer’s Society Project Grant</a:t>
            </a:r>
          </a:p>
          <a:p>
            <a:pPr algn="l">
              <a:spcBef>
                <a:spcPct val="0"/>
              </a:spcBef>
            </a:pPr>
            <a:endParaRPr lang="en-GB" sz="64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endParaRPr lang="en-GB" sz="6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GB" dirty="0"/>
          </a:p>
        </p:txBody>
      </p:sp>
      <p:pic>
        <p:nvPicPr>
          <p:cNvPr id="102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0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16" y="2332"/>
            <a:ext cx="1813238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 descr="Z:\ACST2_trial\K.Sub-studies\dementia\AS_Logo_Stnd_Pos_RGB_E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84575" y="5661248"/>
            <a:ext cx="67505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30" y="1035065"/>
            <a:ext cx="1377697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93" y="3721291"/>
            <a:ext cx="2902132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 descr="Uppsala University"/>
          <p:cNvPicPr preferRelativeResize="0"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30" y="4725144"/>
            <a:ext cx="610345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Bildobjekt 1" descr="\\RSFS084\Hem9$\113019\Skrivbord\Lund University Logo.png"/>
          <p:cNvPicPr preferRelativeResize="0"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190" y="4725144"/>
            <a:ext cx="431189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55396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0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2" y="274638"/>
            <a:ext cx="9036497" cy="114300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Stroke and TIA associated with cognitive aging</a:t>
            </a:r>
            <a:endParaRPr lang="en-GB" sz="3600" b="1" dirty="0">
              <a:solidFill>
                <a:srgbClr val="FF0000"/>
              </a:solidFill>
            </a:endParaRPr>
          </a:p>
        </p:txBody>
      </p:sp>
      <p:pic>
        <p:nvPicPr>
          <p:cNvPr id="4" name="Afbeelding 41" descr="Beschrijving: Macintosh HD:Users:annehuibers:Desktop:Schermafbeelding 2015-02-26 om 21.12.16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556792"/>
            <a:ext cx="7886700" cy="33718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83568" y="508518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rial"/>
                <a:ea typeface="Times New Roman"/>
              </a:rPr>
              <a:t>Cognitive aging associated with incident </a:t>
            </a:r>
            <a:r>
              <a:rPr lang="en-US" b="1" dirty="0" smtClean="0">
                <a:latin typeface="Arial"/>
                <a:ea typeface="Times New Roman"/>
              </a:rPr>
              <a:t>events</a:t>
            </a:r>
          </a:p>
          <a:p>
            <a:pPr algn="just"/>
            <a:r>
              <a:rPr lang="en-US" i="1" dirty="0" smtClean="0">
                <a:latin typeface="Arial"/>
                <a:ea typeface="Times New Roman"/>
              </a:rPr>
              <a:t>Cognitive </a:t>
            </a:r>
            <a:r>
              <a:rPr lang="en-US" i="1" dirty="0">
                <a:latin typeface="Arial"/>
                <a:ea typeface="Times New Roman"/>
              </a:rPr>
              <a:t>aging and the incidence of cardiovascular events and diabetes: A meta-analysis of the HPS, SEARCH and HPS2-THRIVE studies, unpublished results, courtesy of Parish et </a:t>
            </a:r>
            <a:r>
              <a:rPr lang="en-US" i="1" dirty="0" smtClean="0">
                <a:latin typeface="Arial"/>
                <a:ea typeface="Times New Roman"/>
              </a:rPr>
              <a:t>al.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8144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Carotid disease is associated with dementia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3600" b="1" dirty="0" smtClean="0"/>
              <a:t>Rotterdam Study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Single centre prospective study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	1990-1993: 	All &gt;55 </a:t>
            </a:r>
            <a:r>
              <a:rPr lang="en-GB" sz="2400" dirty="0" err="1" smtClean="0"/>
              <a:t>yrs</a:t>
            </a:r>
            <a:r>
              <a:rPr lang="en-GB" sz="2400" dirty="0" smtClean="0"/>
              <a:t> residents of </a:t>
            </a:r>
            <a:r>
              <a:rPr lang="en-GB" sz="2400" dirty="0" err="1" smtClean="0"/>
              <a:t>Ommoord</a:t>
            </a:r>
            <a:r>
              <a:rPr lang="en-GB" sz="2400" dirty="0" smtClean="0"/>
              <a:t> invited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		7983 (75% of all eligible) participated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Dementia:	1. Brief </a:t>
            </a:r>
            <a:r>
              <a:rPr lang="en-GB" sz="2400" dirty="0"/>
              <a:t>c</a:t>
            </a:r>
            <a:r>
              <a:rPr lang="en-GB" sz="2400" dirty="0" smtClean="0"/>
              <a:t>ognitive test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		2. Cognitive and neurological testing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		3. Detailed assessment and dementia 			    	    diagnosis confirmed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Detailed CV assessment including carotid duplex scanning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5203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364" y="274638"/>
            <a:ext cx="8363272" cy="114300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Carotid plaque is associated with dementia</a:t>
            </a:r>
            <a:endParaRPr lang="en-GB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76682"/>
              </p:ext>
            </p:extLst>
          </p:nvPr>
        </p:nvGraphicFramePr>
        <p:xfrm>
          <a:off x="179512" y="2112992"/>
          <a:ext cx="8778939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259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Alzheimer’s Disease</a:t>
                      </a:r>
                    </a:p>
                    <a:p>
                      <a:r>
                        <a:rPr lang="en-GB" dirty="0" smtClean="0"/>
                        <a:t>(n=207)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Vascular Dementia</a:t>
                      </a:r>
                    </a:p>
                    <a:p>
                      <a:r>
                        <a:rPr lang="en-GB" dirty="0" smtClean="0"/>
                        <a:t>(n=50)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Other Dementia</a:t>
                      </a:r>
                    </a:p>
                    <a:p>
                      <a:r>
                        <a:rPr lang="en-GB" dirty="0" smtClean="0"/>
                        <a:t>(n=27)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All</a:t>
                      </a:r>
                    </a:p>
                    <a:p>
                      <a:r>
                        <a:rPr lang="en-GB" dirty="0" smtClean="0"/>
                        <a:t>Dementia</a:t>
                      </a:r>
                    </a:p>
                    <a:p>
                      <a:r>
                        <a:rPr lang="en-GB" dirty="0" smtClean="0"/>
                        <a:t>(n=284)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Peripheral</a:t>
                      </a:r>
                      <a:r>
                        <a:rPr lang="en-GB" b="1" baseline="0" dirty="0" smtClean="0"/>
                        <a:t> Artery Disease (P</a:t>
                      </a:r>
                      <a:r>
                        <a:rPr lang="en-GB" b="1" dirty="0" smtClean="0"/>
                        <a:t>AD)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1.3 (0.9-1.8)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2.5 (1.3-4.8)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 (0.4-2.4)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1.5 (1.1-2.0)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Carotid plaque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 (1.2-2.7)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3.2</a:t>
                      </a:r>
                      <a:r>
                        <a:rPr lang="en-GB" dirty="0" smtClean="0"/>
                        <a:t> (1.6-6.8)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1.6 (0.6-4.3)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1.9 (1.3-2.7)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Wall thickness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1.3 (1.0-1.6)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1.9 (1.3-2.8)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0.8 (0.4-1.5)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1.3 (1.1-1.6)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Atherosclerosis score</a:t>
                      </a:r>
                    </a:p>
                    <a:p>
                      <a:r>
                        <a:rPr lang="en-GB" b="1" dirty="0" smtClean="0"/>
                        <a:t>0</a:t>
                      </a:r>
                    </a:p>
                    <a:p>
                      <a:r>
                        <a:rPr lang="en-GB" b="1" dirty="0" smtClean="0"/>
                        <a:t>1</a:t>
                      </a:r>
                    </a:p>
                    <a:p>
                      <a:r>
                        <a:rPr lang="en-GB" b="1" dirty="0" smtClean="0"/>
                        <a:t>2</a:t>
                      </a:r>
                    </a:p>
                    <a:p>
                      <a:r>
                        <a:rPr lang="en-GB" b="1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1.0</a:t>
                      </a:r>
                    </a:p>
                    <a:p>
                      <a:r>
                        <a:rPr lang="en-GB" dirty="0" smtClean="0"/>
                        <a:t>2.2 (1.2-3.9)</a:t>
                      </a:r>
                    </a:p>
                    <a:p>
                      <a:r>
                        <a:rPr lang="en-GB" dirty="0" smtClean="0"/>
                        <a:t>2.5 (1.3-4.6)</a:t>
                      </a:r>
                    </a:p>
                    <a:p>
                      <a:r>
                        <a:rPr lang="en-GB" dirty="0" smtClean="0"/>
                        <a:t>3.0 (1.5—6.0)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1.0</a:t>
                      </a:r>
                    </a:p>
                    <a:p>
                      <a:r>
                        <a:rPr lang="en-GB" dirty="0" smtClean="0"/>
                        <a:t>1.3 (0.4-4.7)</a:t>
                      </a:r>
                    </a:p>
                    <a:p>
                      <a:r>
                        <a:rPr lang="en-GB" dirty="0" smtClean="0"/>
                        <a:t>4.8 (1.6-14.2)</a:t>
                      </a:r>
                    </a:p>
                    <a:p>
                      <a:r>
                        <a:rPr lang="en-GB" dirty="0" smtClean="0"/>
                        <a:t>9.5 (3.0-30.0)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1.0</a:t>
                      </a:r>
                    </a:p>
                    <a:p>
                      <a:r>
                        <a:rPr lang="en-GB" dirty="0" smtClean="0"/>
                        <a:t>0.1 (0.0-1.0)</a:t>
                      </a:r>
                    </a:p>
                    <a:p>
                      <a:r>
                        <a:rPr lang="en-GB" dirty="0" smtClean="0"/>
                        <a:t>0.6 (0.2-2.4)</a:t>
                      </a:r>
                    </a:p>
                    <a:p>
                      <a:r>
                        <a:rPr lang="en-GB" dirty="0" smtClean="0"/>
                        <a:t>0.7 (0.1-3.4)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1.0</a:t>
                      </a:r>
                    </a:p>
                    <a:p>
                      <a:r>
                        <a:rPr lang="en-GB" dirty="0" smtClean="0"/>
                        <a:t>1.6 (1.0-2.7)</a:t>
                      </a:r>
                    </a:p>
                    <a:p>
                      <a:r>
                        <a:rPr lang="en-GB" dirty="0" smtClean="0"/>
                        <a:t>2.3 (1.4-3.9)</a:t>
                      </a:r>
                    </a:p>
                    <a:p>
                      <a:r>
                        <a:rPr lang="en-GB" dirty="0" smtClean="0"/>
                        <a:t>3.2</a:t>
                      </a:r>
                      <a:r>
                        <a:rPr lang="en-GB" baseline="0" dirty="0" smtClean="0"/>
                        <a:t> (1.8-5.7)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36772" y="1412776"/>
            <a:ext cx="30704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/>
              <a:t>Rotterdam Study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496" y="6165304"/>
            <a:ext cx="9051580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3-fold excess risk of vascular dementia associated with carotid plaque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4880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Can drugs prevent dementia?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trials of aspirin or statins have demonstrated any protective effect against cognitive decline / dementia</a:t>
            </a:r>
          </a:p>
          <a:p>
            <a:endParaRPr lang="en-GB" dirty="0"/>
          </a:p>
          <a:p>
            <a:r>
              <a:rPr lang="en-GB" dirty="0" smtClean="0"/>
              <a:t>Cognitive function assessed by TICSM at end of MRC/BHF Heart Protection Study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2800" i="1" dirty="0" smtClean="0"/>
              <a:t>(20 000 patients randomised to 40mg 	simvastatin or placebo for 5 years)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52043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Can CEA prevent dementia?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Systematic review of 28 “trials”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848 patients (range: 6-145)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Protective		16/28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Harmful		12/28</a:t>
            </a:r>
          </a:p>
          <a:p>
            <a:pPr marL="0" indent="0">
              <a:buNone/>
            </a:pPr>
            <a:endParaRPr lang="en-GB" dirty="0"/>
          </a:p>
          <a:p>
            <a:pPr marL="0" indent="0" algn="r">
              <a:buNone/>
            </a:pPr>
            <a:endParaRPr lang="en-GB" sz="2000" i="1" dirty="0" smtClean="0"/>
          </a:p>
          <a:p>
            <a:pPr marL="0" indent="0" algn="r">
              <a:buNone/>
            </a:pPr>
            <a:r>
              <a:rPr lang="en-GB" sz="2000" i="1" dirty="0" smtClean="0"/>
              <a:t>Lunn et al, Cerebrovasc Disease; 9 (1999) 74-81</a:t>
            </a:r>
          </a:p>
        </p:txBody>
      </p:sp>
    </p:spTree>
    <p:extLst>
      <p:ext uri="{BB962C8B-B14F-4D97-AF65-F5344CB8AC3E}">
        <p14:creationId xmlns:p14="http://schemas.microsoft.com/office/powerpoint/2010/main" val="192505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57" y="17594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Asymptomatic Carotid Surgery Trial-1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59" y="1413147"/>
            <a:ext cx="8424000" cy="435133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000" b="1" dirty="0" smtClean="0"/>
              <a:t> 3120 </a:t>
            </a:r>
            <a:r>
              <a:rPr lang="en-GB" sz="2000" b="1" dirty="0"/>
              <a:t>patients </a:t>
            </a:r>
            <a:r>
              <a:rPr lang="en-GB" sz="2000" dirty="0"/>
              <a:t>(1993-2008) with carotid stenosis and no recent symptoms </a:t>
            </a:r>
            <a:r>
              <a:rPr lang="en-GB" sz="2000" dirty="0" smtClean="0"/>
              <a:t>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/>
              <a:t> </a:t>
            </a:r>
            <a:r>
              <a:rPr lang="en-GB" sz="2000" dirty="0" smtClean="0"/>
              <a:t>randomised </a:t>
            </a:r>
            <a:r>
              <a:rPr lang="en-GB" sz="2000" dirty="0"/>
              <a:t>to immediate CEA plus medical therapy vs medical therapy alone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485575" y="2211399"/>
            <a:ext cx="7901680" cy="4171083"/>
            <a:chOff x="5999" y="8925138"/>
            <a:chExt cx="9648077" cy="484095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9" y="9264303"/>
              <a:ext cx="9648077" cy="4501791"/>
            </a:xfrm>
            <a:prstGeom prst="rect">
              <a:avLst/>
            </a:prstGeom>
            <a:noFill/>
          </p:spPr>
        </p:pic>
        <p:grpSp>
          <p:nvGrpSpPr>
            <p:cNvPr id="6" name="Group 5"/>
            <p:cNvGrpSpPr/>
            <p:nvPr/>
          </p:nvGrpSpPr>
          <p:grpSpPr>
            <a:xfrm>
              <a:off x="828304" y="8925138"/>
              <a:ext cx="8107843" cy="400110"/>
              <a:chOff x="828304" y="8925138"/>
              <a:chExt cx="8107843" cy="40011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828304" y="8925138"/>
                <a:ext cx="40523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1" dirty="0" smtClean="0"/>
                  <a:t>Any stroke (or peri-operative death)</a:t>
                </a:r>
                <a:endParaRPr lang="en-GB" sz="2000" b="1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963824" y="8925138"/>
                <a:ext cx="29723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1" dirty="0" smtClean="0"/>
                  <a:t>Non-peri-operative stroke</a:t>
                </a:r>
                <a:endParaRPr lang="en-GB" sz="2000" b="1" dirty="0"/>
              </a:p>
            </p:txBody>
          </p:sp>
        </p:grpSp>
      </p:grpSp>
      <p:pic>
        <p:nvPicPr>
          <p:cNvPr id="9" name="Picture 2" descr="C:\Users\rebeccalb\AppData\Local\Microsoft\Windows\Temporary Internet Files\Content.Outlook\ITPSFYON\ACST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4121"/>
            <a:ext cx="40150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44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Can CEA or CAS prevent dementia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46 asymptomatic patients undergoing CEA (25) or CAS (21)</a:t>
            </a:r>
          </a:p>
          <a:p>
            <a:pPr marL="0" indent="0">
              <a:buNone/>
            </a:pPr>
            <a:r>
              <a:rPr lang="en-GB" sz="2400" dirty="0" smtClean="0"/>
              <a:t>Cognitive tests 1-3 days pre- and 3-6 months post-intervention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146" name="Picture 2" descr="C:\Users\richardb\Documents\ACST 2\Dementia\MVC2015\Lal sl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173" y="2647790"/>
            <a:ext cx="6067655" cy="308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52120" y="6525344"/>
            <a:ext cx="3475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Lal et al: J </a:t>
            </a:r>
            <a:r>
              <a:rPr lang="en-GB" i="1" dirty="0"/>
              <a:t>Vasc Surg 2011;54:691-8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6560" y="5949280"/>
            <a:ext cx="8130880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/>
              <a:t>Revascularisation associated with improved cognitive function</a:t>
            </a:r>
          </a:p>
        </p:txBody>
      </p:sp>
    </p:spTree>
    <p:extLst>
      <p:ext uri="{BB962C8B-B14F-4D97-AF65-F5344CB8AC3E}">
        <p14:creationId xmlns:p14="http://schemas.microsoft.com/office/powerpoint/2010/main" val="104354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2274" y="234888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Long-term follow-up of ACST-1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Z:\ACST2_trial\K.Sub-studies\dementia\AS_Logo_Stnd_Pos_RGB_E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5896" y="3933056"/>
            <a:ext cx="168762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240" y="-7752"/>
            <a:ext cx="1348760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719858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5496" y="6546089"/>
            <a:ext cx="2699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000" b="1" dirty="0">
                <a:latin typeface="Arial" charset="0"/>
              </a:rPr>
              <a:t>NIHR</a:t>
            </a:r>
            <a:r>
              <a:rPr lang="en-GB" altLang="en-US" sz="10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altLang="en-US" sz="1000" b="1" dirty="0">
                <a:solidFill>
                  <a:srgbClr val="FF0000"/>
                </a:solidFill>
                <a:latin typeface="Arial" charset="0"/>
              </a:rPr>
              <a:t>Oxford Biomedical Research Centre</a:t>
            </a:r>
          </a:p>
        </p:txBody>
      </p:sp>
      <p:pic>
        <p:nvPicPr>
          <p:cNvPr id="8" name="Picture 4" descr="Nuffield Department of Population Healt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180" y="6468310"/>
            <a:ext cx="24681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rebeccalb\AppData\Local\Microsoft\Windows\Temporary Internet Files\Content.Outlook\ITPSFYON\ACST-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74" y="2564904"/>
            <a:ext cx="40150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6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985</Words>
  <Application>Microsoft Office PowerPoint</Application>
  <PresentationFormat>On-screen Show (4:3)</PresentationFormat>
  <Paragraphs>331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Helvetica</vt:lpstr>
      <vt:lpstr>Times New Roman</vt:lpstr>
      <vt:lpstr>Office Theme</vt:lpstr>
      <vt:lpstr>Long-term follow-up of the Asymptomatic Carotid Surgery Trial (ACST-1)</vt:lpstr>
      <vt:lpstr>Stroke and TIA associated with cognitive aging</vt:lpstr>
      <vt:lpstr>Carotid disease is associated with dementia</vt:lpstr>
      <vt:lpstr>Carotid plaque is associated with dementia</vt:lpstr>
      <vt:lpstr>Can drugs prevent dementia?</vt:lpstr>
      <vt:lpstr>Can CEA prevent dementia?</vt:lpstr>
      <vt:lpstr>Asymptomatic Carotid Surgery Trial-1 </vt:lpstr>
      <vt:lpstr>Can CEA or CAS prevent dementia</vt:lpstr>
      <vt:lpstr>Long-term follow-up of ACST-1</vt:lpstr>
      <vt:lpstr>  ACST-1 Long-term follow-up</vt:lpstr>
      <vt:lpstr> ACST-1 Long-term follow-up: </vt:lpstr>
      <vt:lpstr>PowerPoint Presentation</vt:lpstr>
      <vt:lpstr> ACST-1 Long-term follow-up: </vt:lpstr>
      <vt:lpstr> ACST-1 Long-term follow-up: </vt:lpstr>
      <vt:lpstr>IQCODE questionnaire: sample questions </vt:lpstr>
      <vt:lpstr> ACST-1 Long-term follow-up: </vt:lpstr>
      <vt:lpstr>ACST-1 Long-term follow-up: collaborators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Sneade</dc:creator>
  <cp:lastModifiedBy>Mary Sneade</cp:lastModifiedBy>
  <cp:revision>85</cp:revision>
  <cp:lastPrinted>2017-08-31T10:37:38Z</cp:lastPrinted>
  <dcterms:created xsi:type="dcterms:W3CDTF">2016-11-01T11:47:35Z</dcterms:created>
  <dcterms:modified xsi:type="dcterms:W3CDTF">2017-09-05T05:30:08Z</dcterms:modified>
</cp:coreProperties>
</file>