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8" r:id="rId2"/>
    <p:sldId id="329" r:id="rId3"/>
    <p:sldId id="309" r:id="rId4"/>
    <p:sldId id="339" r:id="rId5"/>
    <p:sldId id="321" r:id="rId6"/>
    <p:sldId id="328" r:id="rId7"/>
    <p:sldId id="340" r:id="rId8"/>
    <p:sldId id="334" r:id="rId9"/>
    <p:sldId id="335" r:id="rId10"/>
    <p:sldId id="336" r:id="rId11"/>
    <p:sldId id="331" r:id="rId12"/>
    <p:sldId id="338" r:id="rId13"/>
    <p:sldId id="330" r:id="rId14"/>
    <p:sldId id="326" r:id="rId15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16"/>
    <p:restoredTop sz="94674"/>
  </p:normalViewPr>
  <p:slideViewPr>
    <p:cSldViewPr snapToGrid="0" snapToObjects="1">
      <p:cViewPr varScale="1">
        <p:scale>
          <a:sx n="85" d="100"/>
          <a:sy n="85" d="100"/>
        </p:scale>
        <p:origin x="-112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E8BE2B-A991-6145-B325-ADDF5A00D584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B8E32A-0418-1E43-A0E3-E3907C6AD263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7395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Chairmain</a:t>
            </a:r>
            <a:r>
              <a:rPr lang="it-IT" baseline="0" dirty="0" smtClean="0"/>
              <a:t> , </a:t>
            </a:r>
            <a:r>
              <a:rPr lang="it-IT" baseline="0" dirty="0" err="1" smtClean="0"/>
              <a:t>dear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colleagues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good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morning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thank</a:t>
            </a:r>
            <a:r>
              <a:rPr lang="it-IT" baseline="0" dirty="0" smtClean="0"/>
              <a:t> </a:t>
            </a:r>
            <a:r>
              <a:rPr lang="it-IT" baseline="0" dirty="0" err="1" smtClean="0"/>
              <a:t>you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organizing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committee</a:t>
            </a:r>
            <a:r>
              <a:rPr lang="it-IT" baseline="0" dirty="0" smtClean="0"/>
              <a:t> for the </a:t>
            </a:r>
            <a:r>
              <a:rPr lang="it-IT" baseline="0" dirty="0" err="1" smtClean="0"/>
              <a:t>kind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invitation</a:t>
            </a:r>
            <a:r>
              <a:rPr lang="it-IT" baseline="0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E32A-0418-1E43-A0E3-E3907C6AD263}" type="slidenum">
              <a:rPr lang="it-IT" altLang="it-IT" smtClean="0"/>
              <a:pPr/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9060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On the </a:t>
            </a:r>
            <a:r>
              <a:rPr lang="it-IT" baseline="0" dirty="0" err="1" smtClean="0"/>
              <a:t>other</a:t>
            </a:r>
            <a:r>
              <a:rPr lang="it-IT" baseline="0" dirty="0" smtClean="0"/>
              <a:t> side the new generation of </a:t>
            </a:r>
            <a:r>
              <a:rPr lang="it-IT" baseline="0" dirty="0" err="1" smtClean="0"/>
              <a:t>stents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provide</a:t>
            </a:r>
            <a:r>
              <a:rPr lang="mr-IN" baseline="0" dirty="0" smtClean="0"/>
              <a:t>…</a:t>
            </a:r>
            <a:r>
              <a:rPr lang="it-IT" baseline="0" dirty="0" smtClean="0"/>
              <a:t>.. </a:t>
            </a:r>
            <a:r>
              <a:rPr lang="it-IT" baseline="0" dirty="0" err="1" smtClean="0"/>
              <a:t>But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they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different</a:t>
            </a:r>
            <a:endParaRPr lang="it-IT" baseline="0" dirty="0" smtClean="0"/>
          </a:p>
          <a:p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started</a:t>
            </a:r>
            <a:r>
              <a:rPr lang="it-IT" baseline="0" dirty="0" smtClean="0"/>
              <a:t> to use </a:t>
            </a:r>
            <a:r>
              <a:rPr lang="it-IT" baseline="0" dirty="0" err="1" smtClean="0"/>
              <a:t>these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stents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two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years</a:t>
            </a:r>
            <a:r>
              <a:rPr lang="it-IT" baseline="0" dirty="0" smtClean="0"/>
              <a:t> ago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E32A-0418-1E43-A0E3-E3907C6AD263}" type="slidenum">
              <a:rPr lang="it-IT" altLang="it-IT" smtClean="0"/>
              <a:pPr/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196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err="1" smtClean="0"/>
              <a:t>Concerning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plaque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coverage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should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consider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pore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size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different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infact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compare the </a:t>
            </a:r>
            <a:r>
              <a:rPr lang="it-IT" baseline="0" dirty="0" err="1" smtClean="0"/>
              <a:t>stents</a:t>
            </a:r>
            <a:r>
              <a:rPr lang="it-IT" baseline="0" dirty="0" smtClean="0"/>
              <a:t> Road saver </a:t>
            </a:r>
            <a:r>
              <a:rPr lang="it-IT" baseline="0" dirty="0" err="1" smtClean="0"/>
              <a:t>pore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size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2 </a:t>
            </a:r>
            <a:r>
              <a:rPr lang="it-IT" baseline="0" dirty="0" err="1" smtClean="0"/>
              <a:t>times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bigger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cguard</a:t>
            </a:r>
            <a:r>
              <a:rPr lang="it-IT" baseline="0" dirty="0" smtClean="0"/>
              <a:t> , </a:t>
            </a:r>
            <a:r>
              <a:rPr lang="it-IT" baseline="0" dirty="0" err="1" smtClean="0"/>
              <a:t>while</a:t>
            </a:r>
            <a:r>
              <a:rPr lang="it-IT" baseline="0" dirty="0" smtClean="0"/>
              <a:t> the gore </a:t>
            </a:r>
            <a:r>
              <a:rPr lang="it-IT" baseline="0" dirty="0" err="1" smtClean="0"/>
              <a:t>size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3 </a:t>
            </a:r>
            <a:r>
              <a:rPr lang="it-IT" baseline="0" dirty="0" err="1" smtClean="0"/>
              <a:t>times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bigger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E32A-0418-1E43-A0E3-E3907C6AD263}" type="slidenum">
              <a:rPr lang="it-IT" altLang="it-IT" smtClean="0"/>
              <a:pPr/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439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baseline="0" dirty="0" smtClean="0"/>
              <a:t>On the </a:t>
            </a:r>
            <a:r>
              <a:rPr lang="it-IT" baseline="0" dirty="0" err="1" smtClean="0"/>
              <a:t>other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hand</a:t>
            </a:r>
            <a:r>
              <a:rPr lang="it-IT" baseline="0" dirty="0" smtClean="0"/>
              <a:t> </a:t>
            </a:r>
            <a:r>
              <a:rPr lang="it-IT" b="0" i="0" u="none" strike="noStrike" baseline="0" dirty="0" err="1" smtClean="0">
                <a:latin typeface=""/>
              </a:rPr>
              <a:t>Both</a:t>
            </a:r>
            <a:r>
              <a:rPr lang="it-IT" b="0" i="0" u="none" strike="noStrike" baseline="0" dirty="0" smtClean="0">
                <a:latin typeface=""/>
              </a:rPr>
              <a:t> C</a:t>
            </a:r>
            <a:r>
              <a:rPr lang="it-IT" b="0" i="0" u="none" strike="noStrike" dirty="0" smtClean="0">
                <a:latin typeface=""/>
              </a:rPr>
              <a:t> Guard </a:t>
            </a:r>
            <a:r>
              <a:rPr lang="it-IT" b="0" i="0" u="none" strike="noStrike" baseline="0" dirty="0" smtClean="0">
                <a:latin typeface=""/>
              </a:rPr>
              <a:t>and</a:t>
            </a:r>
            <a:r>
              <a:rPr lang="it-IT" b="0" i="0" u="none" strike="noStrike" dirty="0" smtClean="0">
                <a:latin typeface=""/>
              </a:rPr>
              <a:t> </a:t>
            </a:r>
            <a:r>
              <a:rPr lang="it-IT" b="0" i="0" u="none" strike="noStrike" dirty="0" err="1" smtClean="0">
                <a:latin typeface=""/>
              </a:rPr>
              <a:t>Roadsaver</a:t>
            </a:r>
            <a:r>
              <a:rPr lang="it-IT" b="0" i="0" u="none" strike="noStrike" baseline="0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stents</a:t>
            </a:r>
            <a:r>
              <a:rPr lang="it-IT" b="0" i="0" u="none" strike="noStrike" baseline="0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provide</a:t>
            </a:r>
            <a:r>
              <a:rPr lang="it-IT" b="0" i="0" u="none" strike="noStrike" baseline="0" dirty="0" smtClean="0">
                <a:latin typeface=""/>
              </a:rPr>
              <a:t> a high </a:t>
            </a:r>
            <a:r>
              <a:rPr lang="it-IT" b="0" i="0" u="none" strike="noStrike" baseline="0" dirty="0" err="1" smtClean="0">
                <a:latin typeface=""/>
              </a:rPr>
              <a:t>radial</a:t>
            </a:r>
            <a:r>
              <a:rPr lang="it-IT" b="0" i="0" u="none" strike="noStrike" baseline="0" dirty="0" smtClean="0">
                <a:latin typeface=""/>
              </a:rPr>
              <a:t> force and </a:t>
            </a:r>
            <a:r>
              <a:rPr lang="it-IT" b="0" i="0" u="none" strike="noStrike" baseline="0" dirty="0" err="1" smtClean="0">
                <a:latin typeface=""/>
              </a:rPr>
              <a:t>their</a:t>
            </a:r>
            <a:r>
              <a:rPr lang="it-IT" b="0" i="0" u="none" strike="noStrike" baseline="0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structure</a:t>
            </a:r>
            <a:r>
              <a:rPr lang="it-IT" b="0" i="0" u="none" strike="noStrike" baseline="0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adapts</a:t>
            </a:r>
            <a:r>
              <a:rPr lang="it-IT" b="0" i="0" u="none" strike="noStrike" baseline="0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well</a:t>
            </a:r>
            <a:r>
              <a:rPr lang="it-IT" b="0" i="0" u="none" strike="noStrike" baseline="0" dirty="0" smtClean="0">
                <a:latin typeface=""/>
              </a:rPr>
              <a:t> to </a:t>
            </a:r>
            <a:r>
              <a:rPr lang="it-IT" b="0" i="0" u="none" strike="noStrike" baseline="0" dirty="0" err="1" smtClean="0">
                <a:latin typeface=""/>
              </a:rPr>
              <a:t>changes</a:t>
            </a:r>
            <a:r>
              <a:rPr lang="it-IT" b="0" i="0" u="none" strike="noStrike" baseline="0" dirty="0" smtClean="0">
                <a:latin typeface=""/>
              </a:rPr>
              <a:t> in </a:t>
            </a:r>
            <a:r>
              <a:rPr lang="it-IT" b="0" i="0" u="none" strike="noStrike" baseline="0" dirty="0" err="1" smtClean="0">
                <a:latin typeface=""/>
              </a:rPr>
              <a:t>diameter</a:t>
            </a:r>
            <a:r>
              <a:rPr lang="it-IT" b="0" i="0" u="none" strike="noStrike" baseline="0" dirty="0" smtClean="0">
                <a:latin typeface=""/>
              </a:rPr>
              <a:t> and</a:t>
            </a:r>
            <a:r>
              <a:rPr lang="it-IT" b="0" i="0" u="none" strike="noStrike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direction</a:t>
            </a:r>
            <a:r>
              <a:rPr lang="it-IT" b="0" i="0" u="none" strike="noStrike" baseline="0" dirty="0" smtClean="0">
                <a:latin typeface=""/>
              </a:rPr>
              <a:t> of </a:t>
            </a:r>
            <a:r>
              <a:rPr lang="it-IT" b="0" i="0" u="none" strike="noStrike" baseline="0" dirty="0" err="1" smtClean="0">
                <a:latin typeface=""/>
              </a:rPr>
              <a:t>tortous</a:t>
            </a:r>
            <a:r>
              <a:rPr lang="it-IT" b="0" i="0" u="none" strike="noStrike" baseline="0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vascular</a:t>
            </a:r>
            <a:r>
              <a:rPr lang="it-IT" b="0" i="0" u="none" strike="noStrike" baseline="0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anatomies</a:t>
            </a:r>
            <a:r>
              <a:rPr lang="it-IT" b="0" i="0" u="none" strike="noStrike" baseline="0" dirty="0" smtClean="0">
                <a:latin typeface="+mn-lt"/>
              </a:rPr>
              <a:t> </a:t>
            </a:r>
          </a:p>
          <a:p>
            <a:pPr algn="just"/>
            <a:endParaRPr lang="it-IT" b="0" i="0" u="none" strike="noStrike" baseline="0" dirty="0" smtClean="0">
              <a:latin typeface="+mn-lt"/>
            </a:endParaRPr>
          </a:p>
          <a:p>
            <a:pPr algn="just"/>
            <a:r>
              <a:rPr lang="it-IT" baseline="0" dirty="0" err="1" smtClean="0"/>
              <a:t>These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features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togheter</a:t>
            </a:r>
            <a:r>
              <a:rPr lang="it-IT" baseline="0" dirty="0" smtClean="0"/>
              <a:t> with the data </a:t>
            </a:r>
            <a:r>
              <a:rPr lang="it-IT" baseline="0" dirty="0" err="1" smtClean="0"/>
              <a:t>published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literature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convinced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us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now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increasing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their</a:t>
            </a:r>
            <a:r>
              <a:rPr lang="it-IT" baseline="0" dirty="0" smtClean="0"/>
              <a:t> use</a:t>
            </a:r>
          </a:p>
          <a:p>
            <a:pPr algn="just"/>
            <a:endParaRPr lang="it-IT" baseline="0" dirty="0" smtClean="0"/>
          </a:p>
          <a:p>
            <a:pPr algn="just"/>
            <a:r>
              <a:rPr lang="it-IT" baseline="0" dirty="0" err="1" smtClean="0"/>
              <a:t>These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two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samples</a:t>
            </a:r>
            <a:r>
              <a:rPr lang="it-IT" baseline="0" dirty="0" smtClean="0"/>
              <a:t> of new generation </a:t>
            </a:r>
            <a:r>
              <a:rPr lang="it-IT" baseline="0" dirty="0" err="1" smtClean="0"/>
              <a:t>stent</a:t>
            </a:r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E32A-0418-1E43-A0E3-E3907C6AD263}" type="slidenum">
              <a:rPr lang="it-IT" altLang="it-IT" smtClean="0"/>
              <a:pPr/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333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Actually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ideal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stent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does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not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exist</a:t>
            </a:r>
            <a:r>
              <a:rPr lang="it-IT" baseline="0" dirty="0" smtClean="0"/>
              <a:t> , </a:t>
            </a:r>
            <a:r>
              <a:rPr lang="it-IT" baseline="0" dirty="0" err="1" smtClean="0"/>
              <a:t>but</a:t>
            </a:r>
            <a:r>
              <a:rPr lang="it-IT" baseline="0" dirty="0" smtClean="0"/>
              <a:t> i </a:t>
            </a:r>
            <a:r>
              <a:rPr lang="it-IT" baseline="0" dirty="0" err="1" smtClean="0"/>
              <a:t>would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my</a:t>
            </a:r>
            <a:r>
              <a:rPr lang="it-IT" baseline="0" dirty="0" smtClean="0"/>
              <a:t> lab a </a:t>
            </a:r>
            <a:r>
              <a:rPr lang="it-IT" baseline="0" dirty="0" err="1" smtClean="0"/>
              <a:t>stent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flexible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conformable</a:t>
            </a:r>
            <a:r>
              <a:rPr lang="it-IT" baseline="0" dirty="0" smtClean="0"/>
              <a:t> with an </a:t>
            </a:r>
            <a:r>
              <a:rPr lang="it-IT" baseline="0" dirty="0" err="1" smtClean="0"/>
              <a:t>adequate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radial</a:t>
            </a:r>
            <a:r>
              <a:rPr lang="it-IT" baseline="0" dirty="0" smtClean="0"/>
              <a:t> force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provides</a:t>
            </a:r>
            <a:r>
              <a:rPr lang="it-IT" baseline="0" dirty="0" smtClean="0"/>
              <a:t> an </a:t>
            </a:r>
            <a:r>
              <a:rPr lang="it-IT" baseline="0" dirty="0" err="1" smtClean="0"/>
              <a:t>optimal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plaque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coverage</a:t>
            </a:r>
            <a:r>
              <a:rPr lang="it-IT" baseline="0" dirty="0" smtClean="0"/>
              <a:t>, with a </a:t>
            </a:r>
            <a:r>
              <a:rPr lang="it-IT" baseline="0" dirty="0" err="1" smtClean="0"/>
              <a:t>low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profile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shaft</a:t>
            </a:r>
            <a:r>
              <a:rPr lang="it-IT" baseline="0" dirty="0" smtClean="0"/>
              <a:t> , easy and precise to </a:t>
            </a:r>
            <a:r>
              <a:rPr lang="it-IT" baseline="0" dirty="0" err="1" smtClean="0"/>
              <a:t>deploy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c</a:t>
            </a:r>
            <a:r>
              <a:rPr lang="it-IT" dirty="0" err="1" smtClean="0"/>
              <a:t>ompletely</a:t>
            </a:r>
            <a:r>
              <a:rPr lang="it-IT" dirty="0" smtClean="0"/>
              <a:t> </a:t>
            </a:r>
            <a:r>
              <a:rPr lang="it-IT" dirty="0" err="1" smtClean="0"/>
              <a:t>repositionable</a:t>
            </a:r>
            <a:endParaRPr lang="it-IT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And last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least</a:t>
            </a:r>
            <a:r>
              <a:rPr lang="it-IT" dirty="0" smtClean="0"/>
              <a:t> i </a:t>
            </a:r>
            <a:r>
              <a:rPr lang="it-IT" dirty="0" err="1" smtClean="0"/>
              <a:t>would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one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fits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all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E32A-0418-1E43-A0E3-E3907C6AD263}" type="slidenum">
              <a:rPr lang="it-IT" altLang="it-IT" smtClean="0"/>
              <a:pPr/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574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6716B5-371A-DF40-BD5E-554A6205BB53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dirty="0" err="1" smtClean="0"/>
              <a:t>These</a:t>
            </a:r>
            <a:r>
              <a:rPr lang="it-IT" altLang="it-IT" baseline="0" dirty="0" smtClean="0"/>
              <a:t> are </a:t>
            </a:r>
            <a:r>
              <a:rPr lang="it-IT" altLang="it-IT" baseline="0" dirty="0" err="1" smtClean="0"/>
              <a:t>my</a:t>
            </a:r>
            <a:r>
              <a:rPr lang="it-IT" altLang="it-IT" baseline="0" dirty="0" smtClean="0"/>
              <a:t> </a:t>
            </a:r>
            <a:r>
              <a:rPr lang="it-IT" altLang="it-IT" baseline="0" dirty="0" err="1" smtClean="0"/>
              <a:t>disclosures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71932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err="1" smtClean="0"/>
              <a:t>Going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topic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my</a:t>
            </a:r>
            <a:r>
              <a:rPr lang="it-IT" baseline="0" dirty="0" smtClean="0"/>
              <a:t> talk , </a:t>
            </a:r>
            <a:r>
              <a:rPr lang="it-IT" baseline="0" dirty="0" err="1" smtClean="0"/>
              <a:t>choosing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stent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means</a:t>
            </a:r>
            <a:r>
              <a:rPr lang="it-IT" baseline="0" dirty="0" smtClean="0"/>
              <a:t> </a:t>
            </a:r>
            <a:r>
              <a:rPr lang="mr-IN" baseline="0" dirty="0" smtClean="0"/>
              <a:t>…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The </a:t>
            </a:r>
            <a:r>
              <a:rPr lang="it-IT" baseline="0" dirty="0" err="1" smtClean="0"/>
              <a:t>careful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evaluation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plaque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anatomy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important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because</a:t>
            </a:r>
            <a:r>
              <a:rPr lang="it-IT" baseline="0" dirty="0" smtClean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E32A-0418-1E43-A0E3-E3907C6AD263}" type="slidenum">
              <a:rPr lang="it-IT" altLang="it-IT" smtClean="0"/>
              <a:pPr/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620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err="1" smtClean="0"/>
              <a:t>Because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plaques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anatomies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different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every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patient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needs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tailored</a:t>
            </a:r>
            <a:r>
              <a:rPr lang="it-IT" baseline="0" dirty="0" smtClean="0"/>
              <a:t> treatment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E32A-0418-1E43-A0E3-E3907C6AD263}" type="slidenum">
              <a:rPr lang="it-IT" altLang="it-IT" smtClean="0"/>
              <a:pPr/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270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Routinely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do an </a:t>
            </a:r>
            <a:r>
              <a:rPr lang="it-IT" baseline="0" dirty="0" err="1" smtClean="0"/>
              <a:t>echocoloroppler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supraaortic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trunks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study</a:t>
            </a:r>
            <a:r>
              <a:rPr lang="it-IT" baseline="0" dirty="0" smtClean="0"/>
              <a:t>  the grade of </a:t>
            </a:r>
            <a:r>
              <a:rPr lang="it-IT" baseline="0" dirty="0" err="1" smtClean="0"/>
              <a:t>stenosis</a:t>
            </a:r>
            <a:r>
              <a:rPr lang="it-IT" baseline="0" dirty="0" smtClean="0"/>
              <a:t>, vessel </a:t>
            </a:r>
            <a:r>
              <a:rPr lang="it-IT" baseline="0" dirty="0" err="1" smtClean="0"/>
              <a:t>diameters</a:t>
            </a:r>
            <a:r>
              <a:rPr lang="it-IT" baseline="0" dirty="0" smtClean="0"/>
              <a:t> , the </a:t>
            </a:r>
            <a:r>
              <a:rPr lang="it-IT" baseline="0" dirty="0" err="1" smtClean="0"/>
              <a:t>residual</a:t>
            </a:r>
            <a:r>
              <a:rPr lang="it-IT" baseline="0" dirty="0" smtClean="0"/>
              <a:t> lumen and the </a:t>
            </a:r>
            <a:r>
              <a:rPr lang="it-IT" baseline="0" dirty="0" err="1" smtClean="0"/>
              <a:t>lenght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lesion</a:t>
            </a:r>
            <a:r>
              <a:rPr lang="it-IT" baseline="0" dirty="0" smtClean="0"/>
              <a:t> .</a:t>
            </a:r>
          </a:p>
          <a:p>
            <a:endParaRPr lang="it-IT" baseline="0" dirty="0" smtClean="0"/>
          </a:p>
          <a:p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evaluate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plaque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echolucency</a:t>
            </a:r>
            <a:r>
              <a:rPr lang="it-IT" baseline="0" dirty="0" smtClean="0"/>
              <a:t> and  the </a:t>
            </a:r>
            <a:r>
              <a:rPr lang="it-IT" baseline="0" dirty="0" err="1" smtClean="0"/>
              <a:t>presence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surface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abnormalities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ulcers</a:t>
            </a:r>
            <a:r>
              <a:rPr lang="it-IT" baseline="0" dirty="0" smtClean="0"/>
              <a:t> 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E32A-0418-1E43-A0E3-E3907C6AD263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8084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err="1" smtClean="0"/>
              <a:t>We</a:t>
            </a:r>
            <a:r>
              <a:rPr lang="it-IT" baseline="0" dirty="0" smtClean="0"/>
              <a:t> complete the </a:t>
            </a:r>
            <a:r>
              <a:rPr lang="it-IT" baseline="0" dirty="0" err="1" smtClean="0"/>
              <a:t>study</a:t>
            </a:r>
            <a:r>
              <a:rPr lang="it-IT" baseline="0" dirty="0" smtClean="0"/>
              <a:t> with a </a:t>
            </a:r>
            <a:r>
              <a:rPr lang="it-IT" baseline="0" dirty="0" err="1" smtClean="0"/>
              <a:t>ct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scan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order</a:t>
            </a:r>
            <a:r>
              <a:rPr lang="it-IT" baseline="0" dirty="0" smtClean="0"/>
              <a:t> to a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a complete </a:t>
            </a:r>
            <a:r>
              <a:rPr lang="it-IT" baseline="0" dirty="0" err="1" smtClean="0"/>
              <a:t>view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anatomy</a:t>
            </a:r>
            <a:r>
              <a:rPr lang="it-IT" baseline="0" dirty="0" smtClean="0"/>
              <a:t> from the </a:t>
            </a:r>
            <a:r>
              <a:rPr lang="it-IT" baseline="0" dirty="0" err="1" smtClean="0"/>
              <a:t>arch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willis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circle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E32A-0418-1E43-A0E3-E3907C6AD263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5908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The </a:t>
            </a:r>
            <a:r>
              <a:rPr lang="it-IT" baseline="0" dirty="0" err="1" smtClean="0"/>
              <a:t>second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point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 the </a:t>
            </a:r>
            <a:r>
              <a:rPr lang="it-IT" baseline="0" dirty="0" err="1" smtClean="0"/>
              <a:t>stent</a:t>
            </a:r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E32A-0418-1E43-A0E3-E3907C6AD263}" type="slidenum">
              <a:rPr lang="it-IT" altLang="it-IT" smtClean="0"/>
              <a:pPr/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563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A </a:t>
            </a:r>
            <a:r>
              <a:rPr lang="it-IT" baseline="0" dirty="0" err="1" smtClean="0"/>
              <a:t>lot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stent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available</a:t>
            </a:r>
            <a:r>
              <a:rPr lang="it-IT" baseline="0" dirty="0" smtClean="0"/>
              <a:t> : open </a:t>
            </a:r>
            <a:r>
              <a:rPr lang="it-IT" baseline="0" dirty="0" err="1" smtClean="0"/>
              <a:t>cell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closed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cell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dual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layer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stents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Tapered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autotapering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stent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The </a:t>
            </a:r>
            <a:r>
              <a:rPr lang="it-IT" baseline="0" dirty="0" err="1" smtClean="0"/>
              <a:t>question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how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choose</a:t>
            </a:r>
            <a:r>
              <a:rPr lang="it-IT" baseline="0" dirty="0" smtClean="0"/>
              <a:t> the right </a:t>
            </a:r>
            <a:r>
              <a:rPr lang="it-IT" baseline="0" dirty="0" err="1" smtClean="0"/>
              <a:t>stent</a:t>
            </a:r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E32A-0418-1E43-A0E3-E3907C6AD263}" type="slidenum">
              <a:rPr lang="it-IT" altLang="it-IT" smtClean="0"/>
              <a:pPr/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6942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err="1" smtClean="0"/>
              <a:t>Considering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type</a:t>
            </a:r>
            <a:r>
              <a:rPr lang="it-IT" baseline="0" dirty="0" smtClean="0"/>
              <a:t> , the open </a:t>
            </a:r>
            <a:r>
              <a:rPr lang="it-IT" baseline="0" dirty="0" err="1" smtClean="0"/>
              <a:t>cell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provides</a:t>
            </a:r>
            <a:r>
              <a:rPr lang="it-IT" baseline="0" dirty="0" smtClean="0"/>
              <a:t> </a:t>
            </a:r>
            <a:r>
              <a:rPr lang="mr-IN" baseline="0" dirty="0" smtClean="0"/>
              <a:t>………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while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closed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ones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allow</a:t>
            </a:r>
            <a:endParaRPr lang="it-IT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E32A-0418-1E43-A0E3-E3907C6AD263}" type="slidenum">
              <a:rPr lang="it-IT" altLang="it-IT" smtClean="0"/>
              <a:pPr/>
              <a:t>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691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D9DBE4-738B-DC4F-8F99-499D97C8DEE3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0C917-1F26-A340-ACB8-F32E8D805217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8166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C6C685-3457-224E-8BDF-9D0BD0446007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7833B-3E0F-B340-ACDF-263BCE70A3A6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0914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D33D03-CEC3-9B44-B7B2-9C7C051AA83C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16B8F-D258-BF4C-9D11-C5B76CED0778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5631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10546-8E45-E24F-9190-E8243E4A2D3A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DCFBA-6414-8C45-80F8-F2190965CC2F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8056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99F4A8-8212-6240-A215-DE536AC6AB3F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A9534-E9A2-6142-B4D1-CFBF65D83F5B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065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73607F-3575-A54D-99D7-43468028DFAE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0936E-8A8A-264B-949F-B767B6754F89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223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361A67-B651-EE49-A394-460E9E81F6BB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12B2F-3203-4C42-A340-E419950300E0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4434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348D16-52A8-CA4C-86C5-FECFB1EF7512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B82D0-FDA2-E846-BA33-BDB16876F30F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361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E54CCF-4BA9-9C49-B122-E48FC8502244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D8644-1090-A44D-82A1-1F130961A8CD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192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945B45-FAC1-1F41-8EF0-30D5D144E30A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1FA8D-AE2F-8F4E-8D2A-3CEE53C02382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545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375E24-9A3A-E04C-BEE7-37F3A25B5CC2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5DDFF-85D9-8742-AD5F-DEF79B20EAEF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812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8B595E63-5CD2-2446-9A00-926A4A48608E}" type="datetimeFigureOut">
              <a:rPr lang="it-IT" altLang="it-IT"/>
              <a:pPr/>
              <a:t>19/10/2017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178BE82-9297-7D48-947E-4B26EE4D5562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file://localhost/Users/domenicoangiletta/Desktop/angiletta%20oxford/road%20saver%20post%20op.mov" TargetMode="External"/><Relationship Id="rId7" Type="http://schemas.openxmlformats.org/officeDocument/2006/relationships/image" Target="../media/image34.png"/><Relationship Id="rId2" Type="http://schemas.openxmlformats.org/officeDocument/2006/relationships/video" Target="file://localhost/Users/domenicoangiletta/Desktop/angiletta%20oxford/cguard%20moma%20post%20op.mov" TargetMode="External"/><Relationship Id="rId1" Type="http://schemas.microsoft.com/office/2007/relationships/media" Target="file://localhost/Users/domenicoangiletta/Desktop/angiletta%20oxford/cguard%20moma%20post%20op.mov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video" Target="file://localhost/Users/domenicoangiletta/Desktop/angiletta%20oxford/road%20saver%20post%20op.mov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7292"/>
            <a:ext cx="7772400" cy="1943100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2800" dirty="0" smtClean="0">
                <a:latin typeface="Arial" charset="0"/>
                <a:ea typeface="ＭＳ Ｐゴシック" charset="-128"/>
              </a:rPr>
              <a:t>Università degli Studi di Bari “Aldo Moro” </a:t>
            </a:r>
            <a:r>
              <a:rPr lang="it-IT" altLang="it-IT" sz="2000" dirty="0">
                <a:latin typeface="Arial" charset="0"/>
                <a:ea typeface="ＭＳ Ｐゴシック" charset="-128"/>
              </a:rPr>
              <a:t/>
            </a:r>
            <a:br>
              <a:rPr lang="it-IT" altLang="it-IT" sz="2000" dirty="0">
                <a:latin typeface="Arial" charset="0"/>
                <a:ea typeface="ＭＳ Ｐゴシック" charset="-128"/>
              </a:rPr>
            </a:br>
            <a:r>
              <a:rPr lang="it-IT" altLang="it-IT" sz="2000" dirty="0">
                <a:latin typeface="Arial" charset="0"/>
                <a:ea typeface="ＭＳ Ｐゴシック" charset="-128"/>
              </a:rPr>
              <a:t> </a:t>
            </a:r>
            <a:r>
              <a:rPr lang="it-IT" altLang="it-IT" sz="1600" i="1" dirty="0">
                <a:latin typeface="Arial" charset="0"/>
                <a:ea typeface="ＭＳ Ｐゴシック" charset="-128"/>
              </a:rPr>
              <a:t>U.O. DI CHIRURGIA VASCOLARE</a:t>
            </a:r>
            <a:br>
              <a:rPr lang="it-IT" altLang="it-IT" sz="1600" i="1" dirty="0">
                <a:latin typeface="Arial" charset="0"/>
                <a:ea typeface="ＭＳ Ｐゴシック" charset="-128"/>
              </a:rPr>
            </a:br>
            <a:r>
              <a:rPr lang="it-IT" altLang="it-IT" sz="1600" i="1" dirty="0">
                <a:latin typeface="Arial" charset="0"/>
                <a:ea typeface="ＭＳ Ｐゴシック" charset="-128"/>
              </a:rPr>
              <a:t>CATTEDRA E SCUOLA DI SPECIALIZZAZIONE IN CHIRURGIA VASCOLARE ed ENDOVASCOLARE</a:t>
            </a:r>
            <a:r>
              <a:rPr lang="it-IT" altLang="it-IT" sz="2000" i="1" dirty="0">
                <a:latin typeface="Arial" charset="0"/>
                <a:ea typeface="ＭＳ Ｐゴシック" charset="-128"/>
              </a:rPr>
              <a:t/>
            </a:r>
            <a:br>
              <a:rPr lang="it-IT" altLang="it-IT" sz="2000" i="1" dirty="0">
                <a:latin typeface="Arial" charset="0"/>
                <a:ea typeface="ＭＳ Ｐゴシック" charset="-128"/>
              </a:rPr>
            </a:br>
            <a:r>
              <a:rPr lang="it-IT" altLang="it-IT" sz="1400" i="1" dirty="0">
                <a:latin typeface="Arial" charset="0"/>
                <a:ea typeface="ＭＳ Ｐゴシック" charset="-128"/>
              </a:rPr>
              <a:t>Direttore </a:t>
            </a:r>
            <a:r>
              <a:rPr lang="it-IT" altLang="it-IT" sz="1400" i="1" dirty="0" smtClean="0">
                <a:latin typeface="Arial" charset="0"/>
                <a:ea typeface="ＭＳ Ｐゴシック" charset="-128"/>
              </a:rPr>
              <a:t>: Prof. Raffaele </a:t>
            </a:r>
            <a:r>
              <a:rPr lang="it-IT" altLang="it-IT" sz="1400" i="1" dirty="0" err="1" smtClean="0">
                <a:latin typeface="Arial" charset="0"/>
                <a:ea typeface="ＭＳ Ｐゴシック" charset="-128"/>
              </a:rPr>
              <a:t>Pulli</a:t>
            </a:r>
            <a:endParaRPr lang="it-IT" altLang="it-IT" sz="1400" i="1" dirty="0">
              <a:latin typeface="Arial" charset="0"/>
              <a:ea typeface="ＭＳ Ｐゴシック" charset="-128"/>
            </a:endParaRPr>
          </a:p>
        </p:txBody>
      </p:sp>
      <p:pic>
        <p:nvPicPr>
          <p:cNvPr id="14338" name="Picture 3" descr="congresso c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78" y="-10658"/>
            <a:ext cx="945222" cy="9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" y="0"/>
            <a:ext cx="1070060" cy="958595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413" name="CasellaDiTesto 7"/>
          <p:cNvSpPr txBox="1">
            <a:spLocks noChangeArrowheads="1"/>
          </p:cNvSpPr>
          <p:nvPr/>
        </p:nvSpPr>
        <p:spPr bwMode="auto">
          <a:xfrm>
            <a:off x="279650" y="2230392"/>
            <a:ext cx="85847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it-IT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Italian</a:t>
            </a:r>
            <a:r>
              <a:rPr lang="it-IT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Innovation</a:t>
            </a:r>
            <a:r>
              <a:rPr lang="it-IT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Membrane </a:t>
            </a:r>
            <a:r>
              <a:rPr lang="it-IT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covered</a:t>
            </a:r>
            <a:r>
              <a:rPr lang="it-IT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stents</a:t>
            </a:r>
            <a:r>
              <a:rPr lang="it-IT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it-IT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MoMa</a:t>
            </a:r>
            <a:r>
              <a:rPr lang="it-IT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and </a:t>
            </a:r>
            <a:r>
              <a:rPr lang="it-IT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Filters</a:t>
            </a:r>
            <a:r>
              <a:rPr lang="it-IT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may</a:t>
            </a:r>
            <a:r>
              <a:rPr lang="it-IT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all</a:t>
            </a:r>
            <a:r>
              <a:rPr lang="it-IT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help </a:t>
            </a:r>
            <a:r>
              <a:rPr lang="it-IT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make</a:t>
            </a:r>
            <a:r>
              <a:rPr lang="it-IT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CAS </a:t>
            </a:r>
            <a:r>
              <a:rPr lang="it-IT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safer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  <a:p>
            <a:pPr algn="ctr"/>
            <a:endParaRPr lang="it-IT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it-IT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determines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choice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of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stent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														</a:t>
            </a:r>
            <a:r>
              <a:rPr lang="it-IT" sz="1600" i="1" dirty="0">
                <a:latin typeface="Arial" charset="0"/>
                <a:ea typeface="ＭＳ Ｐゴシック" charset="-128"/>
              </a:rPr>
              <a:t>D. </a:t>
            </a:r>
            <a:r>
              <a:rPr lang="it-IT" sz="1600" i="1" dirty="0" err="1">
                <a:latin typeface="Arial" charset="0"/>
                <a:ea typeface="ＭＳ Ｐゴシック" charset="-128"/>
              </a:rPr>
              <a:t>Angiletta</a:t>
            </a:r>
            <a:r>
              <a:rPr lang="it-IT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" y="4878361"/>
            <a:ext cx="2803174" cy="932152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94" y="322116"/>
            <a:ext cx="8229600" cy="8683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determines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choice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of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stent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0" y="1295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28" name="Line 120"/>
          <p:cNvSpPr>
            <a:spLocks noChangeShapeType="1"/>
          </p:cNvSpPr>
          <p:nvPr/>
        </p:nvSpPr>
        <p:spPr bwMode="auto">
          <a:xfrm>
            <a:off x="196761" y="1093110"/>
            <a:ext cx="8664575" cy="0"/>
          </a:xfrm>
          <a:prstGeom prst="line">
            <a:avLst/>
          </a:prstGeom>
          <a:noFill/>
          <a:ln w="28575">
            <a:solidFill>
              <a:srgbClr val="E105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32329" y="1176022"/>
            <a:ext cx="256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Type of stent</a:t>
            </a:r>
            <a:endParaRPr lang="en-US" altLang="it-IT" sz="2800" dirty="0">
              <a:solidFill>
                <a:srgbClr val="000000"/>
              </a:solidFill>
              <a:latin typeface="Franklin Gothic Book" charset="0"/>
              <a:cs typeface="ＭＳ Ｐゴシック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86749" y="1864105"/>
            <a:ext cx="4798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Double </a:t>
            </a:r>
            <a:r>
              <a:rPr lang="it-IT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layer</a:t>
            </a:r>
            <a:r>
              <a:rPr lang="it-IT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micromesh</a:t>
            </a:r>
            <a:r>
              <a:rPr lang="it-IT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  design</a:t>
            </a:r>
            <a:endParaRPr lang="it-IT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  <a:p>
            <a:endParaRPr lang="it-IT" dirty="0"/>
          </a:p>
          <a:p>
            <a:r>
              <a:rPr lang="it-IT" dirty="0" smtClean="0"/>
              <a:t>		</a:t>
            </a:r>
            <a:r>
              <a:rPr lang="it-IT" dirty="0" err="1" smtClean="0"/>
              <a:t>Optimal</a:t>
            </a:r>
            <a:r>
              <a:rPr lang="it-IT" dirty="0" smtClean="0"/>
              <a:t> </a:t>
            </a:r>
            <a:r>
              <a:rPr lang="it-IT" dirty="0" err="1" smtClean="0"/>
              <a:t>plaque</a:t>
            </a:r>
            <a:r>
              <a:rPr lang="it-IT" dirty="0" smtClean="0"/>
              <a:t> </a:t>
            </a:r>
            <a:r>
              <a:rPr lang="it-IT" dirty="0" err="1" smtClean="0"/>
              <a:t>coverage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		</a:t>
            </a:r>
            <a:r>
              <a:rPr lang="it-IT" dirty="0" err="1" smtClean="0"/>
              <a:t>Conforms</a:t>
            </a:r>
            <a:r>
              <a:rPr lang="it-IT" dirty="0" smtClean="0"/>
              <a:t> to the vessel </a:t>
            </a:r>
            <a:r>
              <a:rPr lang="it-IT" dirty="0" err="1" smtClean="0"/>
              <a:t>antomy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1" y="2792744"/>
            <a:ext cx="1977561" cy="128204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019" y="3780890"/>
            <a:ext cx="3583327" cy="202429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043" y="1699242"/>
            <a:ext cx="22733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232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4" y="1946095"/>
            <a:ext cx="2382323" cy="158821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817243" y="3349644"/>
            <a:ext cx="83348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8 </a:t>
            </a:r>
            <a:r>
              <a:rPr lang="el-GR" b="0" i="0" u="none" strike="noStrike" baseline="0" dirty="0" smtClean="0">
                <a:latin typeface=""/>
              </a:rPr>
              <a:t>μ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933" y="74878"/>
            <a:ext cx="1017570" cy="146649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498" y="1824018"/>
            <a:ext cx="1328076" cy="113372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498" y="3349644"/>
            <a:ext cx="1803400" cy="9398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860934" y="4703762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Closed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stent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860933" y="5257916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Open 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stent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126067" y="1351068"/>
            <a:ext cx="10655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C GUARD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126067" y="2860172"/>
            <a:ext cx="14131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ROAD SAVER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126067" y="4116063"/>
            <a:ext cx="14131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Gore STENT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4826958" y="981736"/>
            <a:ext cx="702436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l-GR" b="0" i="0" u="none" strike="noStrike" baseline="0" dirty="0" smtClean="0">
                <a:latin typeface=""/>
              </a:rPr>
              <a:t>1</a:t>
            </a:r>
            <a:r>
              <a:rPr lang="it-IT" b="0" i="0" u="none" strike="noStrike" baseline="0" dirty="0" smtClean="0">
                <a:latin typeface=""/>
              </a:rPr>
              <a:t>80</a:t>
            </a:r>
            <a:r>
              <a:rPr lang="el-GR" b="0" i="0" u="none" strike="noStrike" baseline="0" dirty="0" smtClean="0">
                <a:latin typeface=""/>
              </a:rPr>
              <a:t>μ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4826958" y="2490840"/>
            <a:ext cx="702436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it-IT" b="0" i="0" u="none" strike="noStrike" baseline="0" dirty="0" smtClean="0">
                <a:latin typeface=""/>
              </a:rPr>
              <a:t>300</a:t>
            </a:r>
            <a:r>
              <a:rPr lang="el-GR" b="0" i="0" u="none" strike="noStrike" baseline="0" dirty="0" smtClean="0">
                <a:latin typeface=""/>
              </a:rPr>
              <a:t>μ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4826958" y="3746731"/>
            <a:ext cx="702436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latin typeface=""/>
              </a:rPr>
              <a:t>500</a:t>
            </a:r>
            <a:r>
              <a:rPr lang="el-GR" b="0" i="0" u="none" strike="noStrike" baseline="0" dirty="0" smtClean="0">
                <a:latin typeface=""/>
              </a:rPr>
              <a:t>μ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4826958" y="4606193"/>
            <a:ext cx="830677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it-IT" smtClean="0">
                <a:latin typeface=""/>
              </a:rPr>
              <a:t>1050</a:t>
            </a:r>
            <a:r>
              <a:rPr lang="el-GR" b="0" i="0" u="none" strike="noStrike" baseline="0" dirty="0" smtClean="0">
                <a:latin typeface=""/>
              </a:rPr>
              <a:t>μ</a:t>
            </a:r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4826958" y="5202679"/>
            <a:ext cx="830677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latin typeface=""/>
              </a:rPr>
              <a:t>1900</a:t>
            </a:r>
            <a:r>
              <a:rPr lang="el-GR" b="0" i="0" u="none" strike="noStrike" baseline="0" dirty="0" smtClean="0">
                <a:latin typeface=""/>
              </a:rPr>
              <a:t>μ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5956953" y="1057924"/>
            <a:ext cx="286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smtClean="0"/>
              <a:t>PS</a:t>
            </a:r>
            <a:endParaRPr lang="it-IT" sz="8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5942605" y="2490840"/>
            <a:ext cx="868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PS 	x2</a:t>
            </a:r>
            <a:endParaRPr lang="it-IT" sz="1600" dirty="0"/>
          </a:p>
        </p:txBody>
      </p:sp>
      <p:sp>
        <p:nvSpPr>
          <p:cNvPr id="22" name="CasellaDiTesto 21"/>
          <p:cNvSpPr txBox="1"/>
          <p:nvPr/>
        </p:nvSpPr>
        <p:spPr>
          <a:xfrm flipH="1">
            <a:off x="5895194" y="3718976"/>
            <a:ext cx="1106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PS 	x 3</a:t>
            </a:r>
            <a:endParaRPr lang="it-IT" sz="24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5895194" y="4485395"/>
            <a:ext cx="1740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mtClean="0"/>
              <a:t>PS	x5</a:t>
            </a:r>
            <a:endParaRPr lang="it-IT" sz="40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5741194" y="4888428"/>
            <a:ext cx="3150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smtClean="0"/>
              <a:t>PS </a:t>
            </a:r>
            <a:r>
              <a:rPr lang="it-IT" sz="8000" dirty="0" smtClean="0"/>
              <a:t>x 10</a:t>
            </a:r>
            <a:endParaRPr lang="it-IT" sz="80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89179" y="325213"/>
            <a:ext cx="2363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P</a:t>
            </a:r>
            <a:r>
              <a:rPr lang="it-IT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ore</a:t>
            </a:r>
            <a:r>
              <a:rPr lang="it-IT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4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S</a:t>
            </a:r>
            <a:r>
              <a:rPr lang="it-IT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ize</a:t>
            </a:r>
            <a:endParaRPr lang="it-IT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77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94" y="322116"/>
            <a:ext cx="8229600" cy="8683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determines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choice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of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stent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0" y="1295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28" name="Line 120"/>
          <p:cNvSpPr>
            <a:spLocks noChangeShapeType="1"/>
          </p:cNvSpPr>
          <p:nvPr/>
        </p:nvSpPr>
        <p:spPr bwMode="auto">
          <a:xfrm>
            <a:off x="196761" y="1093110"/>
            <a:ext cx="8664575" cy="0"/>
          </a:xfrm>
          <a:prstGeom prst="line">
            <a:avLst/>
          </a:prstGeom>
          <a:noFill/>
          <a:ln w="28575">
            <a:solidFill>
              <a:srgbClr val="E105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195352" y="1217773"/>
            <a:ext cx="944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0" i="0" u="none" strike="noStrike" baseline="0" dirty="0" err="1" smtClean="0">
                <a:latin typeface=""/>
              </a:rPr>
              <a:t>Both</a:t>
            </a:r>
            <a:r>
              <a:rPr lang="it-IT" b="0" i="0" u="none" strike="noStrike" baseline="0" dirty="0" smtClean="0">
                <a:latin typeface=""/>
              </a:rPr>
              <a:t> C</a:t>
            </a:r>
            <a:r>
              <a:rPr lang="it-IT" b="0" i="0" u="none" strike="noStrike" dirty="0" smtClean="0">
                <a:latin typeface=""/>
              </a:rPr>
              <a:t> Guard </a:t>
            </a:r>
            <a:r>
              <a:rPr lang="it-IT" b="0" i="0" u="none" strike="noStrike" baseline="0" dirty="0" smtClean="0">
                <a:latin typeface=""/>
              </a:rPr>
              <a:t>and</a:t>
            </a:r>
            <a:r>
              <a:rPr lang="it-IT" b="0" i="0" u="none" strike="noStrike" dirty="0" smtClean="0">
                <a:latin typeface=""/>
              </a:rPr>
              <a:t> </a:t>
            </a:r>
            <a:r>
              <a:rPr lang="it-IT" b="0" i="0" u="none" strike="noStrike" dirty="0" err="1" smtClean="0">
                <a:latin typeface=""/>
              </a:rPr>
              <a:t>Roadsaver</a:t>
            </a:r>
            <a:r>
              <a:rPr lang="it-IT" b="0" i="0" u="none" strike="noStrike" baseline="0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stents</a:t>
            </a:r>
            <a:r>
              <a:rPr lang="it-IT" b="0" i="0" u="none" strike="noStrike" baseline="0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provide</a:t>
            </a:r>
            <a:r>
              <a:rPr lang="it-IT" b="0" i="0" u="none" strike="noStrike" baseline="0" dirty="0" smtClean="0">
                <a:latin typeface=""/>
              </a:rPr>
              <a:t> a high </a:t>
            </a:r>
            <a:r>
              <a:rPr lang="it-IT" b="0" i="0" u="none" strike="noStrike" baseline="0" dirty="0" err="1" smtClean="0">
                <a:latin typeface=""/>
              </a:rPr>
              <a:t>radial</a:t>
            </a:r>
            <a:r>
              <a:rPr lang="it-IT" b="0" i="0" u="none" strike="noStrike" baseline="0" dirty="0" smtClean="0">
                <a:latin typeface=""/>
              </a:rPr>
              <a:t> force and </a:t>
            </a:r>
            <a:r>
              <a:rPr lang="it-IT" b="0" i="0" u="none" strike="noStrike" baseline="0" dirty="0" err="1" smtClean="0">
                <a:latin typeface=""/>
              </a:rPr>
              <a:t>their</a:t>
            </a:r>
            <a:endParaRPr lang="it-IT" b="0" i="0" u="none" strike="noStrike" baseline="0" dirty="0" smtClean="0">
              <a:latin typeface=""/>
            </a:endParaRPr>
          </a:p>
          <a:p>
            <a:pPr algn="ctr"/>
            <a:r>
              <a:rPr lang="it-IT" b="0" i="0" u="none" strike="noStrike" baseline="0" dirty="0" err="1" smtClean="0">
                <a:latin typeface=""/>
              </a:rPr>
              <a:t>structures</a:t>
            </a:r>
            <a:r>
              <a:rPr lang="it-IT" b="0" i="0" u="none" strike="noStrike" baseline="0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adapt</a:t>
            </a:r>
            <a:r>
              <a:rPr lang="it-IT" b="0" i="0" u="none" strike="noStrike" baseline="0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well</a:t>
            </a:r>
            <a:r>
              <a:rPr lang="it-IT" b="0" i="0" u="none" strike="noStrike" baseline="0" dirty="0" smtClean="0">
                <a:latin typeface=""/>
              </a:rPr>
              <a:t> to </a:t>
            </a:r>
            <a:r>
              <a:rPr lang="it-IT" b="0" i="0" u="none" strike="noStrike" baseline="0" dirty="0" err="1" smtClean="0">
                <a:latin typeface=""/>
              </a:rPr>
              <a:t>changes</a:t>
            </a:r>
            <a:r>
              <a:rPr lang="it-IT" b="0" i="0" u="none" strike="noStrike" baseline="0" dirty="0" smtClean="0">
                <a:latin typeface=""/>
              </a:rPr>
              <a:t> in </a:t>
            </a:r>
            <a:r>
              <a:rPr lang="it-IT" b="0" i="0" u="none" strike="noStrike" baseline="0" dirty="0" err="1" smtClean="0">
                <a:latin typeface=""/>
              </a:rPr>
              <a:t>diameter</a:t>
            </a:r>
            <a:r>
              <a:rPr lang="it-IT" b="0" i="0" u="none" strike="noStrike" baseline="0" dirty="0" smtClean="0">
                <a:latin typeface=""/>
              </a:rPr>
              <a:t> and</a:t>
            </a:r>
            <a:r>
              <a:rPr lang="it-IT" b="0" i="0" u="none" strike="noStrike" dirty="0" smtClean="0">
                <a:latin typeface=""/>
              </a:rPr>
              <a:t> </a:t>
            </a:r>
            <a:r>
              <a:rPr lang="it-IT" b="0" i="0" u="none" strike="noStrike" baseline="0" dirty="0" smtClean="0">
                <a:latin typeface=""/>
              </a:rPr>
              <a:t>to the</a:t>
            </a:r>
            <a:r>
              <a:rPr lang="it-IT" b="0" i="0" u="none" strike="noStrike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tortous</a:t>
            </a:r>
            <a:r>
              <a:rPr lang="it-IT" b="0" i="0" u="none" strike="noStrike" baseline="0" dirty="0" smtClean="0">
                <a:latin typeface=""/>
              </a:rPr>
              <a:t> </a:t>
            </a:r>
          </a:p>
          <a:p>
            <a:pPr algn="ctr"/>
            <a:r>
              <a:rPr lang="it-IT" b="0" i="0" u="none" strike="noStrike" baseline="0" dirty="0" err="1" smtClean="0">
                <a:latin typeface=""/>
              </a:rPr>
              <a:t>vascular</a:t>
            </a:r>
            <a:r>
              <a:rPr lang="it-IT" b="0" i="0" u="none" strike="noStrike" baseline="0" dirty="0" smtClean="0">
                <a:latin typeface=""/>
              </a:rPr>
              <a:t> </a:t>
            </a:r>
            <a:r>
              <a:rPr lang="it-IT" b="0" i="0" u="none" strike="noStrike" baseline="0" dirty="0" err="1" smtClean="0">
                <a:latin typeface=""/>
              </a:rPr>
              <a:t>anatomies</a:t>
            </a:r>
            <a:r>
              <a:rPr lang="it-IT" b="0" i="0" u="none" strike="noStrike" baseline="0" dirty="0" smtClean="0">
                <a:latin typeface=""/>
              </a:rPr>
              <a:t>.</a:t>
            </a:r>
            <a:endParaRPr lang="it-IT" dirty="0"/>
          </a:p>
        </p:txBody>
      </p:sp>
      <p:pic>
        <p:nvPicPr>
          <p:cNvPr id="8" name="cguard moma post 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994" y="2635098"/>
            <a:ext cx="3110501" cy="3110501"/>
          </a:xfrm>
          <a:prstGeom prst="rect">
            <a:avLst/>
          </a:prstGeom>
        </p:spPr>
      </p:pic>
      <p:pic>
        <p:nvPicPr>
          <p:cNvPr id="9" name="road saver post op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8578" y="2635097"/>
            <a:ext cx="3110501" cy="311050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43386" y="5270097"/>
            <a:ext cx="225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C-Guard and </a:t>
            </a:r>
            <a:r>
              <a:rPr lang="it-IT" dirty="0" err="1" smtClean="0"/>
              <a:t>MoMa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952144" y="2635097"/>
            <a:ext cx="28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Roadsaver</a:t>
            </a:r>
            <a:r>
              <a:rPr lang="it-IT" dirty="0" smtClean="0"/>
              <a:t> and </a:t>
            </a:r>
            <a:r>
              <a:rPr lang="it-IT" dirty="0" err="1"/>
              <a:t>E</a:t>
            </a:r>
            <a:r>
              <a:rPr lang="it-IT" dirty="0" err="1" smtClean="0"/>
              <a:t>mboshield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979756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59334" y="111114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b="0" i="0" u="none" strike="noStrike" baseline="0" dirty="0" err="1" smtClean="0">
                <a:solidFill>
                  <a:srgbClr val="191919"/>
                </a:solidFill>
                <a:latin typeface=""/>
              </a:rPr>
              <a:t>Flexible</a:t>
            </a:r>
            <a:endParaRPr lang="it-IT" dirty="0">
              <a:solidFill>
                <a:srgbClr val="191919"/>
              </a:solidFill>
              <a:latin typeface=""/>
            </a:endParaRPr>
          </a:p>
          <a:p>
            <a:pPr marL="285750" indent="-285750">
              <a:buFont typeface="Wingdings" charset="2"/>
              <a:buChar char="ü"/>
            </a:pPr>
            <a:endParaRPr lang="it-IT" b="0" i="0" u="none" strike="noStrike" baseline="0" dirty="0" smtClean="0">
              <a:solidFill>
                <a:srgbClr val="191919"/>
              </a:solidFill>
              <a:latin typeface="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b="0" i="0" u="none" strike="noStrike" baseline="0" dirty="0" err="1" smtClean="0">
                <a:solidFill>
                  <a:srgbClr val="191919"/>
                </a:solidFill>
                <a:latin typeface=""/>
              </a:rPr>
              <a:t>Conformable</a:t>
            </a:r>
            <a:r>
              <a:rPr lang="it-IT" b="0" i="0" u="none" strike="noStrike" baseline="0" dirty="0" smtClean="0">
                <a:solidFill>
                  <a:srgbClr val="191919"/>
                </a:solidFill>
                <a:latin typeface=""/>
              </a:rPr>
              <a:t> </a:t>
            </a:r>
          </a:p>
          <a:p>
            <a:pPr marL="285750" indent="-285750">
              <a:buFont typeface="Wingdings" charset="2"/>
              <a:buChar char="ü"/>
            </a:pPr>
            <a:endParaRPr lang="it-IT" b="0" i="0" u="none" strike="noStrike" baseline="0" dirty="0" smtClean="0">
              <a:solidFill>
                <a:srgbClr val="191919"/>
              </a:solidFill>
              <a:latin typeface="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dirty="0" err="1" smtClean="0">
                <a:solidFill>
                  <a:srgbClr val="191919"/>
                </a:solidFill>
                <a:latin typeface=""/>
              </a:rPr>
              <a:t>R</a:t>
            </a:r>
            <a:r>
              <a:rPr lang="it-IT" b="0" i="0" u="none" strike="noStrike" baseline="0" dirty="0" err="1" smtClean="0">
                <a:solidFill>
                  <a:srgbClr val="191919"/>
                </a:solidFill>
                <a:latin typeface=""/>
              </a:rPr>
              <a:t>adial</a:t>
            </a:r>
            <a:r>
              <a:rPr lang="it-IT" b="0" i="0" u="none" strike="noStrike" baseline="0" dirty="0" smtClean="0">
                <a:solidFill>
                  <a:srgbClr val="191919"/>
                </a:solidFill>
                <a:latin typeface=""/>
              </a:rPr>
              <a:t> force</a:t>
            </a:r>
          </a:p>
          <a:p>
            <a:pPr marL="285750" indent="-285750">
              <a:buFont typeface="Wingdings" charset="2"/>
              <a:buChar char="ü"/>
            </a:pPr>
            <a:endParaRPr lang="it-IT" b="0" i="0" u="none" strike="noStrike" baseline="0" dirty="0" smtClean="0">
              <a:solidFill>
                <a:srgbClr val="191919"/>
              </a:solidFill>
              <a:latin typeface="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dirty="0" err="1" smtClean="0"/>
              <a:t>Optimal</a:t>
            </a:r>
            <a:r>
              <a:rPr lang="it-IT" dirty="0" smtClean="0"/>
              <a:t> </a:t>
            </a:r>
            <a:r>
              <a:rPr lang="it-IT" dirty="0" err="1" smtClean="0"/>
              <a:t>plaque</a:t>
            </a:r>
            <a:r>
              <a:rPr lang="it-IT" dirty="0" smtClean="0"/>
              <a:t> </a:t>
            </a:r>
            <a:r>
              <a:rPr lang="it-IT" dirty="0" err="1" smtClean="0"/>
              <a:t>coverage</a:t>
            </a:r>
            <a:r>
              <a:rPr lang="it-IT" dirty="0" smtClean="0"/>
              <a:t> </a:t>
            </a:r>
          </a:p>
          <a:p>
            <a:pPr marL="285750" indent="-285750">
              <a:buFont typeface="Wingdings" charset="2"/>
              <a:buChar char="ü"/>
            </a:pPr>
            <a:endParaRPr lang="it-IT" dirty="0" smtClean="0"/>
          </a:p>
          <a:p>
            <a:pPr marL="285750" indent="-285750">
              <a:buFont typeface="Wingdings" charset="2"/>
              <a:buChar char="ü"/>
            </a:pPr>
            <a:endParaRPr lang="it-IT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59334" y="242784"/>
            <a:ext cx="82296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IDEAL </a:t>
            </a:r>
            <a:r>
              <a:rPr lang="it-IT" sz="4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STENT </a:t>
            </a:r>
            <a:r>
              <a:rPr lang="it-IT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it-IT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Line 120"/>
          <p:cNvSpPr>
            <a:spLocks noChangeShapeType="1"/>
          </p:cNvSpPr>
          <p:nvPr/>
        </p:nvSpPr>
        <p:spPr bwMode="auto">
          <a:xfrm>
            <a:off x="248132" y="846531"/>
            <a:ext cx="8664575" cy="0"/>
          </a:xfrm>
          <a:prstGeom prst="line">
            <a:avLst/>
          </a:prstGeom>
          <a:noFill/>
          <a:ln w="28575">
            <a:solidFill>
              <a:srgbClr val="E105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374487" y="2919407"/>
            <a:ext cx="4199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/>
              <a:t>One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stent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fits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all</a:t>
            </a:r>
            <a:r>
              <a:rPr lang="it-IT" sz="4000" b="1" dirty="0" smtClean="0"/>
              <a:t>!</a:t>
            </a:r>
            <a:endParaRPr lang="it-IT" sz="4000" b="1" dirty="0"/>
          </a:p>
        </p:txBody>
      </p:sp>
      <p:sp>
        <p:nvSpPr>
          <p:cNvPr id="9" name="Rettangolo 8"/>
          <p:cNvSpPr/>
          <p:nvPr/>
        </p:nvSpPr>
        <p:spPr>
          <a:xfrm>
            <a:off x="3085529" y="24038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And </a:t>
            </a:r>
            <a:r>
              <a:rPr lang="mr-IN" dirty="0" smtClean="0"/>
              <a:t>…</a:t>
            </a:r>
            <a:r>
              <a:rPr lang="it-IT" dirty="0" smtClean="0"/>
              <a:t>..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less</a:t>
            </a:r>
            <a:r>
              <a:rPr lang="it-IT" dirty="0" smtClean="0"/>
              <a:t> </a:t>
            </a:r>
            <a:r>
              <a:rPr lang="it-IT" dirty="0" err="1" smtClean="0"/>
              <a:t>important</a:t>
            </a:r>
            <a:endParaRPr lang="it-IT" dirty="0" smtClean="0"/>
          </a:p>
          <a:p>
            <a:r>
              <a:rPr lang="it-IT" dirty="0" smtClean="0"/>
              <a:t>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371529" y="356573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</a:t>
            </a:r>
            <a:r>
              <a:rPr lang="it-IT" dirty="0" err="1" smtClean="0"/>
              <a:t>shaft</a:t>
            </a:r>
            <a:endParaRPr lang="it-IT" dirty="0" smtClean="0"/>
          </a:p>
          <a:p>
            <a:pPr marL="285750" indent="-285750">
              <a:buFont typeface="Wingdings" charset="2"/>
              <a:buChar char="ü"/>
            </a:pPr>
            <a:endParaRPr lang="it-IT" dirty="0" smtClean="0"/>
          </a:p>
          <a:p>
            <a:pPr marL="285750" indent="-285750">
              <a:buFont typeface="Wingdings" charset="2"/>
              <a:buChar char="ü"/>
            </a:pPr>
            <a:r>
              <a:rPr lang="it-IT" dirty="0" smtClean="0"/>
              <a:t>Easy &amp; precise to </a:t>
            </a:r>
            <a:r>
              <a:rPr lang="it-IT" dirty="0" err="1" smtClean="0"/>
              <a:t>deploy</a:t>
            </a:r>
            <a:endParaRPr lang="it-IT" dirty="0" smtClean="0"/>
          </a:p>
          <a:p>
            <a:pPr marL="285750" indent="-285750">
              <a:buFont typeface="Wingdings" charset="2"/>
              <a:buChar char="ü"/>
            </a:pPr>
            <a:endParaRPr lang="it-IT" dirty="0" smtClean="0"/>
          </a:p>
          <a:p>
            <a:pPr marL="285750" indent="-285750">
              <a:buFont typeface="Wingdings" charset="2"/>
              <a:buChar char="ü"/>
            </a:pPr>
            <a:r>
              <a:rPr lang="it-IT" dirty="0" err="1" smtClean="0"/>
              <a:t>Completely</a:t>
            </a:r>
            <a:r>
              <a:rPr lang="it-IT" dirty="0" smtClean="0"/>
              <a:t> </a:t>
            </a:r>
            <a:r>
              <a:rPr lang="it-IT" dirty="0" err="1" smtClean="0"/>
              <a:t>repositionable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89817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26" y="330649"/>
            <a:ext cx="5461000" cy="46101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0549178">
            <a:off x="291161" y="268017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it-IT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7652" name="Picture 24" descr="encefal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3" y="2501900"/>
            <a:ext cx="3843338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65" y="330649"/>
            <a:ext cx="2976366" cy="198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2cyc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69" y="1296970"/>
            <a:ext cx="2182812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685800" y="3549396"/>
            <a:ext cx="7772400" cy="9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rIns="91800">
            <a:spAutoFit/>
          </a:bodyPr>
          <a:lstStyle>
            <a:lvl1pPr defTabSz="449263">
              <a:tabLst>
                <a:tab pos="344488" algn="l"/>
                <a:tab pos="1258888" algn="l"/>
                <a:tab pos="2173288" algn="l"/>
                <a:tab pos="3087688" algn="l"/>
                <a:tab pos="4002088" algn="l"/>
                <a:tab pos="4916488" algn="l"/>
                <a:tab pos="5830888" algn="l"/>
                <a:tab pos="6745288" algn="l"/>
                <a:tab pos="7659688" algn="l"/>
                <a:tab pos="8574088" algn="l"/>
                <a:tab pos="9488488" algn="l"/>
                <a:tab pos="10402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49263">
              <a:tabLst>
                <a:tab pos="344488" algn="l"/>
                <a:tab pos="1258888" algn="l"/>
                <a:tab pos="2173288" algn="l"/>
                <a:tab pos="3087688" algn="l"/>
                <a:tab pos="4002088" algn="l"/>
                <a:tab pos="4916488" algn="l"/>
                <a:tab pos="5830888" algn="l"/>
                <a:tab pos="6745288" algn="l"/>
                <a:tab pos="7659688" algn="l"/>
                <a:tab pos="8574088" algn="l"/>
                <a:tab pos="9488488" algn="l"/>
                <a:tab pos="10402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49263">
              <a:tabLst>
                <a:tab pos="344488" algn="l"/>
                <a:tab pos="1258888" algn="l"/>
                <a:tab pos="2173288" algn="l"/>
                <a:tab pos="3087688" algn="l"/>
                <a:tab pos="4002088" algn="l"/>
                <a:tab pos="4916488" algn="l"/>
                <a:tab pos="5830888" algn="l"/>
                <a:tab pos="6745288" algn="l"/>
                <a:tab pos="7659688" algn="l"/>
                <a:tab pos="8574088" algn="l"/>
                <a:tab pos="9488488" algn="l"/>
                <a:tab pos="10402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49263">
              <a:tabLst>
                <a:tab pos="344488" algn="l"/>
                <a:tab pos="1258888" algn="l"/>
                <a:tab pos="2173288" algn="l"/>
                <a:tab pos="3087688" algn="l"/>
                <a:tab pos="4002088" algn="l"/>
                <a:tab pos="4916488" algn="l"/>
                <a:tab pos="5830888" algn="l"/>
                <a:tab pos="6745288" algn="l"/>
                <a:tab pos="7659688" algn="l"/>
                <a:tab pos="8574088" algn="l"/>
                <a:tab pos="9488488" algn="l"/>
                <a:tab pos="10402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49263">
              <a:tabLst>
                <a:tab pos="344488" algn="l"/>
                <a:tab pos="1258888" algn="l"/>
                <a:tab pos="2173288" algn="l"/>
                <a:tab pos="3087688" algn="l"/>
                <a:tab pos="4002088" algn="l"/>
                <a:tab pos="4916488" algn="l"/>
                <a:tab pos="5830888" algn="l"/>
                <a:tab pos="6745288" algn="l"/>
                <a:tab pos="7659688" algn="l"/>
                <a:tab pos="8574088" algn="l"/>
                <a:tab pos="9488488" algn="l"/>
                <a:tab pos="10402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1258888" algn="l"/>
                <a:tab pos="2173288" algn="l"/>
                <a:tab pos="3087688" algn="l"/>
                <a:tab pos="4002088" algn="l"/>
                <a:tab pos="4916488" algn="l"/>
                <a:tab pos="5830888" algn="l"/>
                <a:tab pos="6745288" algn="l"/>
                <a:tab pos="7659688" algn="l"/>
                <a:tab pos="8574088" algn="l"/>
                <a:tab pos="9488488" algn="l"/>
                <a:tab pos="10402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1258888" algn="l"/>
                <a:tab pos="2173288" algn="l"/>
                <a:tab pos="3087688" algn="l"/>
                <a:tab pos="4002088" algn="l"/>
                <a:tab pos="4916488" algn="l"/>
                <a:tab pos="5830888" algn="l"/>
                <a:tab pos="6745288" algn="l"/>
                <a:tab pos="7659688" algn="l"/>
                <a:tab pos="8574088" algn="l"/>
                <a:tab pos="9488488" algn="l"/>
                <a:tab pos="10402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1258888" algn="l"/>
                <a:tab pos="2173288" algn="l"/>
                <a:tab pos="3087688" algn="l"/>
                <a:tab pos="4002088" algn="l"/>
                <a:tab pos="4916488" algn="l"/>
                <a:tab pos="5830888" algn="l"/>
                <a:tab pos="6745288" algn="l"/>
                <a:tab pos="7659688" algn="l"/>
                <a:tab pos="8574088" algn="l"/>
                <a:tab pos="9488488" algn="l"/>
                <a:tab pos="10402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1258888" algn="l"/>
                <a:tab pos="2173288" algn="l"/>
                <a:tab pos="3087688" algn="l"/>
                <a:tab pos="4002088" algn="l"/>
                <a:tab pos="4916488" algn="l"/>
                <a:tab pos="5830888" algn="l"/>
                <a:tab pos="6745288" algn="l"/>
                <a:tab pos="7659688" algn="l"/>
                <a:tab pos="8574088" algn="l"/>
                <a:tab pos="9488488" algn="l"/>
                <a:tab pos="10402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263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it-IT" sz="3200" dirty="0"/>
              <a:t>•   I have</a:t>
            </a:r>
            <a:r>
              <a:rPr lang="en-US" altLang="it-IT" sz="3200" dirty="0">
                <a:solidFill>
                  <a:srgbClr val="FFFFFF"/>
                </a:solidFill>
              </a:rPr>
              <a:t> </a:t>
            </a:r>
            <a:r>
              <a:rPr lang="en-US" altLang="it-IT" sz="3200" dirty="0">
                <a:solidFill>
                  <a:srgbClr val="FF0000"/>
                </a:solidFill>
              </a:rPr>
              <a:t>no financial relationship </a:t>
            </a:r>
            <a:r>
              <a:rPr lang="en-US" altLang="it-IT" sz="3200" dirty="0"/>
              <a:t>with </a:t>
            </a:r>
            <a:r>
              <a:rPr lang="en-US" altLang="it-IT" sz="3200" dirty="0" smtClean="0"/>
              <a:t>any</a:t>
            </a:r>
          </a:p>
          <a:p>
            <a:pPr eaLnBrk="1" hangingPunct="1">
              <a:lnSpc>
                <a:spcPts val="2263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it-IT" sz="3200" dirty="0"/>
          </a:p>
          <a:p>
            <a:pPr eaLnBrk="1" hangingPunct="1">
              <a:lnSpc>
                <a:spcPts val="2263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it-IT" sz="3200" dirty="0" smtClean="0"/>
              <a:t> </a:t>
            </a:r>
            <a:r>
              <a:rPr lang="en-US" altLang="it-IT" sz="3200" dirty="0"/>
              <a:t>stent company </a:t>
            </a:r>
          </a:p>
        </p:txBody>
      </p:sp>
      <p:sp>
        <p:nvSpPr>
          <p:cNvPr id="95236" name="Text Box 3"/>
          <p:cNvSpPr txBox="1">
            <a:spLocks noGrp="1" noChangeArrowheads="1"/>
          </p:cNvSpPr>
          <p:nvPr>
            <p:ph type="ctrTitle"/>
          </p:nvPr>
        </p:nvSpPr>
        <p:spPr>
          <a:xfrm>
            <a:off x="571500" y="1817670"/>
            <a:ext cx="7772400" cy="1143000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just" defTabSz="449263">
              <a:lnSpc>
                <a:spcPts val="1988"/>
              </a:lnSpc>
              <a:buClr>
                <a:srgbClr val="000000"/>
              </a:buClr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it-IT" sz="3200" dirty="0">
                <a:solidFill>
                  <a:schemeClr val="tx1"/>
                </a:solidFill>
              </a:rPr>
              <a:t>•   I </a:t>
            </a:r>
            <a:r>
              <a:rPr lang="en-US" altLang="it-IT" sz="3200" dirty="0" smtClean="0">
                <a:solidFill>
                  <a:schemeClr val="tx1"/>
                </a:solidFill>
              </a:rPr>
              <a:t>routinely use </a:t>
            </a:r>
            <a:r>
              <a:rPr lang="en-US" altLang="it-IT" sz="3200" dirty="0">
                <a:solidFill>
                  <a:schemeClr val="tx1"/>
                </a:solidFill>
              </a:rPr>
              <a:t>carotid</a:t>
            </a:r>
            <a:r>
              <a:rPr lang="en-US" altLang="it-IT" sz="3200" dirty="0">
                <a:solidFill>
                  <a:srgbClr val="FFFFFF"/>
                </a:solidFill>
              </a:rPr>
              <a:t> </a:t>
            </a:r>
            <a:r>
              <a:rPr lang="en-US" altLang="it-IT" sz="3200" dirty="0">
                <a:solidFill>
                  <a:srgbClr val="FF0000"/>
                </a:solidFill>
              </a:rPr>
              <a:t>stents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1638299" y="40546"/>
            <a:ext cx="586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Personal </a:t>
            </a:r>
            <a:r>
              <a:rPr lang="it-IT" alt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disclosure</a:t>
            </a:r>
            <a:endParaRPr lang="it-IT" altLang="it-IT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20"/>
          <p:cNvSpPr>
            <a:spLocks noChangeShapeType="1"/>
          </p:cNvSpPr>
          <p:nvPr/>
        </p:nvSpPr>
        <p:spPr bwMode="auto">
          <a:xfrm>
            <a:off x="239712" y="921660"/>
            <a:ext cx="8664575" cy="0"/>
          </a:xfrm>
          <a:prstGeom prst="line">
            <a:avLst/>
          </a:prstGeom>
          <a:noFill/>
          <a:ln w="28575">
            <a:solidFill>
              <a:srgbClr val="E105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8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94" y="322116"/>
            <a:ext cx="8229600" cy="8683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determines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choice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of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stent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7203" y="2185094"/>
            <a:ext cx="8323689" cy="593411"/>
          </a:xfrm>
        </p:spPr>
        <p:txBody>
          <a:bodyPr/>
          <a:lstStyle/>
          <a:p>
            <a:pPr eaLnBrk="1" hangingPunct="1">
              <a:buClr>
                <a:srgbClr val="FF0000"/>
              </a:buClr>
            </a:pP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ea typeface="ＭＳ Ｐゴシック" charset="-128"/>
              </a:rPr>
              <a:t>Careful </a:t>
            </a:r>
            <a:r>
              <a:rPr lang="en-US" altLang="it-IT" sz="2800" dirty="0">
                <a:solidFill>
                  <a:srgbClr val="000000"/>
                </a:solidFill>
                <a:latin typeface="Franklin Gothic Book" charset="0"/>
                <a:ea typeface="ＭＳ Ｐゴシック" charset="-128"/>
              </a:rPr>
              <a:t>evaluation of </a:t>
            </a: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ea typeface="ＭＳ Ｐゴシック" charset="-128"/>
              </a:rPr>
              <a:t>the plaque and of the vessels anatomy </a:t>
            </a:r>
            <a:endParaRPr lang="en-US" altLang="it-IT" sz="2800" dirty="0">
              <a:solidFill>
                <a:srgbClr val="000000"/>
              </a:solidFill>
              <a:latin typeface="Franklin Gothic Book" charset="0"/>
              <a:ea typeface="ＭＳ Ｐゴシック" charset="-128"/>
            </a:endParaRPr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0" y="1295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28" name="Line 120"/>
          <p:cNvSpPr>
            <a:spLocks noChangeShapeType="1"/>
          </p:cNvSpPr>
          <p:nvPr/>
        </p:nvSpPr>
        <p:spPr bwMode="auto">
          <a:xfrm>
            <a:off x="196761" y="1093110"/>
            <a:ext cx="8664575" cy="0"/>
          </a:xfrm>
          <a:prstGeom prst="line">
            <a:avLst/>
          </a:prstGeom>
          <a:noFill/>
          <a:ln w="28575">
            <a:solidFill>
              <a:srgbClr val="E105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53994" y="3511728"/>
            <a:ext cx="8905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en-US" altLang="it-IT" sz="2800" dirty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Careful evaluation </a:t>
            </a:r>
            <a:r>
              <a:rPr lang="en-US" altLang="it-IT" sz="280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of </a:t>
            </a:r>
            <a:r>
              <a:rPr lang="en-US" altLang="it-IT" sz="2800" smtClean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the stent </a:t>
            </a: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type </a:t>
            </a:r>
            <a:r>
              <a:rPr lang="en-US" altLang="it-IT" sz="2800" smtClean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and characteristics</a:t>
            </a:r>
            <a:endParaRPr lang="en-US" altLang="it-IT" sz="2800" dirty="0">
              <a:solidFill>
                <a:srgbClr val="000000"/>
              </a:solidFill>
              <a:latin typeface="Franklin Gothic Book" charset="0"/>
              <a:cs typeface="ＭＳ Ｐゴシック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94" y="166126"/>
            <a:ext cx="8229600" cy="8683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determines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choice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of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stent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0" y="1295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28" name="Line 120"/>
          <p:cNvSpPr>
            <a:spLocks noChangeShapeType="1"/>
          </p:cNvSpPr>
          <p:nvPr/>
        </p:nvSpPr>
        <p:spPr bwMode="auto">
          <a:xfrm>
            <a:off x="196761" y="1093110"/>
            <a:ext cx="8664575" cy="0"/>
          </a:xfrm>
          <a:prstGeom prst="line">
            <a:avLst/>
          </a:prstGeom>
          <a:noFill/>
          <a:ln w="28575">
            <a:solidFill>
              <a:srgbClr val="E105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6632" name="Picture 8" descr="l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69" y="2762521"/>
            <a:ext cx="1626598" cy="254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27" descr="DSCN07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13" y="3530017"/>
            <a:ext cx="2178026" cy="194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4" name="Picture 5" descr="Immagin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64" y="2487996"/>
            <a:ext cx="2605053" cy="208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0273" y="1913615"/>
            <a:ext cx="6949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Careful </a:t>
            </a:r>
            <a:r>
              <a:rPr lang="en-US" altLang="it-IT" sz="2800" dirty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evaluation of </a:t>
            </a: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the vessels anatomy</a:t>
            </a:r>
            <a:endParaRPr lang="en-US" altLang="it-IT" sz="2800" dirty="0">
              <a:solidFill>
                <a:srgbClr val="000000"/>
              </a:solidFill>
              <a:latin typeface="Franklin Gothic Book" charset="0"/>
              <a:cs typeface="ＭＳ Ｐゴシック" charset="0"/>
            </a:endParaRPr>
          </a:p>
        </p:txBody>
      </p:sp>
      <p:pic>
        <p:nvPicPr>
          <p:cNvPr id="15" name="Picture 2" descr="DSCN2138"/>
          <p:cNvPicPr>
            <a:picLocks noChangeArrowheads="1"/>
          </p:cNvPicPr>
          <p:nvPr/>
        </p:nvPicPr>
        <p:blipFill>
          <a:blip r:embed="rId6">
            <a:lum bright="-20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367" y="1086468"/>
            <a:ext cx="2038136" cy="204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54" y="1175893"/>
            <a:ext cx="6145213" cy="593411"/>
          </a:xfrm>
        </p:spPr>
        <p:txBody>
          <a:bodyPr/>
          <a:lstStyle/>
          <a:p>
            <a:pPr eaLnBrk="1" hangingPunct="1">
              <a:buClr>
                <a:srgbClr val="FF0000"/>
              </a:buClr>
            </a:pP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ea typeface="ＭＳ Ｐゴシック" charset="-128"/>
              </a:rPr>
              <a:t>  Careful </a:t>
            </a:r>
            <a:r>
              <a:rPr lang="en-US" altLang="it-IT" sz="2800" dirty="0">
                <a:solidFill>
                  <a:srgbClr val="000000"/>
                </a:solidFill>
                <a:latin typeface="Franklin Gothic Book" charset="0"/>
                <a:ea typeface="ＭＳ Ｐゴシック" charset="-128"/>
              </a:rPr>
              <a:t>evaluation of </a:t>
            </a: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ea typeface="ＭＳ Ｐゴシック" charset="-128"/>
              </a:rPr>
              <a:t>the plaque</a:t>
            </a:r>
            <a:endParaRPr lang="en-US" altLang="it-IT" sz="2800" dirty="0">
              <a:solidFill>
                <a:srgbClr val="000000"/>
              </a:solidFill>
              <a:latin typeface="Franklin Gothic Book" charset="0"/>
              <a:ea typeface="ＭＳ Ｐゴシック" charset="-128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916" y="3792810"/>
            <a:ext cx="21463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95061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62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00" y="-4761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it-IT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Plaque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evaluation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482" name="CasellaDiTesto 2"/>
          <p:cNvSpPr txBox="1">
            <a:spLocks noChangeArrowheads="1"/>
          </p:cNvSpPr>
          <p:nvPr/>
        </p:nvSpPr>
        <p:spPr bwMode="auto">
          <a:xfrm>
            <a:off x="186486" y="1418014"/>
            <a:ext cx="74882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 dirty="0" smtClean="0"/>
              <a:t> SAT </a:t>
            </a:r>
            <a:r>
              <a:rPr lang="it-IT" altLang="it-IT" sz="2800" dirty="0" err="1" smtClean="0"/>
              <a:t>echolordoppler</a:t>
            </a:r>
            <a:endParaRPr lang="it-IT" altLang="it-IT" sz="2800" dirty="0"/>
          </a:p>
          <a:p>
            <a:pPr eaLnBrk="1" hangingPunct="1"/>
            <a:endParaRPr lang="it-IT" altLang="it-IT" sz="2800" dirty="0"/>
          </a:p>
        </p:txBody>
      </p:sp>
      <p:sp>
        <p:nvSpPr>
          <p:cNvPr id="20483" name="Line 120"/>
          <p:cNvSpPr>
            <a:spLocks noChangeShapeType="1"/>
          </p:cNvSpPr>
          <p:nvPr/>
        </p:nvSpPr>
        <p:spPr bwMode="auto">
          <a:xfrm>
            <a:off x="186486" y="1056046"/>
            <a:ext cx="8664575" cy="0"/>
          </a:xfrm>
          <a:prstGeom prst="line">
            <a:avLst/>
          </a:prstGeom>
          <a:noFill/>
          <a:ln w="28575">
            <a:solidFill>
              <a:srgbClr val="E105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0486" name="Picture 5" descr="Immagini 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183" y="3680638"/>
            <a:ext cx="3133619" cy="234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486" y="1895067"/>
            <a:ext cx="3458396" cy="2156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917" y="2705686"/>
            <a:ext cx="2029533" cy="45505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/>
          <p:cNvSpPr txBox="1"/>
          <p:nvPr/>
        </p:nvSpPr>
        <p:spPr>
          <a:xfrm>
            <a:off x="4264289" y="1084449"/>
            <a:ext cx="3719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dirty="0" smtClean="0"/>
              <a:t>Grade of </a:t>
            </a:r>
            <a:r>
              <a:rPr lang="it-IT" dirty="0" err="1" smtClean="0"/>
              <a:t>stenosis</a:t>
            </a:r>
            <a:endParaRPr lang="it-IT" dirty="0" smtClean="0"/>
          </a:p>
          <a:p>
            <a:pPr marL="285750" indent="-285750">
              <a:buFont typeface="Wingdings" charset="2"/>
              <a:buChar char="ü"/>
            </a:pPr>
            <a:r>
              <a:rPr lang="it-IT" dirty="0" smtClean="0"/>
              <a:t>Vessel </a:t>
            </a:r>
            <a:r>
              <a:rPr lang="it-IT" dirty="0" err="1" smtClean="0"/>
              <a:t>diameters</a:t>
            </a:r>
            <a:endParaRPr lang="it-IT" dirty="0" smtClean="0"/>
          </a:p>
          <a:p>
            <a:pPr marL="285750" indent="-285750">
              <a:buFont typeface="Wingdings" charset="2"/>
              <a:buChar char="ü"/>
            </a:pPr>
            <a:r>
              <a:rPr lang="it-IT" dirty="0" err="1" smtClean="0"/>
              <a:t>Residual</a:t>
            </a:r>
            <a:r>
              <a:rPr lang="it-IT" dirty="0" smtClean="0"/>
              <a:t> lumen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 err="1" smtClean="0"/>
              <a:t>Lenght</a:t>
            </a:r>
            <a:r>
              <a:rPr lang="it-IT" dirty="0" smtClean="0"/>
              <a:t> of the </a:t>
            </a:r>
            <a:r>
              <a:rPr lang="it-IT" dirty="0" err="1" smtClean="0"/>
              <a:t>lesion</a:t>
            </a:r>
            <a:r>
              <a:rPr lang="it-IT" dirty="0" smtClean="0"/>
              <a:t>    </a:t>
            </a:r>
          </a:p>
          <a:p>
            <a:pPr marL="285750" indent="-285750">
              <a:buFont typeface="Wingdings" charset="2"/>
              <a:buChar char="ü"/>
            </a:pPr>
            <a:endParaRPr lang="it-IT" dirty="0" smtClean="0"/>
          </a:p>
        </p:txBody>
      </p:sp>
      <p:pic>
        <p:nvPicPr>
          <p:cNvPr id="11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73645" y="3595607"/>
            <a:ext cx="2932633" cy="21499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4264288" y="2522199"/>
            <a:ext cx="2509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dirty="0" err="1" smtClean="0"/>
              <a:t>Plaque</a:t>
            </a:r>
            <a:r>
              <a:rPr lang="it-IT" dirty="0" smtClean="0"/>
              <a:t> </a:t>
            </a:r>
            <a:r>
              <a:rPr lang="it-IT" dirty="0" err="1" smtClean="0"/>
              <a:t>characteristics</a:t>
            </a:r>
            <a:endParaRPr lang="it-IT" dirty="0" smtClean="0"/>
          </a:p>
          <a:p>
            <a:pPr marL="285750" indent="-285750">
              <a:buFont typeface="Wingdings" charset="2"/>
              <a:buChar char="ü"/>
            </a:pPr>
            <a:r>
              <a:rPr lang="it-IT" dirty="0" err="1" smtClean="0"/>
              <a:t>Plaque</a:t>
            </a:r>
            <a:r>
              <a:rPr lang="it-IT" dirty="0" smtClean="0"/>
              <a:t> </a:t>
            </a:r>
            <a:r>
              <a:rPr lang="it-IT" dirty="0" err="1" smtClean="0"/>
              <a:t>echolucency</a:t>
            </a:r>
            <a:endParaRPr lang="it-IT" dirty="0" smtClean="0"/>
          </a:p>
          <a:p>
            <a:pPr marL="285750" indent="-285750">
              <a:buFont typeface="Wingdings" charset="2"/>
              <a:buChar char="ü"/>
            </a:pPr>
            <a:r>
              <a:rPr lang="it-IT" dirty="0" err="1" smtClean="0"/>
              <a:t>Ulcers</a:t>
            </a:r>
            <a:endParaRPr lang="it-IT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6390" y="1166641"/>
            <a:ext cx="1712590" cy="2629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4624" y="2364378"/>
            <a:ext cx="3272867" cy="176715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341805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it-IT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Anatomy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evaluation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482" name="CasellaDiTesto 2"/>
          <p:cNvSpPr txBox="1">
            <a:spLocks noChangeArrowheads="1"/>
          </p:cNvSpPr>
          <p:nvPr/>
        </p:nvSpPr>
        <p:spPr bwMode="auto">
          <a:xfrm>
            <a:off x="352444" y="1103644"/>
            <a:ext cx="83343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 dirty="0" err="1" smtClean="0"/>
              <a:t>Angio</a:t>
            </a:r>
            <a:r>
              <a:rPr lang="it-IT" altLang="it-IT" sz="2800" dirty="0" smtClean="0"/>
              <a:t> </a:t>
            </a:r>
            <a:r>
              <a:rPr lang="it-IT" altLang="it-IT" sz="2800" dirty="0"/>
              <a:t>CT </a:t>
            </a:r>
            <a:r>
              <a:rPr lang="it-IT" altLang="it-IT" sz="2800" dirty="0" err="1"/>
              <a:t>scan</a:t>
            </a:r>
            <a:r>
              <a:rPr lang="it-IT" altLang="it-IT" sz="2800" dirty="0"/>
              <a:t> :  </a:t>
            </a:r>
            <a:r>
              <a:rPr lang="it-IT" altLang="it-IT" sz="2800" dirty="0" err="1"/>
              <a:t>Aortic</a:t>
            </a:r>
            <a:r>
              <a:rPr lang="it-IT" altLang="it-IT" sz="2800" dirty="0"/>
              <a:t> </a:t>
            </a:r>
            <a:r>
              <a:rPr lang="it-IT" altLang="it-IT" sz="2800" dirty="0" err="1"/>
              <a:t>arch</a:t>
            </a:r>
            <a:r>
              <a:rPr lang="it-IT" altLang="it-IT" sz="2800" dirty="0"/>
              <a:t>, SAT and </a:t>
            </a:r>
            <a:r>
              <a:rPr lang="it-IT" altLang="it-IT" sz="2800" dirty="0" err="1" smtClean="0"/>
              <a:t>intracranial</a:t>
            </a:r>
            <a:r>
              <a:rPr lang="it-IT" altLang="it-IT" sz="2800" dirty="0" smtClean="0"/>
              <a:t> </a:t>
            </a:r>
            <a:r>
              <a:rPr lang="it-IT" altLang="it-IT" sz="2800" dirty="0" err="1" smtClean="0"/>
              <a:t>arteries</a:t>
            </a:r>
            <a:r>
              <a:rPr lang="it-IT" altLang="it-IT" sz="2800" dirty="0" smtClean="0"/>
              <a:t> </a:t>
            </a:r>
            <a:endParaRPr lang="it-IT" altLang="it-IT" sz="2800" dirty="0"/>
          </a:p>
        </p:txBody>
      </p:sp>
      <p:sp>
        <p:nvSpPr>
          <p:cNvPr id="20483" name="Line 120"/>
          <p:cNvSpPr>
            <a:spLocks noChangeShapeType="1"/>
          </p:cNvSpPr>
          <p:nvPr/>
        </p:nvSpPr>
        <p:spPr bwMode="auto">
          <a:xfrm>
            <a:off x="239712" y="921660"/>
            <a:ext cx="8664575" cy="0"/>
          </a:xfrm>
          <a:prstGeom prst="line">
            <a:avLst/>
          </a:prstGeom>
          <a:noFill/>
          <a:ln w="28575">
            <a:solidFill>
              <a:srgbClr val="E105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0484" name="Picture 19" descr="e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117" y="2165763"/>
            <a:ext cx="23495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627536"/>
            <a:ext cx="2254631" cy="300456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24" y="2611795"/>
            <a:ext cx="1876308" cy="343670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182" y="5209332"/>
            <a:ext cx="966322" cy="84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5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94" y="322116"/>
            <a:ext cx="8229600" cy="8683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determines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choice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of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stent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7203" y="2185094"/>
            <a:ext cx="8323689" cy="593411"/>
          </a:xfrm>
        </p:spPr>
        <p:txBody>
          <a:bodyPr/>
          <a:lstStyle/>
          <a:p>
            <a:pPr eaLnBrk="1" hangingPunct="1">
              <a:buClr>
                <a:srgbClr val="FF0000"/>
              </a:buClr>
            </a:pP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ea typeface="ＭＳ Ｐゴシック" charset="-128"/>
              </a:rPr>
              <a:t>Careful </a:t>
            </a:r>
            <a:r>
              <a:rPr lang="en-US" altLang="it-IT" sz="2800" dirty="0">
                <a:solidFill>
                  <a:srgbClr val="000000"/>
                </a:solidFill>
                <a:latin typeface="Franklin Gothic Book" charset="0"/>
                <a:ea typeface="ＭＳ Ｐゴシック" charset="-128"/>
              </a:rPr>
              <a:t>evaluation of </a:t>
            </a: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ea typeface="ＭＳ Ｐゴシック" charset="-128"/>
              </a:rPr>
              <a:t>the plaque and of the vessels anatomy </a:t>
            </a:r>
            <a:endParaRPr lang="en-US" altLang="it-IT" sz="2800" dirty="0">
              <a:solidFill>
                <a:srgbClr val="000000"/>
              </a:solidFill>
              <a:latin typeface="Franklin Gothic Book" charset="0"/>
              <a:ea typeface="ＭＳ Ｐゴシック" charset="-128"/>
            </a:endParaRPr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0" y="1295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28" name="Line 120"/>
          <p:cNvSpPr>
            <a:spLocks noChangeShapeType="1"/>
          </p:cNvSpPr>
          <p:nvPr/>
        </p:nvSpPr>
        <p:spPr bwMode="auto">
          <a:xfrm>
            <a:off x="196761" y="1093110"/>
            <a:ext cx="8664575" cy="0"/>
          </a:xfrm>
          <a:prstGeom prst="line">
            <a:avLst/>
          </a:prstGeom>
          <a:noFill/>
          <a:ln w="28575">
            <a:solidFill>
              <a:srgbClr val="E105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53994" y="3511728"/>
            <a:ext cx="8905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en-US" altLang="it-IT" sz="2800" dirty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Careful evaluation of </a:t>
            </a: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the stent type and characteristics</a:t>
            </a:r>
            <a:endParaRPr lang="en-US" altLang="it-IT" sz="2800" dirty="0">
              <a:solidFill>
                <a:srgbClr val="000000"/>
              </a:solidFill>
              <a:latin typeface="Franklin Gothic Book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1752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94" y="322116"/>
            <a:ext cx="8229600" cy="8683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determines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choice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of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stent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0" y="1295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28" name="Line 120"/>
          <p:cNvSpPr>
            <a:spLocks noChangeShapeType="1"/>
          </p:cNvSpPr>
          <p:nvPr/>
        </p:nvSpPr>
        <p:spPr bwMode="auto">
          <a:xfrm>
            <a:off x="196761" y="1093110"/>
            <a:ext cx="8664575" cy="0"/>
          </a:xfrm>
          <a:prstGeom prst="line">
            <a:avLst/>
          </a:prstGeom>
          <a:noFill/>
          <a:ln w="28575">
            <a:solidFill>
              <a:srgbClr val="E105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32329" y="1176022"/>
            <a:ext cx="265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Type </a:t>
            </a:r>
            <a:r>
              <a:rPr lang="en-US" altLang="it-IT" sz="2800" smtClean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of stent </a:t>
            </a:r>
            <a:endParaRPr lang="en-US" altLang="it-IT" sz="2800" dirty="0">
              <a:solidFill>
                <a:srgbClr val="000000"/>
              </a:solidFill>
              <a:latin typeface="Franklin Gothic Book" charset="0"/>
              <a:cs typeface="ＭＳ Ｐゴシック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88" y="2427471"/>
            <a:ext cx="2650531" cy="26505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417" y="3786441"/>
            <a:ext cx="2641600" cy="17653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262" y="1182942"/>
            <a:ext cx="3111500" cy="2603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350" y="3312260"/>
            <a:ext cx="2657986" cy="265798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994" y="4556493"/>
            <a:ext cx="1845877" cy="1165128"/>
          </a:xfrm>
          <a:prstGeom prst="rect">
            <a:avLst/>
          </a:prstGeom>
        </p:spPr>
      </p:pic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3994" y="1766651"/>
            <a:ext cx="6145213" cy="593411"/>
          </a:xfrm>
        </p:spPr>
        <p:txBody>
          <a:bodyPr/>
          <a:lstStyle/>
          <a:p>
            <a:pPr eaLnBrk="1" hangingPunct="1">
              <a:buClr>
                <a:srgbClr val="FF0000"/>
              </a:buClr>
            </a:pPr>
            <a:r>
              <a:rPr lang="en-US" altLang="it-IT" sz="2800" dirty="0" err="1" smtClean="0">
                <a:solidFill>
                  <a:srgbClr val="000000"/>
                </a:solidFill>
                <a:latin typeface="Franklin Gothic Book" charset="0"/>
                <a:ea typeface="ＭＳ Ｐゴシック" charset="-128"/>
              </a:rPr>
              <a:t>Characteritstics</a:t>
            </a: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ea typeface="ＭＳ Ｐゴシック" charset="-128"/>
              </a:rPr>
              <a:t>  of the stent</a:t>
            </a:r>
            <a:endParaRPr lang="en-US" altLang="it-IT" sz="2800" dirty="0">
              <a:solidFill>
                <a:srgbClr val="000000"/>
              </a:solidFill>
              <a:latin typeface="Franklin Gothic Book" charset="0"/>
              <a:ea typeface="ＭＳ Ｐゴシック" charset="-128"/>
            </a:endParaRPr>
          </a:p>
        </p:txBody>
      </p:sp>
      <p:pic>
        <p:nvPicPr>
          <p:cNvPr id="12" name="Immagin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86" y="2360062"/>
            <a:ext cx="2486025" cy="211296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00" sy="2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25032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94" y="322116"/>
            <a:ext cx="8229600" cy="8683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determines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choice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of </a:t>
            </a:r>
            <a:r>
              <a:rPr lang="it-IT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stent</a:t>
            </a:r>
            <a: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it-IT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0" y="1295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28" name="Line 120"/>
          <p:cNvSpPr>
            <a:spLocks noChangeShapeType="1"/>
          </p:cNvSpPr>
          <p:nvPr/>
        </p:nvSpPr>
        <p:spPr bwMode="auto">
          <a:xfrm>
            <a:off x="196761" y="1093110"/>
            <a:ext cx="8664575" cy="0"/>
          </a:xfrm>
          <a:prstGeom prst="line">
            <a:avLst/>
          </a:prstGeom>
          <a:noFill/>
          <a:ln w="28575">
            <a:solidFill>
              <a:srgbClr val="E105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32329" y="1176022"/>
            <a:ext cx="3145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en-US" altLang="it-IT" sz="2800" dirty="0" smtClean="0">
                <a:solidFill>
                  <a:srgbClr val="000000"/>
                </a:solidFill>
                <a:latin typeface="Franklin Gothic Book" charset="0"/>
                <a:cs typeface="ＭＳ Ｐゴシック" charset="0"/>
              </a:rPr>
              <a:t>Type of the stent</a:t>
            </a:r>
            <a:endParaRPr lang="en-US" altLang="it-IT" sz="2800" dirty="0">
              <a:solidFill>
                <a:srgbClr val="000000"/>
              </a:solidFill>
              <a:latin typeface="Franklin Gothic Book" charset="0"/>
              <a:cs typeface="ＭＳ Ｐゴシック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86749" y="1864105"/>
            <a:ext cx="4798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Open </a:t>
            </a:r>
            <a:r>
              <a:rPr lang="it-IT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cell</a:t>
            </a:r>
            <a:r>
              <a:rPr lang="it-IT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 design</a:t>
            </a:r>
          </a:p>
          <a:p>
            <a:endParaRPr lang="it-IT" dirty="0"/>
          </a:p>
          <a:p>
            <a:r>
              <a:rPr lang="it-IT" dirty="0" smtClean="0"/>
              <a:t>		</a:t>
            </a:r>
            <a:r>
              <a:rPr lang="it-IT" dirty="0" err="1" smtClean="0"/>
              <a:t>Suboptimal</a:t>
            </a:r>
            <a:r>
              <a:rPr lang="it-IT" dirty="0" smtClean="0"/>
              <a:t> </a:t>
            </a:r>
            <a:r>
              <a:rPr lang="it-IT" dirty="0" err="1" smtClean="0"/>
              <a:t>plaque</a:t>
            </a:r>
            <a:r>
              <a:rPr lang="it-IT" dirty="0" smtClean="0"/>
              <a:t> </a:t>
            </a:r>
            <a:r>
              <a:rPr lang="it-IT" dirty="0" err="1" smtClean="0"/>
              <a:t>coverage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		</a:t>
            </a:r>
            <a:r>
              <a:rPr lang="it-IT" dirty="0" err="1" smtClean="0"/>
              <a:t>Conforms</a:t>
            </a:r>
            <a:r>
              <a:rPr lang="it-IT" dirty="0" smtClean="0"/>
              <a:t> to the vessel </a:t>
            </a:r>
            <a:r>
              <a:rPr lang="it-IT" dirty="0" err="1" smtClean="0"/>
              <a:t>antomy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386749" y="4107527"/>
            <a:ext cx="4675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Closed</a:t>
            </a:r>
            <a:r>
              <a:rPr lang="it-IT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cell</a:t>
            </a:r>
            <a:r>
              <a:rPr lang="it-IT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 design</a:t>
            </a:r>
          </a:p>
          <a:p>
            <a:endParaRPr lang="it-IT" dirty="0"/>
          </a:p>
          <a:p>
            <a:r>
              <a:rPr lang="it-IT" dirty="0" smtClean="0"/>
              <a:t>		</a:t>
            </a:r>
            <a:r>
              <a:rPr lang="it-IT" dirty="0" err="1" smtClean="0"/>
              <a:t>Good</a:t>
            </a:r>
            <a:r>
              <a:rPr lang="it-IT" dirty="0" smtClean="0"/>
              <a:t> </a:t>
            </a:r>
            <a:r>
              <a:rPr lang="it-IT" dirty="0" err="1" smtClean="0"/>
              <a:t>plaque</a:t>
            </a:r>
            <a:r>
              <a:rPr lang="it-IT" dirty="0" smtClean="0"/>
              <a:t> </a:t>
            </a:r>
            <a:r>
              <a:rPr lang="it-IT" dirty="0" err="1" smtClean="0"/>
              <a:t>coverage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		</a:t>
            </a:r>
            <a:r>
              <a:rPr lang="it-IT" dirty="0" err="1" smtClean="0"/>
              <a:t>Suboptimally</a:t>
            </a:r>
            <a:r>
              <a:rPr lang="it-IT" dirty="0" smtClean="0"/>
              <a:t> </a:t>
            </a:r>
            <a:r>
              <a:rPr lang="it-IT" dirty="0" err="1" smtClean="0"/>
              <a:t>conforms</a:t>
            </a:r>
            <a:r>
              <a:rPr lang="it-IT" dirty="0" smtClean="0"/>
              <a:t> to the </a:t>
            </a:r>
            <a:r>
              <a:rPr lang="it-IT" dirty="0" err="1" smtClean="0"/>
              <a:t>antomy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608448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Adiacenza.thmx</Template>
  <TotalTime>2097</TotalTime>
  <Words>670</Words>
  <Application>Microsoft Office PowerPoint</Application>
  <PresentationFormat>On-screen Show (4:3)</PresentationFormat>
  <Paragraphs>132</Paragraphs>
  <Slides>14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Tema di Office</vt:lpstr>
      <vt:lpstr>Università degli Studi di Bari “Aldo Moro”   U.O. DI CHIRURGIA VASCOLARE CATTEDRA E SCUOLA DI SPECIALIZZAZIONE IN CHIRURGIA VASCOLARE ed ENDOVASCOLARE Direttore : Prof. Raffaele Pulli</vt:lpstr>
      <vt:lpstr>•   I routinely use carotid stents</vt:lpstr>
      <vt:lpstr>What determines my choice of stent  </vt:lpstr>
      <vt:lpstr>What determines my choice of stent  </vt:lpstr>
      <vt:lpstr>Plaque evaluation</vt:lpstr>
      <vt:lpstr>Anatomy evaluation</vt:lpstr>
      <vt:lpstr>What determines my choice of stent  </vt:lpstr>
      <vt:lpstr>What determines my choice of stent  </vt:lpstr>
      <vt:lpstr>What determines my choice of stent  </vt:lpstr>
      <vt:lpstr>What determines my choice of stent  </vt:lpstr>
      <vt:lpstr>PowerPoint Presentation</vt:lpstr>
      <vt:lpstr>What determines my choice of stent  </vt:lpstr>
      <vt:lpstr>PowerPoint Presentation</vt:lpstr>
      <vt:lpstr>Thank you</vt:lpstr>
    </vt:vector>
  </TitlesOfParts>
  <Company>*** ********** * ******** **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******* ********* **************</dc:creator>
  <cp:lastModifiedBy>msdit</cp:lastModifiedBy>
  <cp:revision>274</cp:revision>
  <dcterms:created xsi:type="dcterms:W3CDTF">2012-10-11T14:57:33Z</dcterms:created>
  <dcterms:modified xsi:type="dcterms:W3CDTF">2017-10-19T13:03:40Z</dcterms:modified>
</cp:coreProperties>
</file>