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sldIdLst>
    <p:sldId id="256" r:id="rId3"/>
    <p:sldId id="273" r:id="rId4"/>
    <p:sldId id="274" r:id="rId5"/>
    <p:sldId id="279" r:id="rId6"/>
    <p:sldId id="280" r:id="rId7"/>
    <p:sldId id="281" r:id="rId8"/>
    <p:sldId id="275" r:id="rId9"/>
    <p:sldId id="276" r:id="rId10"/>
    <p:sldId id="277" r:id="rId11"/>
    <p:sldId id="278" r:id="rId12"/>
    <p:sldId id="272" r:id="rId13"/>
    <p:sldId id="258" r:id="rId14"/>
    <p:sldId id="257" r:id="rId15"/>
    <p:sldId id="259" r:id="rId16"/>
    <p:sldId id="261" r:id="rId17"/>
    <p:sldId id="262" r:id="rId18"/>
    <p:sldId id="265" r:id="rId19"/>
    <p:sldId id="266" r:id="rId20"/>
    <p:sldId id="268" r:id="rId21"/>
    <p:sldId id="267" r:id="rId22"/>
    <p:sldId id="269" r:id="rId23"/>
    <p:sldId id="270" r:id="rId24"/>
    <p:sldId id="27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77599" autoAdjust="0"/>
  </p:normalViewPr>
  <p:slideViewPr>
    <p:cSldViewPr>
      <p:cViewPr varScale="1">
        <p:scale>
          <a:sx n="66" d="100"/>
          <a:sy n="66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915;&#961;&#940;&#966;&#951;&#956;&#945;%20&#963;&#964;&#959;%20Microsoft%20Office%20PowerPoint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_____________Microsoft_Excel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_________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'[Γράφημα στο Microsoft Office PowerPoint]Φύλλο1'!$B$1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'[Γράφημα στο Microsoft Office PowerPoint]Φύλλο1'!$A$2:$A$7</c:f>
              <c:strCache>
                <c:ptCount val="6"/>
                <c:pt idx="0">
                  <c:v>HT</c:v>
                </c:pt>
                <c:pt idx="1">
                  <c:v>HL</c:v>
                </c:pt>
                <c:pt idx="2">
                  <c:v>CAD</c:v>
                </c:pt>
                <c:pt idx="3">
                  <c:v>DM</c:v>
                </c:pt>
                <c:pt idx="4">
                  <c:v>Current smoker</c:v>
                </c:pt>
                <c:pt idx="5">
                  <c:v>Ex-smoker</c:v>
                </c:pt>
              </c:strCache>
            </c:strRef>
          </c:cat>
          <c:val>
            <c:numRef>
              <c:f>'[Γράφημα στο Microsoft Office PowerPoint]Φύλλο1'!$B$2:$B$7</c:f>
              <c:numCache>
                <c:formatCode>General</c:formatCode>
                <c:ptCount val="6"/>
                <c:pt idx="0">
                  <c:v>388</c:v>
                </c:pt>
                <c:pt idx="1">
                  <c:v>344</c:v>
                </c:pt>
                <c:pt idx="2">
                  <c:v>152</c:v>
                </c:pt>
                <c:pt idx="3">
                  <c:v>112</c:v>
                </c:pt>
                <c:pt idx="4">
                  <c:v>165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CE-4443-8530-9F5A52801875}"/>
            </c:ext>
          </c:extLst>
        </c:ser>
        <c:ser>
          <c:idx val="1"/>
          <c:order val="1"/>
          <c:tx>
            <c:strRef>
              <c:f>'[Γράφημα στο Microsoft Office PowerPoint]Φύλλο1'!$C$1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'[Γράφημα στο Microsoft Office PowerPoint]Φύλλο1'!$A$2:$A$7</c:f>
              <c:strCache>
                <c:ptCount val="6"/>
                <c:pt idx="0">
                  <c:v>HT</c:v>
                </c:pt>
                <c:pt idx="1">
                  <c:v>HL</c:v>
                </c:pt>
                <c:pt idx="2">
                  <c:v>CAD</c:v>
                </c:pt>
                <c:pt idx="3">
                  <c:v>DM</c:v>
                </c:pt>
                <c:pt idx="4">
                  <c:v>Current smoker</c:v>
                </c:pt>
                <c:pt idx="5">
                  <c:v>Ex-smoker</c:v>
                </c:pt>
              </c:strCache>
            </c:strRef>
          </c:cat>
          <c:val>
            <c:numRef>
              <c:f>'[Γράφημα στο Microsoft Office PowerPoint]Φύλλο1'!$C$2:$C$7</c:f>
              <c:numCache>
                <c:formatCode>General</c:formatCode>
                <c:ptCount val="6"/>
                <c:pt idx="0">
                  <c:v>25</c:v>
                </c:pt>
                <c:pt idx="1">
                  <c:v>69</c:v>
                </c:pt>
                <c:pt idx="2">
                  <c:v>261</c:v>
                </c:pt>
                <c:pt idx="3">
                  <c:v>301</c:v>
                </c:pt>
                <c:pt idx="4">
                  <c:v>248</c:v>
                </c:pt>
                <c:pt idx="5">
                  <c:v>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CE-4443-8530-9F5A528018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7804544"/>
        <c:axId val="107806080"/>
        <c:axId val="0"/>
      </c:bar3DChart>
      <c:catAx>
        <c:axId val="107804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7806080"/>
        <c:crosses val="autoZero"/>
        <c:auto val="1"/>
        <c:lblAlgn val="ctr"/>
        <c:lblOffset val="100"/>
        <c:noMultiLvlLbl val="0"/>
      </c:catAx>
      <c:valAx>
        <c:axId val="107806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8045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Antiplatelet treatment</c:v>
                </c:pt>
              </c:strCache>
            </c:strRef>
          </c:tx>
          <c:cat>
            <c:strRef>
              <c:f>Φύλλο1!$A$2:$A$4</c:f>
              <c:strCache>
                <c:ptCount val="3"/>
                <c:pt idx="0">
                  <c:v>Aspirin</c:v>
                </c:pt>
                <c:pt idx="1">
                  <c:v>Clopidogrel</c:v>
                </c:pt>
                <c:pt idx="2">
                  <c:v>Both</c:v>
                </c:pt>
              </c:strCache>
            </c:strRef>
          </c:cat>
          <c:val>
            <c:numRef>
              <c:f>Φύλλο1!$B$2:$B$4</c:f>
              <c:numCache>
                <c:formatCode>General</c:formatCode>
                <c:ptCount val="3"/>
                <c:pt idx="0">
                  <c:v>82</c:v>
                </c:pt>
                <c:pt idx="1">
                  <c:v>246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E4-4B9D-B22E-F74F2C9A73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Carotid treatment</a:t>
            </a: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Carotid treatment</c:v>
                </c:pt>
              </c:strCache>
            </c:strRef>
          </c:tx>
          <c:cat>
            <c:strRef>
              <c:f>Φύλλο1!$A$2:$A$7</c:f>
              <c:strCache>
                <c:ptCount val="6"/>
                <c:pt idx="0">
                  <c:v>Primary closure </c:v>
                </c:pt>
                <c:pt idx="1">
                  <c:v>Eversion</c:v>
                </c:pt>
                <c:pt idx="2">
                  <c:v>Bovine</c:v>
                </c:pt>
                <c:pt idx="3">
                  <c:v>PTFE</c:v>
                </c:pt>
                <c:pt idx="4">
                  <c:v>Dacron</c:v>
                </c:pt>
                <c:pt idx="5">
                  <c:v>CAS</c:v>
                </c:pt>
              </c:strCache>
            </c:strRef>
          </c:cat>
          <c:val>
            <c:numRef>
              <c:f>Φύλλο1!$B$2:$B$7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163</c:v>
                </c:pt>
                <c:pt idx="3">
                  <c:v>88</c:v>
                </c:pt>
                <c:pt idx="4">
                  <c:v>88</c:v>
                </c:pt>
                <c:pt idx="5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E5-4544-AF02-3D9A161D93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0.28571</cdr:x>
      <cdr:y>0.54762</cdr:y>
    </cdr:from>
    <cdr:to>
      <cdr:x>0.39683</cdr:x>
      <cdr:y>0.66667</cdr:y>
    </cdr:to>
    <cdr:sp macro="" textlink="">
      <cdr:nvSpPr>
        <cdr:cNvPr id="2" name="1 - TextBox"/>
        <cdr:cNvSpPr txBox="1"/>
      </cdr:nvSpPr>
      <cdr:spPr>
        <a:xfrm xmlns:a="http://schemas.openxmlformats.org/drawingml/2006/main">
          <a:off x="1296144" y="1656184"/>
          <a:ext cx="50405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60%</a:t>
          </a:r>
          <a:endParaRPr lang="el-GR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0.15686</cdr:x>
      <cdr:y>0.38776</cdr:y>
    </cdr:from>
    <cdr:to>
      <cdr:x>0.26797</cdr:x>
      <cdr:y>0.53062</cdr:y>
    </cdr:to>
    <cdr:sp macro="" textlink="">
      <cdr:nvSpPr>
        <cdr:cNvPr id="3" name="2 - TextBox"/>
        <cdr:cNvSpPr txBox="1"/>
      </cdr:nvSpPr>
      <cdr:spPr>
        <a:xfrm xmlns:a="http://schemas.openxmlformats.org/drawingml/2006/main">
          <a:off x="576064" y="1368152"/>
          <a:ext cx="408042" cy="504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20%</a:t>
          </a:r>
          <a:endParaRPr lang="el-GR" sz="16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0.28738</cdr:x>
      <cdr:y>0.80121</cdr:y>
    </cdr:from>
    <cdr:to>
      <cdr:x>0.35825</cdr:x>
      <cdr:y>0.89369</cdr:y>
    </cdr:to>
    <cdr:sp macro="" textlink="">
      <cdr:nvSpPr>
        <cdr:cNvPr id="2" name="1 - TextBox"/>
        <cdr:cNvSpPr txBox="1"/>
      </cdr:nvSpPr>
      <cdr:spPr>
        <a:xfrm xmlns:a="http://schemas.openxmlformats.org/drawingml/2006/main">
          <a:off x="1751856" y="3256136"/>
          <a:ext cx="432048" cy="3758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21.3%</a:t>
          </a:r>
          <a:endParaRPr lang="el-GR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0.20469</cdr:x>
      <cdr:y>0.23422</cdr:y>
    </cdr:from>
    <cdr:to>
      <cdr:x>0.29919</cdr:x>
      <cdr:y>0.34053</cdr:y>
    </cdr:to>
    <cdr:sp macro="" textlink="">
      <cdr:nvSpPr>
        <cdr:cNvPr id="3" name="2 - TextBox"/>
        <cdr:cNvSpPr txBox="1"/>
      </cdr:nvSpPr>
      <cdr:spPr>
        <a:xfrm xmlns:a="http://schemas.openxmlformats.org/drawingml/2006/main">
          <a:off x="1247800" y="951880"/>
          <a:ext cx="57606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16%</a:t>
          </a:r>
          <a:endParaRPr lang="el-GR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0.48819</cdr:x>
      <cdr:y>0.44684</cdr:y>
    </cdr:from>
    <cdr:to>
      <cdr:x>0.5945</cdr:x>
      <cdr:y>0.55316</cdr:y>
    </cdr:to>
    <cdr:sp macro="" textlink="">
      <cdr:nvSpPr>
        <cdr:cNvPr id="4" name="3 - TextBox"/>
        <cdr:cNvSpPr txBox="1"/>
      </cdr:nvSpPr>
      <cdr:spPr>
        <a:xfrm xmlns:a="http://schemas.openxmlformats.org/drawingml/2006/main">
          <a:off x="2975992" y="1815976"/>
          <a:ext cx="64807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39.4%</a:t>
          </a:r>
          <a:endParaRPr lang="el-GR" sz="16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1B29E-3E68-48B3-B136-DDB296EA462A}" type="datetimeFigureOut">
              <a:rPr lang="el-GR" smtClean="0"/>
              <a:pPr/>
              <a:t>5/9/2017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567F9-6AFF-483E-9CD1-BCC50B4794F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ctr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Cardiovascular Risk factors</a:t>
            </a:r>
            <a:endParaRPr lang="el-GR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endParaRPr lang="el-GR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ctr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 </a:t>
            </a:r>
            <a:r>
              <a:rPr lang="el-G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94%; 388/413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HL  </a:t>
            </a:r>
            <a:r>
              <a:rPr lang="el-G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83.2%; 344/413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CAD  36.8%; 152/413  DM  27.1%; 112/413  Current-Smoker  40%; 165/413 Ex-Smokers  </a:t>
            </a:r>
            <a:r>
              <a:rPr lang="el-G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2%; 7/413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567F9-6AFF-483E-9CD1-BCC50B4794F0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567F9-6AFF-483E-9CD1-BCC50B4794F0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16/165</a:t>
            </a:r>
            <a:r>
              <a:rPr lang="en-US" baseline="0" dirty="0" smtClean="0"/>
              <a:t> (10%) CAS 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149/165 (90%) CEA in symptomatic</a:t>
            </a:r>
          </a:p>
          <a:p>
            <a:r>
              <a:rPr lang="en-US" baseline="0" dirty="0" smtClean="0"/>
              <a:t>51/248  (20%) CAS vs. 197/248 (80%) CEA in asymptomatic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567F9-6AFF-483E-9CD1-BCC50B4794F0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3/16 (18%) symptomatic CAS; 2 of them of MI</a:t>
            </a:r>
          </a:p>
          <a:p>
            <a:r>
              <a:rPr lang="en-US" dirty="0" smtClean="0"/>
              <a:t>2/51  (4%) asymptomatic</a:t>
            </a:r>
            <a:r>
              <a:rPr lang="en-US" baseline="0" dirty="0" smtClean="0"/>
              <a:t> CAS; 1 of them of MI</a:t>
            </a:r>
          </a:p>
          <a:p>
            <a:endParaRPr lang="en-US" baseline="0" dirty="0" smtClean="0"/>
          </a:p>
          <a:p>
            <a:r>
              <a:rPr lang="en-US" baseline="0" dirty="0" smtClean="0"/>
              <a:t>26 deaths in CEA (12 MI)</a:t>
            </a:r>
          </a:p>
          <a:p>
            <a:r>
              <a:rPr lang="en-US" baseline="0" dirty="0" smtClean="0"/>
              <a:t>9/149 (6%) in symptomatic; 4 of them MI</a:t>
            </a:r>
          </a:p>
          <a:p>
            <a:r>
              <a:rPr lang="en-US" baseline="0" dirty="0" smtClean="0"/>
              <a:t>12/197 (6%) in asymptomatic; 5 of them MI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567F9-6AFF-483E-9CD1-BCC50B4794F0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B6D00-9BED-4C1E-9398-7FF3CA04F6E9}" type="datetimeFigureOut">
              <a:rPr lang="el-GR"/>
              <a:pPr>
                <a:defRPr/>
              </a:pPr>
              <a:t>5/9/2017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6BEFA-4B9F-47D5-AF12-345942676B5A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22385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3D311-C6BB-4ACF-88DF-A772A65612C9}" type="datetimeFigureOut">
              <a:rPr lang="el-GR"/>
              <a:pPr>
                <a:defRPr/>
              </a:pPr>
              <a:t>5/9/2017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8C8B1-5184-4B13-AFD6-727D519DD383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7299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E84EA-B661-419C-A0E5-4F38BD335967}" type="datetimeFigureOut">
              <a:rPr lang="el-GR"/>
              <a:pPr>
                <a:defRPr/>
              </a:pPr>
              <a:t>5/9/2017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F6401-FB9B-47C3-9935-84ABE3F1C923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24577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02DE6-81F3-4012-BF5C-523F8F99C9BB}" type="datetimeFigureOut">
              <a:rPr lang="el-GR"/>
              <a:pPr>
                <a:defRPr/>
              </a:pPr>
              <a:t>5/9/2017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178B5-3FAD-4ADB-B7BB-75518CA83084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03548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C31D-F32E-44AE-B89D-30D200E68A79}" type="datetimeFigureOut">
              <a:rPr lang="el-GR"/>
              <a:pPr>
                <a:defRPr/>
              </a:pPr>
              <a:t>5/9/2017</a:t>
            </a:fld>
            <a:endParaRPr lang="el-GR"/>
          </a:p>
        </p:txBody>
      </p:sp>
      <p:sp>
        <p:nvSpPr>
          <p:cNvPr id="8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10A42-FBE8-4715-BA49-F71EA5413A5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40532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E4183-1E88-4F4E-A7E0-3E7130FE8155}" type="datetimeFigureOut">
              <a:rPr lang="el-GR"/>
              <a:pPr>
                <a:defRPr/>
              </a:pPr>
              <a:t>5/9/2017</a:t>
            </a:fld>
            <a:endParaRPr lang="el-GR"/>
          </a:p>
        </p:txBody>
      </p:sp>
      <p:sp>
        <p:nvSpPr>
          <p:cNvPr id="4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0A972-F1CB-484E-ABC6-EEE948D9A96B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92442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7C7AC-EAE3-4D24-B8CA-DFD2FA78BE87}" type="datetimeFigureOut">
              <a:rPr lang="el-GR"/>
              <a:pPr>
                <a:defRPr/>
              </a:pPr>
              <a:t>5/9/2017</a:t>
            </a:fld>
            <a:endParaRPr lang="el-GR"/>
          </a:p>
        </p:txBody>
      </p:sp>
      <p:sp>
        <p:nvSpPr>
          <p:cNvPr id="3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4A974-B8AC-4814-BD67-6C38BB3FDA3F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01550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9354F-483E-486B-911C-88F40FDB77B8}" type="datetimeFigureOut">
              <a:rPr lang="el-GR"/>
              <a:pPr>
                <a:defRPr/>
              </a:pPr>
              <a:t>5/9/2017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CFF59-6B12-4956-98F6-9159414604F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2588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34D16-E1D7-472A-A5D6-E6A4AE0F318F}" type="datetimeFigureOut">
              <a:rPr lang="el-GR"/>
              <a:pPr>
                <a:defRPr/>
              </a:pPr>
              <a:t>5/9/2017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80376-7DA3-4929-AD9F-02A60FE7F14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56917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B78B6-5A8B-44BE-9678-9E043919AAD9}" type="datetimeFigureOut">
              <a:rPr lang="el-GR"/>
              <a:pPr>
                <a:defRPr/>
              </a:pPr>
              <a:t>5/9/2017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52D1E-7F7B-45FE-8E73-458E0E0D232A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853284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AECFA-69B7-46BC-86F5-E1C96E524331}" type="datetimeFigureOut">
              <a:rPr lang="el-GR"/>
              <a:pPr>
                <a:defRPr/>
              </a:pPr>
              <a:t>5/9/2017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3D009-D907-4194-BBCA-B64FFC30C70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81327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9/5/2017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11 - Ορθογώνιο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9/5/2017</a:t>
            </a:fld>
            <a:endParaRPr lang="en-US" dirty="0"/>
          </a:p>
        </p:txBody>
      </p:sp>
      <p:sp>
        <p:nvSpPr>
          <p:cNvPr id="11" name="10 - Ορθογώνιο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Ορθογώνιο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9/5/2017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347EB7-011E-47D2-BB41-113F5EAE8AD5}" type="datetimeFigureOut">
              <a:rPr lang="el-GR"/>
              <a:pPr>
                <a:defRPr/>
              </a:pPr>
              <a:t>5/9/2017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C963DC2-A3A3-45D7-B607-CF57A4608A6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5471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gr/url?sa=i&amp;rct=j&amp;q=&amp;esrc=s&amp;source=images&amp;cd=&amp;cad=rja&amp;uact=8&amp;ved=0ahUKEwjk8pfRu_XOAhXBaRQKHULqDoAQjRwIBw&amp;url=http%3A%2F%2Fwww.greece2015.gr%2Farea%2Flarisa&amp;psig=AFQjCNFQC1-nCWX-B_fGZxSVb9vxsw-E4w&amp;ust=1473069992967581" TargetMode="Externa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9811"/>
            <a:ext cx="91440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Larissa Registry on CAS and CEA: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single-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centre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observational registry 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 the real-world long-term outcomes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of carotid artery 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interventions</a:t>
            </a:r>
            <a:endParaRPr kumimoji="0" lang="en-US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Konstantinos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Spanos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Prof.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Athanasios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Giannoukas</a:t>
            </a:r>
            <a:endParaRPr kumimoji="0" lang="en-US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Vascular Surgery Department, University Hospital of Larissa, Faculty of Medicine, School of Health Sciences, University of Thessaly, Larisa, Greece, Larisa, Greece</a:t>
            </a:r>
            <a:endParaRPr kumimoji="0" lang="en-US" sz="16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Γιώργος\Pictures\Εικόνες επαγγελματικές\Αγγειοχειρουργική Κλινική Λάρισα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221456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University of Thessaly 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5029200"/>
            <a:ext cx="1566863" cy="158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sima_1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535" y="4957011"/>
            <a:ext cx="1571625" cy="161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mso6B99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5078664"/>
            <a:ext cx="27813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1 - Εικόνα" descr="BOND99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6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40466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l-G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484784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30-day outcomes after carotid interventions have been extensively investigated in both symptomatic and asymptomatic settings</a:t>
            </a: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ü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regarding the long-term outcomes of carotid interventions and the patients’ survival exist, but they are sparse </a:t>
            </a: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ü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 information may prove whether there is also a long-term benefit from carotid interventions 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9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259632" y="1124744"/>
            <a:ext cx="6907403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To evaluate the long-term outcome of CAS and CEA in a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real-world setting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during a 10-year period.</a:t>
            </a:r>
          </a:p>
          <a:p>
            <a:pPr lvl="0"/>
            <a:endParaRPr lang="en-US" dirty="0" smtClean="0">
              <a:latin typeface="Times New Roman" pitchFamily="18" charset="0"/>
              <a:ea typeface="TimesNewRomanPSMT"/>
              <a:cs typeface="Times New Roman" pitchFamily="18" charset="0"/>
            </a:endParaRPr>
          </a:p>
          <a:p>
            <a:pPr lvl="0"/>
            <a:endParaRPr lang="en-US" sz="2000" b="1" dirty="0" smtClean="0">
              <a:latin typeface="Times New Roman" pitchFamily="18" charset="0"/>
              <a:ea typeface="TimesNewRomanPSMT"/>
              <a:cs typeface="Times New Roman" pitchFamily="18" charset="0"/>
            </a:endParaRPr>
          </a:p>
          <a:p>
            <a:pPr lvl="0"/>
            <a:r>
              <a:rPr lang="en-US" sz="2000" b="1" dirty="0" smtClean="0">
                <a:latin typeface="Times New Roman" pitchFamily="18" charset="0"/>
                <a:ea typeface="TimesNewRomanPSMT"/>
                <a:cs typeface="Times New Roman" pitchFamily="18" charset="0"/>
              </a:rPr>
              <a:t>Primary outcomes:</a:t>
            </a:r>
          </a:p>
          <a:p>
            <a:pPr lvl="0"/>
            <a:endParaRPr lang="en-US" dirty="0" smtClean="0">
              <a:latin typeface="Times New Roman" pitchFamily="18" charset="0"/>
              <a:ea typeface="TimesNewRomanPSMT"/>
              <a:cs typeface="Times New Roman" pitchFamily="18" charset="0"/>
            </a:endParaRPr>
          </a:p>
          <a:p>
            <a:pPr lvl="0"/>
            <a:endParaRPr lang="en-US" dirty="0" smtClean="0">
              <a:latin typeface="Times New Roman" pitchFamily="18" charset="0"/>
              <a:ea typeface="TimesNewRomanPSMT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dirty="0" err="1" smtClean="0">
                <a:latin typeface="Times New Roman" pitchFamily="18" charset="0"/>
                <a:ea typeface="TimesNewRomanPSMT"/>
                <a:cs typeface="Times New Roman" pitchFamily="18" charset="0"/>
              </a:rPr>
              <a:t>Restenosis</a:t>
            </a:r>
            <a:endParaRPr lang="en-US" dirty="0" smtClean="0">
              <a:latin typeface="Times New Roman" pitchFamily="18" charset="0"/>
              <a:ea typeface="TimesNewRomanPSMT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ea typeface="TimesNewRomanPSMT"/>
                <a:cs typeface="Times New Roman" pitchFamily="18" charset="0"/>
              </a:rPr>
              <a:t>Stroke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Major adverse cardiac events (MACE)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Death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Δεξιό άγκιστρο"/>
          <p:cNvSpPr/>
          <p:nvPr/>
        </p:nvSpPr>
        <p:spPr>
          <a:xfrm>
            <a:off x="5436096" y="3933056"/>
            <a:ext cx="504056" cy="1440160"/>
          </a:xfrm>
          <a:prstGeom prst="rightBrac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TextBox"/>
          <p:cNvSpPr txBox="1"/>
          <p:nvPr/>
        </p:nvSpPr>
        <p:spPr>
          <a:xfrm>
            <a:off x="6228184" y="4437112"/>
            <a:ext cx="21771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During 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long-term </a:t>
            </a:r>
          </a:p>
          <a:p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follow up period</a:t>
            </a:r>
            <a:endParaRPr lang="el-GR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606174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Aim</a:t>
            </a:r>
            <a:endParaRPr lang="el-G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83568" y="1640408"/>
            <a:ext cx="6681373" cy="430887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NewRomanPSMT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latin typeface="Times New Roman" pitchFamily="18" charset="0"/>
              <a:ea typeface="TimesNewRomanPSMT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A retrospective analysis from a single center during the period 2006-2016 was undertaken.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Times New Roman" pitchFamily="18" charset="0"/>
              <a:ea typeface="TimesNewRomanPSMT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Demographics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Times New Roman" pitchFamily="18" charset="0"/>
              <a:ea typeface="TimesNewRomanPSMT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Cardiovascular risk factors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Times New Roman" pitchFamily="18" charset="0"/>
              <a:ea typeface="TimesNewRomanPSMT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Medication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Times New Roman" pitchFamily="18" charset="0"/>
              <a:ea typeface="TimesNewRomanPSMT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Times New Roman" pitchFamily="18" charset="0"/>
                <a:ea typeface="TimesNewRomanPSMT"/>
                <a:cs typeface="Times New Roman" pitchFamily="18" charset="0"/>
              </a:rPr>
              <a:t>Carotid surgery: PRIMARY CLOSURE, EVERSION, BOVINE, PTFE, DACRON, STENTING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NewRomanPSMT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latin typeface="Times New Roman" pitchFamily="18" charset="0"/>
              <a:ea typeface="TimesNewRomanPSMT"/>
              <a:cs typeface="Times New Roman" pitchFamily="18" charset="0"/>
            </a:endParaRPr>
          </a:p>
        </p:txBody>
      </p:sp>
      <p:sp>
        <p:nvSpPr>
          <p:cNvPr id="3" name="2 - Δεξιό άγκιστρο"/>
          <p:cNvSpPr/>
          <p:nvPr/>
        </p:nvSpPr>
        <p:spPr>
          <a:xfrm>
            <a:off x="6876256" y="2852936"/>
            <a:ext cx="720080" cy="2736304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TextBox"/>
          <p:cNvSpPr txBox="1"/>
          <p:nvPr/>
        </p:nvSpPr>
        <p:spPr>
          <a:xfrm>
            <a:off x="7668344" y="4005064"/>
            <a:ext cx="113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Recorded</a:t>
            </a:r>
            <a:endParaRPr lang="el-GR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1720" y="476672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el-G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395536" y="476672"/>
          <a:ext cx="2952328" cy="1171138"/>
        </p:xfrm>
        <a:graphic>
          <a:graphicData uri="http://schemas.openxmlformats.org/drawingml/2006/table">
            <a:tbl>
              <a:tblPr/>
              <a:tblGrid>
                <a:gridCol w="157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3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Demographics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413 patients</a:t>
                      </a:r>
                      <a:endParaRPr lang="el-GR" sz="18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Age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69±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r>
                        <a:rPr lang="el-GR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.5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y</a:t>
                      </a:r>
                      <a:r>
                        <a:rPr lang="el-GR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4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Gender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80%; 333/413 males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2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1 - Γράφημα"/>
          <p:cNvGraphicFramePr/>
          <p:nvPr/>
        </p:nvGraphicFramePr>
        <p:xfrm>
          <a:off x="0" y="1988840"/>
          <a:ext cx="522007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1259632" y="5877272"/>
            <a:ext cx="2680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Cardiovascular risk factors</a:t>
            </a:r>
            <a:endParaRPr lang="el-GR" dirty="0"/>
          </a:p>
        </p:txBody>
      </p:sp>
      <p:graphicFrame>
        <p:nvGraphicFramePr>
          <p:cNvPr id="7" name="6 - Γράφημα"/>
          <p:cNvGraphicFramePr/>
          <p:nvPr/>
        </p:nvGraphicFramePr>
        <p:xfrm>
          <a:off x="5004048" y="2204864"/>
          <a:ext cx="413995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1 - TextBox"/>
          <p:cNvSpPr txBox="1"/>
          <p:nvPr/>
        </p:nvSpPr>
        <p:spPr>
          <a:xfrm>
            <a:off x="6516216" y="3573016"/>
            <a:ext cx="408042" cy="50406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20%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5508104" y="5373216"/>
            <a:ext cx="32976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therapy:  89.5% (370/413)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Anti-coagulant therapy: N/A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611560" y="1988840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94%</a:t>
            </a:r>
            <a:endParaRPr lang="el-GR" dirty="0"/>
          </a:p>
        </p:txBody>
      </p:sp>
      <p:sp>
        <p:nvSpPr>
          <p:cNvPr id="12" name="11 - TextBox"/>
          <p:cNvSpPr txBox="1"/>
          <p:nvPr/>
        </p:nvSpPr>
        <p:spPr>
          <a:xfrm>
            <a:off x="1259632" y="198884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83%</a:t>
            </a:r>
            <a:endParaRPr lang="el-GR" dirty="0"/>
          </a:p>
        </p:txBody>
      </p:sp>
      <p:sp>
        <p:nvSpPr>
          <p:cNvPr id="13" name="12 - TextBox"/>
          <p:cNvSpPr txBox="1"/>
          <p:nvPr/>
        </p:nvSpPr>
        <p:spPr>
          <a:xfrm>
            <a:off x="1907704" y="1979548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37%</a:t>
            </a:r>
            <a:endParaRPr lang="el-GR" dirty="0"/>
          </a:p>
        </p:txBody>
      </p:sp>
      <p:sp>
        <p:nvSpPr>
          <p:cNvPr id="14" name="13 - TextBox"/>
          <p:cNvSpPr txBox="1"/>
          <p:nvPr/>
        </p:nvSpPr>
        <p:spPr>
          <a:xfrm>
            <a:off x="2555776" y="1988840"/>
            <a:ext cx="584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27%</a:t>
            </a:r>
            <a:endParaRPr lang="el-GR" dirty="0"/>
          </a:p>
        </p:txBody>
      </p:sp>
      <p:sp>
        <p:nvSpPr>
          <p:cNvPr id="15" name="14 - TextBox"/>
          <p:cNvSpPr txBox="1"/>
          <p:nvPr/>
        </p:nvSpPr>
        <p:spPr>
          <a:xfrm>
            <a:off x="3203848" y="198884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40%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115616" y="1192103"/>
            <a:ext cx="7200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Anaesthesia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General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83.7% (346/413) vs.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Local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16.3% (67/413)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Endarterectomy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83.7%  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346/413)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vs.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Stenting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16.3%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67/413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Selective Shunt: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26.8% (93/346)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794" y="4450081"/>
            <a:ext cx="2151006" cy="243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653136"/>
            <a:ext cx="2448272" cy="176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5576" y="3722737"/>
            <a:ext cx="32004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923" y="2996952"/>
            <a:ext cx="2879517" cy="178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83568" y="332656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Operative details</a:t>
            </a:r>
            <a:endParaRPr lang="el-G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1201008" y="3419708"/>
            <a:ext cx="3082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In-Vivo Optical Spectroscopy</a:t>
            </a:r>
            <a:endParaRPr lang="el-GR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5724128" y="4869160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rSO2 of 50 or a 20% decline from baseline: intervention (shunt)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rSO2 of 40 or a 25% decline from baseline (neurologic dysfunction) 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- Έλλειψη"/>
          <p:cNvSpPr/>
          <p:nvPr/>
        </p:nvSpPr>
        <p:spPr>
          <a:xfrm>
            <a:off x="1115616" y="3284984"/>
            <a:ext cx="3168352" cy="576064"/>
          </a:xfrm>
          <a:prstGeom prst="ellipse">
            <a:avLst/>
          </a:prstGeom>
          <a:noFill/>
          <a:ln>
            <a:solidFill>
              <a:srgbClr val="FF0000">
                <a:alpha val="8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10 - Ομάδα"/>
          <p:cNvGrpSpPr/>
          <p:nvPr/>
        </p:nvGrpSpPr>
        <p:grpSpPr>
          <a:xfrm>
            <a:off x="251520" y="1412776"/>
            <a:ext cx="6096000" cy="4064000"/>
            <a:chOff x="1524000" y="1397000"/>
            <a:chExt cx="6096000" cy="4064000"/>
          </a:xfrm>
        </p:grpSpPr>
        <p:graphicFrame>
          <p:nvGraphicFramePr>
            <p:cNvPr id="3" name="2 - Γράφημα"/>
            <p:cNvGraphicFramePr/>
            <p:nvPr/>
          </p:nvGraphicFramePr>
          <p:xfrm>
            <a:off x="1524000" y="1397000"/>
            <a:ext cx="6096000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" name="1 - TextBox"/>
            <p:cNvSpPr txBox="1"/>
            <p:nvPr/>
          </p:nvSpPr>
          <p:spPr>
            <a:xfrm>
              <a:off x="2123728" y="3645024"/>
              <a:ext cx="432048" cy="375816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21.3%</a:t>
              </a:r>
              <a:endParaRPr lang="el-GR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6" name="5 - Ευθεία γραμμή σύνδεσης"/>
          <p:cNvCxnSpPr/>
          <p:nvPr/>
        </p:nvCxnSpPr>
        <p:spPr>
          <a:xfrm flipH="1" flipV="1">
            <a:off x="1979712" y="1772816"/>
            <a:ext cx="43204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εία γραμμή σύνδεσης"/>
          <p:cNvCxnSpPr/>
          <p:nvPr/>
        </p:nvCxnSpPr>
        <p:spPr>
          <a:xfrm flipV="1">
            <a:off x="2483768" y="1988840"/>
            <a:ext cx="576064" cy="7200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/>
          <p:nvPr/>
        </p:nvSpPr>
        <p:spPr>
          <a:xfrm>
            <a:off x="1547664" y="1484784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1%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3131840" y="1844824"/>
            <a:ext cx="530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1%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6588224" y="2492896"/>
            <a:ext cx="2188755" cy="1631216"/>
          </a:xfrm>
          <a:prstGeom prst="rect">
            <a:avLst/>
          </a:prstGeom>
          <a:solidFill>
            <a:schemeClr val="accent1"/>
          </a:solidFill>
          <a:ln cmpd="dbl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Asymptomatic    (60%, 248/413)</a:t>
            </a:r>
          </a:p>
          <a:p>
            <a:pPr algn="ctr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Symptomatic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(40%, 165/413)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8" y="332656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Operative details</a:t>
            </a:r>
            <a:endParaRPr lang="el-G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4320480" y="525300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51/248  (20%) CAS vs. 197/248 (80%) CEA in asymptomatic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16/165 (10%) CAS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149/165 (90%) CEA in symptomatic</a:t>
            </a: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611560" y="1280954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survival rate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at 1, 3 and 5 years was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98%, 94.7%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90.6%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respectively.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611560" y="1988840"/>
          <a:ext cx="7560842" cy="1872208"/>
        </p:xfrm>
        <a:graphic>
          <a:graphicData uri="http://schemas.openxmlformats.org/drawingml/2006/table">
            <a:tbl>
              <a:tblPr/>
              <a:tblGrid>
                <a:gridCol w="1281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78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78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78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78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78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78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789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789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341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Years of follow up</a:t>
                      </a:r>
                    </a:p>
                  </a:txBody>
                  <a:tcPr marL="7910" marR="7910" marT="79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910" marR="7910" marT="79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910" marR="7910" marT="79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910" marR="7910" marT="79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7910" marR="7910" marT="79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7910" marR="7910" marT="79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7910" marR="7910" marT="79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7910" marR="7910" marT="79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7910" marR="7910" marT="79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7910" marR="7910" marT="79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910" marR="7910" marT="79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1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Number of patients</a:t>
                      </a:r>
                    </a:p>
                  </a:txBody>
                  <a:tcPr marL="7910" marR="7910" marT="79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413</a:t>
                      </a:r>
                    </a:p>
                  </a:txBody>
                  <a:tcPr marL="7910" marR="7910" marT="79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258</a:t>
                      </a:r>
                    </a:p>
                  </a:txBody>
                  <a:tcPr marL="7910" marR="7910" marT="79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188</a:t>
                      </a:r>
                    </a:p>
                  </a:txBody>
                  <a:tcPr marL="7910" marR="7910" marT="79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138</a:t>
                      </a:r>
                    </a:p>
                  </a:txBody>
                  <a:tcPr marL="7910" marR="7910" marT="79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7910" marR="7910" marT="79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7910" marR="7910" marT="79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7910" marR="7910" marT="79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7910" marR="7910" marT="79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7910" marR="7910" marT="79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910" marR="7910" marT="79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9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Number of death</a:t>
                      </a:r>
                    </a:p>
                  </a:txBody>
                  <a:tcPr marL="7910" marR="7910" marT="79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7910" marR="7910" marT="79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0" marR="7910" marT="79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910" marR="7910" marT="79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0" marR="7910" marT="79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7910" marR="7910" marT="79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0" marR="7910" marT="79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0" marR="7910" marT="79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0" marR="7910" marT="79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0" marR="7910" marT="79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10" marR="7910" marT="79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3 - Ορθογώνιο"/>
          <p:cNvSpPr/>
          <p:nvPr/>
        </p:nvSpPr>
        <p:spPr>
          <a:xfrm>
            <a:off x="611560" y="4177531"/>
            <a:ext cx="799288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freedom of re-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stenosis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at 1, 3 and 5 years was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99%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98%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90.5%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respectively.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611560" y="4928185"/>
          <a:ext cx="7560837" cy="1669167"/>
        </p:xfrm>
        <a:graphic>
          <a:graphicData uri="http://schemas.openxmlformats.org/drawingml/2006/table">
            <a:tbl>
              <a:tblPr/>
              <a:tblGrid>
                <a:gridCol w="1409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1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51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51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51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51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51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51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511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365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Years of follow up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5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Number of patients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413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258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188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138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Number of restenosis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5 - Ορθογώνιο"/>
          <p:cNvSpPr/>
          <p:nvPr/>
        </p:nvSpPr>
        <p:spPr>
          <a:xfrm>
            <a:off x="611560" y="539388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mean follow up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was 3.2±2.2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(1-10) years.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539552" y="836712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freedom of stroke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at 1, 3 and 5 years was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99%, 97%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94.8%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respectively. </a:t>
            </a:r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368222"/>
              </p:ext>
            </p:extLst>
          </p:nvPr>
        </p:nvGraphicFramePr>
        <p:xfrm>
          <a:off x="611560" y="1556792"/>
          <a:ext cx="7272806" cy="1669167"/>
        </p:xfrm>
        <a:graphic>
          <a:graphicData uri="http://schemas.openxmlformats.org/drawingml/2006/table">
            <a:tbl>
              <a:tblPr/>
              <a:tblGrid>
                <a:gridCol w="1355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1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1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1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16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16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16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16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16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16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560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Years of follow up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0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Number of patients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413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258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188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138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0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Number of CVD events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3 - Ορθογώνιο"/>
          <p:cNvSpPr/>
          <p:nvPr/>
        </p:nvSpPr>
        <p:spPr>
          <a:xfrm>
            <a:off x="611560" y="3789040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freedom of MACE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at 1, 3 and 5 years was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97.6%, 91.5%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86.3%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respectively. </a:t>
            </a:r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462278"/>
              </p:ext>
            </p:extLst>
          </p:nvPr>
        </p:nvGraphicFramePr>
        <p:xfrm>
          <a:off x="683568" y="4509120"/>
          <a:ext cx="7128796" cy="1669167"/>
        </p:xfrm>
        <a:graphic>
          <a:graphicData uri="http://schemas.openxmlformats.org/drawingml/2006/table">
            <a:tbl>
              <a:tblPr/>
              <a:tblGrid>
                <a:gridCol w="1329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9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9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99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99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99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99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99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99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997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538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Years of follow up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8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Number of patients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413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258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188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138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8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Number of MACE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749" marR="7749" marT="77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162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5"/>
            <a:ext cx="5328592" cy="413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196752"/>
            <a:ext cx="5472608" cy="436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4030" y="1988840"/>
            <a:ext cx="532644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1115616" y="260648"/>
            <a:ext cx="7868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 IDENTIFICATION OF ANY OTHER ASSOCIATION</a:t>
            </a:r>
            <a:endParaRPr lang="el-GR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2267744" y="3356992"/>
            <a:ext cx="108012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3707904" y="4077072"/>
            <a:ext cx="108012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2 - Εικόνα" descr="250px-Periferia_Thessali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643063"/>
            <a:ext cx="4440238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3 - Εικόνα" descr="thessal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12900"/>
            <a:ext cx="39624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Larissa is the capital of Thessaly region</a:t>
            </a:r>
            <a:endParaRPr lang="el-GR" altLang="el-GR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5" name="5 - TextBox"/>
          <p:cNvSpPr txBox="1">
            <a:spLocks noChangeArrowheads="1"/>
          </p:cNvSpPr>
          <p:nvPr/>
        </p:nvSpPr>
        <p:spPr bwMode="auto">
          <a:xfrm>
            <a:off x="2643188" y="5715000"/>
            <a:ext cx="3714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1.2 million population</a:t>
            </a:r>
            <a:endParaRPr kumimoji="0" lang="el-GR" altLang="el-G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5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4067944" cy="319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984"/>
            <a:ext cx="3995936" cy="317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39" y="260648"/>
            <a:ext cx="368198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356991"/>
            <a:ext cx="3968050" cy="30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32656"/>
            <a:ext cx="360184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2106" y="404664"/>
            <a:ext cx="350898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542505"/>
            <a:ext cx="3607296" cy="2880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2656" y="3645024"/>
            <a:ext cx="332179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2564904"/>
            <a:ext cx="46672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5394183"/>
            <a:ext cx="4752528" cy="146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Δεξιό βέλος"/>
          <p:cNvSpPr/>
          <p:nvPr/>
        </p:nvSpPr>
        <p:spPr>
          <a:xfrm rot="10800000">
            <a:off x="7380312" y="3356992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Δεξιό βέλος"/>
          <p:cNvSpPr/>
          <p:nvPr/>
        </p:nvSpPr>
        <p:spPr>
          <a:xfrm rot="10800000">
            <a:off x="7380313" y="6237312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39552" y="1043439"/>
            <a:ext cx="8388424" cy="44012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Carotid interventions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remain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durable methods of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carotid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stenosis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treatment </a:t>
            </a:r>
            <a:endParaRPr kumimoji="0" lang="en-US" sz="2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Long-term outcomes regarding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restenosis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risk of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stroke, MACE or mortality are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similar for both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symptomatic and asymptomatic patients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CAS in symptomatic patients may be associated with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higher cardiovascular morbidity and mortality rate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during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long-term follow up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332656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l-G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5580112" y="2708920"/>
            <a:ext cx="2899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THANK YOU</a:t>
            </a:r>
            <a:endParaRPr lang="el-GR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18 - Εικόνα" descr="logo aggli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764704"/>
            <a:ext cx="1175977" cy="124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Image result for live vascular congress 2018 pat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048" y="0"/>
            <a:ext cx="50040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2 - Εικόνα" descr="zlK0H9vMKk54HgYdORR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2 - TextBox"/>
          <p:cNvSpPr txBox="1">
            <a:spLocks noChangeArrowheads="1"/>
          </p:cNvSpPr>
          <p:nvPr/>
        </p:nvSpPr>
        <p:spPr bwMode="auto">
          <a:xfrm>
            <a:off x="1428750" y="5214938"/>
            <a:ext cx="621506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LARISSA</a:t>
            </a:r>
            <a:r>
              <a:rPr kumimoji="0" lang="en-US" altLang="el-G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oldest city in Greece (since 20</a:t>
            </a:r>
            <a:r>
              <a:rPr kumimoji="0" lang="en-US" altLang="el-GR" sz="1800" b="0" i="0" u="none" strike="noStrike" kern="1200" cap="none" spc="0" normalizeH="0" baseline="30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</a:t>
            </a:r>
            <a:r>
              <a:rPr kumimoji="0" lang="en-US" altLang="el-G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century B.C.)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Ancient theatre dates back to 4</a:t>
            </a:r>
            <a:r>
              <a:rPr kumimoji="0" lang="en-US" altLang="el-GR" sz="1800" b="0" i="0" u="none" strike="noStrike" kern="1200" cap="none" spc="0" normalizeH="0" baseline="30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</a:t>
            </a:r>
            <a:r>
              <a:rPr kumimoji="0" lang="en-US" altLang="el-G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century BC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Currently has 200,000 population – ranking 4</a:t>
            </a:r>
            <a:r>
              <a:rPr kumimoji="0" lang="en-US" altLang="el-GR" sz="1800" b="0" i="0" u="none" strike="noStrike" kern="1200" cap="none" spc="0" normalizeH="0" baseline="30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</a:t>
            </a:r>
            <a:r>
              <a:rPr kumimoji="0" lang="en-US" altLang="el-G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size among Greek cities</a:t>
            </a:r>
            <a:endParaRPr kumimoji="0" lang="el-GR" altLang="el-G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64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1 - Εικόνα" descr="ippokratis-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571625"/>
            <a:ext cx="4119562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2 - TextBox"/>
          <p:cNvSpPr txBox="1">
            <a:spLocks noChangeArrowheads="1"/>
          </p:cNvSpPr>
          <p:nvPr/>
        </p:nvSpPr>
        <p:spPr bwMode="auto">
          <a:xfrm>
            <a:off x="5357813" y="1989138"/>
            <a:ext cx="34290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Hippocrates</a:t>
            </a:r>
            <a:r>
              <a:rPr kumimoji="0" lang="en-US" altLang="el-GR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lived and practiced medicine in </a:t>
            </a:r>
            <a:r>
              <a:rPr kumimoji="0" lang="en-US" altLang="el-GR" sz="2400" b="1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Larissa</a:t>
            </a:r>
            <a:r>
              <a:rPr kumimoji="0" lang="en-US" altLang="el-GR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in the city where he died at the age of 90 and buried.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His tomb was discovered in 1826.</a:t>
            </a:r>
            <a:endParaRPr kumimoji="0" lang="el-GR" altLang="el-G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17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Αποτέλεσμα εικόνας για μουσείο ιπποκράτη στη λάρισα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01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1 - Εικόνα" descr="ac8717f117172c129a27516cb01b2828_X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85725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94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1 - Εικόνα" descr="335535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2713"/>
            <a:ext cx="91440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2 - Εικόνα" descr="biomat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1571625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3 - Εικόνα" descr="uth_logo_e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57188"/>
            <a:ext cx="6408738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4 - TextBox"/>
          <p:cNvSpPr txBox="1">
            <a:spLocks noChangeArrowheads="1"/>
          </p:cNvSpPr>
          <p:nvPr/>
        </p:nvSpPr>
        <p:spPr bwMode="auto">
          <a:xfrm>
            <a:off x="2357438" y="1714500"/>
            <a:ext cx="5500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School of Medicine</a:t>
            </a:r>
            <a:endParaRPr kumimoji="0" lang="el-GR" altLang="el-GR" sz="3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6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1 - Εικόνα" descr="ppgn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00063"/>
            <a:ext cx="33432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2 - Εικόνα" descr="University-Hospital-of-Lariss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857625"/>
            <a:ext cx="5715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1 - Εικόνα" descr="panepistimiako_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500063"/>
            <a:ext cx="4462463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4 - TextBox"/>
          <p:cNvSpPr txBox="1">
            <a:spLocks noChangeArrowheads="1"/>
          </p:cNvSpPr>
          <p:nvPr/>
        </p:nvSpPr>
        <p:spPr bwMode="auto">
          <a:xfrm>
            <a:off x="2286000" y="-71438"/>
            <a:ext cx="4429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University Hospital of Larissa (700 beds)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Opened in 1999</a:t>
            </a:r>
            <a:endParaRPr kumimoji="0" lang="el-GR" altLang="el-G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2 - Εικόνα" descr="VASC SURG D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0"/>
            <a:ext cx="6489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42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338</TotalTime>
  <Words>804</Words>
  <Application>Microsoft Office PowerPoint</Application>
  <PresentationFormat>Προβολή στην οθόνη (4:3)</PresentationFormat>
  <Paragraphs>250</Paragraphs>
  <Slides>23</Slides>
  <Notes>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23</vt:i4>
      </vt:variant>
    </vt:vector>
  </HeadingPairs>
  <TitlesOfParts>
    <vt:vector size="33" baseType="lpstr">
      <vt:lpstr>Arial</vt:lpstr>
      <vt:lpstr>Calibri</vt:lpstr>
      <vt:lpstr>Corbel</vt:lpstr>
      <vt:lpstr>Times New Roman</vt:lpstr>
      <vt:lpstr>TimesNewRomanPSMT</vt:lpstr>
      <vt:lpstr>Wingdings</vt:lpstr>
      <vt:lpstr>Wingdings 2</vt:lpstr>
      <vt:lpstr>Wingdings 3</vt:lpstr>
      <vt:lpstr>Default Theme</vt:lpstr>
      <vt:lpstr>Θέμα του Office</vt:lpstr>
      <vt:lpstr>Παρουσίαση του PowerPoint</vt:lpstr>
      <vt:lpstr>Larissa is the capital of Thessaly region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Konstantinos</dc:creator>
  <cp:lastModifiedBy>Thanos</cp:lastModifiedBy>
  <cp:revision>45</cp:revision>
  <dcterms:created xsi:type="dcterms:W3CDTF">2017-05-06T06:24:41Z</dcterms:created>
  <dcterms:modified xsi:type="dcterms:W3CDTF">2017-09-04T22:35:44Z</dcterms:modified>
</cp:coreProperties>
</file>