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8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9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3" r:id="rId1"/>
    <p:sldMasterId id="2147483691" r:id="rId2"/>
    <p:sldMasterId id="2147483705" r:id="rId3"/>
    <p:sldMasterId id="2147483735" r:id="rId4"/>
    <p:sldMasterId id="2147483765" r:id="rId5"/>
    <p:sldMasterId id="2147483777" r:id="rId6"/>
    <p:sldMasterId id="2147483813" r:id="rId7"/>
    <p:sldMasterId id="2147483830" r:id="rId8"/>
    <p:sldMasterId id="2147483847" r:id="rId9"/>
    <p:sldMasterId id="2147483876" r:id="rId10"/>
  </p:sldMasterIdLst>
  <p:notesMasterIdLst>
    <p:notesMasterId r:id="rId38"/>
  </p:notesMasterIdLst>
  <p:handoutMasterIdLst>
    <p:handoutMasterId r:id="rId39"/>
  </p:handoutMasterIdLst>
  <p:sldIdLst>
    <p:sldId id="501" r:id="rId11"/>
    <p:sldId id="486" r:id="rId12"/>
    <p:sldId id="487" r:id="rId13"/>
    <p:sldId id="488" r:id="rId14"/>
    <p:sldId id="489" r:id="rId15"/>
    <p:sldId id="490" r:id="rId16"/>
    <p:sldId id="491" r:id="rId17"/>
    <p:sldId id="492" r:id="rId18"/>
    <p:sldId id="493" r:id="rId19"/>
    <p:sldId id="509" r:id="rId20"/>
    <p:sldId id="506" r:id="rId21"/>
    <p:sldId id="507" r:id="rId22"/>
    <p:sldId id="457" r:id="rId23"/>
    <p:sldId id="502" r:id="rId24"/>
    <p:sldId id="504" r:id="rId25"/>
    <p:sldId id="444" r:id="rId26"/>
    <p:sldId id="448" r:id="rId27"/>
    <p:sldId id="508" r:id="rId28"/>
    <p:sldId id="510" r:id="rId29"/>
    <p:sldId id="483" r:id="rId30"/>
    <p:sldId id="451" r:id="rId31"/>
    <p:sldId id="496" r:id="rId32"/>
    <p:sldId id="497" r:id="rId33"/>
    <p:sldId id="498" r:id="rId34"/>
    <p:sldId id="499" r:id="rId35"/>
    <p:sldId id="500" r:id="rId36"/>
    <p:sldId id="494" r:id="rId37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folie" id="{779CC93D-E52E-4D84-901B-11D7331DD495}">
          <p14:sldIdLst/>
        </p14:section>
        <p14:section name="Übersicht / Kapiteltrenner" id="{ABA716BF-3A5C-4ADB-94C9-CFEF84EBA240}">
          <p14:sldIdLst>
            <p14:sldId id="501"/>
            <p14:sldId id="486"/>
            <p14:sldId id="487"/>
            <p14:sldId id="488"/>
            <p14:sldId id="489"/>
            <p14:sldId id="490"/>
            <p14:sldId id="491"/>
            <p14:sldId id="492"/>
            <p14:sldId id="493"/>
            <p14:sldId id="509"/>
            <p14:sldId id="506"/>
            <p14:sldId id="507"/>
          </p14:sldIdLst>
        </p14:section>
        <p14:section name="einfache Textfolien" id="{2600690D-F98B-47D0-9647-F88827D11F2A}">
          <p14:sldIdLst>
            <p14:sldId id="457"/>
            <p14:sldId id="502"/>
            <p14:sldId id="504"/>
            <p14:sldId id="444"/>
            <p14:sldId id="448"/>
            <p14:sldId id="508"/>
            <p14:sldId id="510"/>
            <p14:sldId id="483"/>
            <p14:sldId id="451"/>
            <p14:sldId id="496"/>
            <p14:sldId id="497"/>
            <p14:sldId id="498"/>
            <p14:sldId id="499"/>
            <p14:sldId id="500"/>
            <p14:sldId id="4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55E0"/>
    <a:srgbClr val="F83AEA"/>
    <a:srgbClr val="F959EE"/>
    <a:srgbClr val="A20697"/>
    <a:srgbClr val="D60093"/>
    <a:srgbClr val="D0D8E8"/>
    <a:srgbClr val="E9EDF4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9656" autoAdjust="0"/>
    <p:restoredTop sz="97170" autoAdjust="0"/>
  </p:normalViewPr>
  <p:slideViewPr>
    <p:cSldViewPr>
      <p:cViewPr varScale="1">
        <p:scale>
          <a:sx n="86" d="100"/>
          <a:sy n="86" d="100"/>
        </p:scale>
        <p:origin x="97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6" d="100"/>
        <a:sy n="8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D83FDC75-7F73-4A4A-A77C-09AADF00E0EA}" type="datetimeFigureOut">
              <a:rPr lang="de-DE" smtClean="0"/>
              <a:pPr/>
              <a:t>04.09.2017</a:t>
            </a:fld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459226BF-1F13-42D3-80DC-373E7ADD1EB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0094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de-DE" sz="1200"/>
            </a:lvl1pPr>
          </a:lstStyle>
          <a:p>
            <a:fld id="{48AEF76B-3757-4A0B-AF93-28494465C1DD}" type="datetimeFigureOut">
              <a:pPr/>
              <a:t>04.09.2017</a:t>
            </a:fld>
            <a:endParaRPr lang="de-D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de-DE" sz="1200"/>
            </a:lvl1pPr>
          </a:lstStyle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de-DE" sz="1200"/>
            </a:lvl1pPr>
          </a:lstStyle>
          <a:p>
            <a:fld id="{75693FD4-8F83-4EF7-AC3F-0DC0388986B0}" type="slidenum"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02486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de-D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6EAC7D-5A89-47C2-8ABA-56C9C2DEF7A4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369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FCA2B2-F0B1-4D74-8BBB-A7ADD77ED0D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156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/>
              <a:t>Cholesterol</a:t>
            </a:r>
            <a:r>
              <a:rPr lang="de-CH" baseline="0" dirty="0"/>
              <a:t> </a:t>
            </a:r>
            <a:r>
              <a:rPr lang="de-CH" baseline="0" dirty="0" err="1"/>
              <a:t>plaques</a:t>
            </a:r>
            <a:r>
              <a:rPr lang="de-CH" baseline="0" dirty="0"/>
              <a:t> </a:t>
            </a:r>
            <a:r>
              <a:rPr lang="de-CH" baseline="0" dirty="0" err="1"/>
              <a:t>build</a:t>
            </a:r>
            <a:r>
              <a:rPr lang="de-CH" baseline="0" dirty="0"/>
              <a:t> </a:t>
            </a:r>
            <a:r>
              <a:rPr lang="de-CH" baseline="0" dirty="0" err="1"/>
              <a:t>up</a:t>
            </a:r>
            <a:r>
              <a:rPr lang="de-CH" baseline="0" dirty="0"/>
              <a:t> in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carotid</a:t>
            </a:r>
            <a:r>
              <a:rPr lang="de-CH" baseline="0" dirty="0"/>
              <a:t> wall, </a:t>
            </a:r>
            <a:r>
              <a:rPr lang="de-CH" baseline="0" dirty="0" err="1"/>
              <a:t>leading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stenosis</a:t>
            </a:r>
            <a:r>
              <a:rPr lang="de-CH" baseline="0" dirty="0"/>
              <a:t> </a:t>
            </a:r>
            <a:r>
              <a:rPr lang="de-CH" baseline="0" dirty="0" err="1"/>
              <a:t>or</a:t>
            </a:r>
            <a:r>
              <a:rPr lang="de-CH" baseline="0" dirty="0"/>
              <a:t> </a:t>
            </a:r>
            <a:r>
              <a:rPr lang="de-CH" baseline="0" dirty="0" err="1"/>
              <a:t>occlusion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artery</a:t>
            </a:r>
            <a:endParaRPr lang="de-CH" baseline="0" dirty="0"/>
          </a:p>
          <a:p>
            <a:endParaRPr lang="de-CH" baseline="0" dirty="0"/>
          </a:p>
          <a:p>
            <a:r>
              <a:rPr lang="de-CH" baseline="0" dirty="0"/>
              <a:t>This </a:t>
            </a:r>
            <a:r>
              <a:rPr lang="de-CH" baseline="0" dirty="0" err="1"/>
              <a:t>plaque</a:t>
            </a:r>
            <a:r>
              <a:rPr lang="de-CH" baseline="0" dirty="0"/>
              <a:t> </a:t>
            </a:r>
            <a:r>
              <a:rPr lang="de-CH" baseline="0" dirty="0" err="1"/>
              <a:t>can</a:t>
            </a:r>
            <a:r>
              <a:rPr lang="de-CH" baseline="0" dirty="0"/>
              <a:t> </a:t>
            </a:r>
            <a:r>
              <a:rPr lang="de-CH" baseline="0" dirty="0" err="1"/>
              <a:t>rupture</a:t>
            </a:r>
            <a:r>
              <a:rPr lang="de-CH" baseline="0" dirty="0"/>
              <a:t>, </a:t>
            </a:r>
            <a:r>
              <a:rPr lang="de-CH" baseline="0" dirty="0" err="1"/>
              <a:t>local</a:t>
            </a:r>
            <a:r>
              <a:rPr lang="de-CH" baseline="0" dirty="0"/>
              <a:t> </a:t>
            </a:r>
            <a:r>
              <a:rPr lang="de-CH" baseline="0" dirty="0" err="1"/>
              <a:t>thrombus</a:t>
            </a:r>
            <a:r>
              <a:rPr lang="de-CH" baseline="0" dirty="0"/>
              <a:t> </a:t>
            </a:r>
            <a:r>
              <a:rPr lang="de-CH" baseline="0" dirty="0" err="1"/>
              <a:t>may</a:t>
            </a:r>
            <a:r>
              <a:rPr lang="de-CH" baseline="0" dirty="0"/>
              <a:t> form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subsequently</a:t>
            </a:r>
            <a:r>
              <a:rPr lang="de-CH" baseline="0" dirty="0"/>
              <a:t> </a:t>
            </a:r>
            <a:r>
              <a:rPr lang="de-CH" baseline="0" dirty="0" err="1"/>
              <a:t>embolism</a:t>
            </a:r>
            <a:r>
              <a:rPr lang="de-CH" baseline="0" dirty="0"/>
              <a:t> </a:t>
            </a:r>
            <a:r>
              <a:rPr lang="de-CH" baseline="0" dirty="0" err="1"/>
              <a:t>occurs</a:t>
            </a:r>
            <a:r>
              <a:rPr lang="de-CH" baseline="0" dirty="0"/>
              <a:t> </a:t>
            </a:r>
            <a:r>
              <a:rPr lang="de-CH" baseline="0" dirty="0" err="1"/>
              <a:t>as</a:t>
            </a:r>
            <a:r>
              <a:rPr lang="de-CH" baseline="0" dirty="0"/>
              <a:t> </a:t>
            </a:r>
            <a:r>
              <a:rPr lang="de-CH" baseline="0" dirty="0" err="1"/>
              <a:t>the</a:t>
            </a:r>
            <a:r>
              <a:rPr lang="de-CH" baseline="0" dirty="0"/>
              <a:t> </a:t>
            </a:r>
            <a:r>
              <a:rPr lang="de-CH" baseline="0" dirty="0" err="1"/>
              <a:t>most</a:t>
            </a:r>
            <a:r>
              <a:rPr lang="de-CH" baseline="0" dirty="0"/>
              <a:t> </a:t>
            </a:r>
            <a:r>
              <a:rPr lang="de-CH" baseline="0" dirty="0" err="1"/>
              <a:t>important</a:t>
            </a:r>
            <a:r>
              <a:rPr lang="de-CH" baseline="0" dirty="0"/>
              <a:t> </a:t>
            </a:r>
            <a:r>
              <a:rPr lang="de-CH" baseline="0" dirty="0" err="1"/>
              <a:t>way</a:t>
            </a:r>
            <a:r>
              <a:rPr lang="de-CH" baseline="0" dirty="0"/>
              <a:t> in </a:t>
            </a:r>
            <a:r>
              <a:rPr lang="de-CH" baseline="0" dirty="0" err="1"/>
              <a:t>which</a:t>
            </a:r>
            <a:r>
              <a:rPr lang="de-CH" baseline="0" dirty="0"/>
              <a:t> </a:t>
            </a:r>
            <a:r>
              <a:rPr lang="de-CH" baseline="0" dirty="0" err="1"/>
              <a:t>carotid</a:t>
            </a:r>
            <a:r>
              <a:rPr lang="de-CH" baseline="0" dirty="0"/>
              <a:t> </a:t>
            </a:r>
            <a:r>
              <a:rPr lang="de-CH" baseline="0" dirty="0" err="1"/>
              <a:t>stenosis</a:t>
            </a:r>
            <a:r>
              <a:rPr lang="de-CH" baseline="0" dirty="0"/>
              <a:t> </a:t>
            </a:r>
            <a:r>
              <a:rPr lang="de-CH" baseline="0" dirty="0" err="1"/>
              <a:t>becomes</a:t>
            </a:r>
            <a:r>
              <a:rPr lang="de-CH" baseline="0" dirty="0"/>
              <a:t> </a:t>
            </a:r>
            <a:r>
              <a:rPr lang="de-CH" baseline="0" dirty="0" err="1"/>
              <a:t>symptomatic</a:t>
            </a:r>
            <a:r>
              <a:rPr lang="de-CH" baseline="0" dirty="0"/>
              <a:t>.</a:t>
            </a:r>
          </a:p>
          <a:p>
            <a:endParaRPr lang="de-CH" baseline="0" dirty="0"/>
          </a:p>
          <a:p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it</a:t>
            </a:r>
            <a:r>
              <a:rPr lang="de-CH" baseline="0" dirty="0"/>
              <a:t> </a:t>
            </a:r>
            <a:r>
              <a:rPr lang="de-CH" baseline="0" dirty="0" err="1"/>
              <a:t>is</a:t>
            </a:r>
            <a:r>
              <a:rPr lang="de-CH" baseline="0" dirty="0"/>
              <a:t> </a:t>
            </a:r>
            <a:r>
              <a:rPr lang="de-CH" baseline="0" dirty="0" err="1"/>
              <a:t>important</a:t>
            </a:r>
            <a:r>
              <a:rPr lang="de-CH" baseline="0" dirty="0"/>
              <a:t> </a:t>
            </a:r>
            <a:r>
              <a:rPr lang="de-CH" baseline="0" dirty="0" err="1"/>
              <a:t>to</a:t>
            </a:r>
            <a:r>
              <a:rPr lang="de-CH" baseline="0" dirty="0"/>
              <a:t> </a:t>
            </a:r>
            <a:r>
              <a:rPr lang="de-CH" baseline="0" dirty="0" err="1"/>
              <a:t>keep</a:t>
            </a:r>
            <a:r>
              <a:rPr lang="de-CH" baseline="0" dirty="0"/>
              <a:t> </a:t>
            </a:r>
            <a:r>
              <a:rPr lang="de-CH" baseline="0" dirty="0" err="1"/>
              <a:t>this</a:t>
            </a:r>
            <a:r>
              <a:rPr lang="de-CH" baseline="0" dirty="0"/>
              <a:t> </a:t>
            </a:r>
            <a:r>
              <a:rPr lang="de-CH" baseline="0" dirty="0" err="1"/>
              <a:t>concept</a:t>
            </a:r>
            <a:r>
              <a:rPr lang="de-CH" baseline="0" dirty="0"/>
              <a:t> in </a:t>
            </a:r>
            <a:r>
              <a:rPr lang="de-CH" baseline="0" dirty="0" err="1"/>
              <a:t>mind</a:t>
            </a:r>
            <a:r>
              <a:rPr lang="de-CH" baseline="0" dirty="0"/>
              <a:t>, </a:t>
            </a:r>
            <a:r>
              <a:rPr lang="de-CH" baseline="0" dirty="0" err="1"/>
              <a:t>when</a:t>
            </a:r>
            <a:r>
              <a:rPr lang="de-CH" baseline="0" dirty="0"/>
              <a:t> </a:t>
            </a:r>
            <a:r>
              <a:rPr lang="de-CH" baseline="0" dirty="0" err="1"/>
              <a:t>we</a:t>
            </a:r>
            <a:r>
              <a:rPr lang="de-CH" baseline="0" dirty="0"/>
              <a:t> </a:t>
            </a:r>
            <a:r>
              <a:rPr lang="de-CH" baseline="0" dirty="0" err="1"/>
              <a:t>discuss</a:t>
            </a:r>
            <a:r>
              <a:rPr lang="de-CH" baseline="0" dirty="0"/>
              <a:t> </a:t>
            </a:r>
            <a:r>
              <a:rPr lang="de-CH" baseline="0" dirty="0" err="1"/>
              <a:t>advantages</a:t>
            </a:r>
            <a:r>
              <a:rPr lang="de-CH" baseline="0" dirty="0"/>
              <a:t> </a:t>
            </a:r>
            <a:r>
              <a:rPr lang="de-CH" baseline="0" dirty="0" err="1"/>
              <a:t>and</a:t>
            </a:r>
            <a:r>
              <a:rPr lang="de-CH" baseline="0" dirty="0"/>
              <a:t> </a:t>
            </a:r>
            <a:r>
              <a:rPr lang="de-CH" baseline="0" dirty="0" err="1"/>
              <a:t>disadvantages</a:t>
            </a:r>
            <a:r>
              <a:rPr lang="de-CH" baseline="0" dirty="0"/>
              <a:t> </a:t>
            </a:r>
            <a:r>
              <a:rPr lang="de-CH" baseline="0" dirty="0" err="1"/>
              <a:t>of</a:t>
            </a:r>
            <a:r>
              <a:rPr lang="de-CH" baseline="0" dirty="0"/>
              <a:t> </a:t>
            </a:r>
            <a:r>
              <a:rPr lang="de-CH" baseline="0" dirty="0" err="1"/>
              <a:t>treatments</a:t>
            </a:r>
            <a:r>
              <a:rPr lang="de-CH" baseline="0" dirty="0"/>
              <a:t>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86CD68-6A3B-4C5D-978B-FF90109820EC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576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Email Jean-Louis 6/17:</a:t>
            </a:r>
          </a:p>
          <a:p>
            <a:endParaRPr lang="de-CH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Leo,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 are some slides on ACTRIS.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trial is funded by the French Ministry of Health.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will start to open centers by the end of this year.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know if you need more information.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Kind regards,</a:t>
            </a:r>
            <a:endParaRPr lang="de-CH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Jean-Louis</a:t>
            </a:r>
            <a:endParaRPr lang="de-CH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433781-B03C-B844-830B-80CFEA560754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497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9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26612336"/>
      </p:ext>
    </p:extLst>
  </p:cSld>
  <p:clrMapOvr>
    <a:masterClrMapping/>
  </p:clrMapOvr>
  <p:transition spd="slow">
    <p:wipe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07605440"/>
      </p:ext>
    </p:extLst>
  </p:cSld>
  <p:clrMapOvr>
    <a:masterClrMapping/>
  </p:clrMapOvr>
  <p:transition spd="slow">
    <p:wipe dir="d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chemeClr val="tx2"/>
                </a:solidFill>
              </a:rPr>
              <a:t>Vielen Dank</a:t>
            </a:r>
            <a:br>
              <a:rPr lang="de-CH" sz="2700" dirty="0">
                <a:solidFill>
                  <a:schemeClr val="tx2"/>
                </a:solidFill>
              </a:rPr>
            </a:br>
            <a:r>
              <a:rPr lang="de-CH" sz="2700" dirty="0">
                <a:solidFill>
                  <a:schemeClr val="tx2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220427214"/>
      </p:ext>
    </p:extLst>
  </p:cSld>
  <p:clrMapOvr>
    <a:masterClrMapping/>
  </p:clrMapOvr>
  <p:transition spd="slow">
    <p:wipe dir="d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/>
              <a:t>Symposium Hirnschlagzentrum/Stroke Center USB</a:t>
            </a:r>
          </a:p>
        </p:txBody>
      </p:sp>
    </p:spTree>
    <p:extLst>
      <p:ext uri="{BB962C8B-B14F-4D97-AF65-F5344CB8AC3E}">
        <p14:creationId xmlns:p14="http://schemas.microsoft.com/office/powerpoint/2010/main" val="3069142425"/>
      </p:ext>
    </p:extLst>
  </p:cSld>
  <p:clrMapOvr>
    <a:masterClrMapping/>
  </p:clrMapOvr>
  <p:transition spd="slow">
    <p:wipe dir="d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</p:spTree>
    <p:extLst>
      <p:ext uri="{BB962C8B-B14F-4D97-AF65-F5344CB8AC3E}">
        <p14:creationId xmlns:p14="http://schemas.microsoft.com/office/powerpoint/2010/main" val="4281629522"/>
      </p:ext>
    </p:extLst>
  </p:cSld>
  <p:clrMapOvr>
    <a:masterClrMapping/>
  </p:clrMapOvr>
  <p:transition spd="slow">
    <p:wipe dir="d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0873-B200-4628-8DC7-483555905408}" type="datetimeFigureOut">
              <a:rPr lang="fr-FR"/>
              <a:pPr>
                <a:defRPr/>
              </a:pPr>
              <a:t>04/09/2017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65F5-F630-4A44-8E12-26CCAD90672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86584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0" cap="none" baseline="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6845"/>
            <a:ext cx="7772400" cy="1500187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560A-3AC8-41D8-A8AD-0A5939155C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35497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90600676"/>
      </p:ext>
    </p:extLst>
  </p:cSld>
  <p:clrMapOvr>
    <a:masterClrMapping/>
  </p:clrMapOvr>
  <p:transition spd="slow">
    <p:wipe dir="d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54736873"/>
      </p:ext>
    </p:extLst>
  </p:cSld>
  <p:clrMapOvr>
    <a:masterClrMapping/>
  </p:clrMapOvr>
  <p:transition spd="slow">
    <p:wipe dir="d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26769754"/>
      </p:ext>
    </p:extLst>
  </p:cSld>
  <p:clrMapOvr>
    <a:masterClrMapping/>
  </p:clrMapOvr>
  <p:transition spd="slow">
    <p:wipe dir="d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825506077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37592747"/>
      </p:ext>
    </p:extLst>
  </p:cSld>
  <p:clrMapOvr>
    <a:masterClrMapping/>
  </p:clrMapOvr>
  <p:transition spd="slow">
    <p:wipe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7714827"/>
      </p:ext>
    </p:extLst>
  </p:cSld>
  <p:clrMapOvr>
    <a:masterClrMapping/>
  </p:clrMapOvr>
  <p:transition spd="slow">
    <p:wipe dir="d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2475758"/>
      </p:ext>
    </p:extLst>
  </p:cSld>
  <p:clrMapOvr>
    <a:masterClrMapping/>
  </p:clrMapOvr>
  <p:transition spd="slow">
    <p:wipe dir="d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88657464"/>
      </p:ext>
    </p:extLst>
  </p:cSld>
  <p:clrMapOvr>
    <a:masterClrMapping/>
  </p:clrMapOvr>
  <p:transition spd="slow">
    <p:wipe dir="d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841879799"/>
      </p:ext>
    </p:extLst>
  </p:cSld>
  <p:clrMapOvr>
    <a:masterClrMapping/>
  </p:clrMapOvr>
  <p:transition spd="slow">
    <p:wipe dir="d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647831568"/>
      </p:ext>
    </p:extLst>
  </p:cSld>
  <p:clrMapOvr>
    <a:masterClrMapping/>
  </p:clrMapOvr>
  <p:transition spd="slow">
    <p:wipe dir="d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89773140"/>
      </p:ext>
    </p:extLst>
  </p:cSld>
  <p:clrMapOvr>
    <a:masterClrMapping/>
  </p:clrMapOvr>
  <p:transition spd="slow">
    <p:wipe dir="d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9011381"/>
      </p:ext>
    </p:extLst>
  </p:cSld>
  <p:clrMapOvr>
    <a:masterClrMapping/>
  </p:clrMapOvr>
  <p:transition spd="slow">
    <p:wipe dir="d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chemeClr val="tx2"/>
                </a:solidFill>
              </a:rPr>
              <a:t>Vielen Dank</a:t>
            </a:r>
            <a:br>
              <a:rPr lang="de-CH" sz="2700" dirty="0">
                <a:solidFill>
                  <a:schemeClr val="tx2"/>
                </a:solidFill>
              </a:rPr>
            </a:br>
            <a:r>
              <a:rPr lang="de-CH" sz="2700" dirty="0">
                <a:solidFill>
                  <a:schemeClr val="tx2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962918097"/>
      </p:ext>
    </p:extLst>
  </p:cSld>
  <p:clrMapOvr>
    <a:masterClrMapping/>
  </p:clrMapOvr>
  <p:transition spd="slow">
    <p:wipe dir="d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/>
              <a:t>Symposium Hirnschlagzentrum/Stroke Center USB</a:t>
            </a:r>
          </a:p>
        </p:txBody>
      </p:sp>
    </p:spTree>
    <p:extLst>
      <p:ext uri="{BB962C8B-B14F-4D97-AF65-F5344CB8AC3E}">
        <p14:creationId xmlns:p14="http://schemas.microsoft.com/office/powerpoint/2010/main" val="441475101"/>
      </p:ext>
    </p:extLst>
  </p:cSld>
  <p:clrMapOvr>
    <a:masterClrMapping/>
  </p:clrMapOvr>
  <p:transition spd="slow">
    <p:wipe dir="d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</p:spTree>
    <p:extLst>
      <p:ext uri="{BB962C8B-B14F-4D97-AF65-F5344CB8AC3E}">
        <p14:creationId xmlns:p14="http://schemas.microsoft.com/office/powerpoint/2010/main" val="1155699850"/>
      </p:ext>
    </p:extLst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chemeClr val="tx2"/>
                </a:solidFill>
              </a:rPr>
              <a:t>Vielen Dank</a:t>
            </a:r>
            <a:br>
              <a:rPr lang="de-CH" sz="2700" dirty="0">
                <a:solidFill>
                  <a:schemeClr val="tx2"/>
                </a:solidFill>
              </a:rPr>
            </a:br>
            <a:r>
              <a:rPr lang="de-CH" sz="2700" dirty="0">
                <a:solidFill>
                  <a:schemeClr val="tx2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1743742702"/>
      </p:ext>
    </p:extLst>
  </p:cSld>
  <p:clrMapOvr>
    <a:masterClrMapping/>
  </p:clrMapOvr>
  <p:transition spd="slow">
    <p:wipe dir="d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0873-B200-4628-8DC7-483555905408}" type="datetimeFigureOut">
              <a:rPr lang="fr-FR"/>
              <a:pPr>
                <a:defRPr/>
              </a:pPr>
              <a:t>04/09/2017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65F5-F630-4A44-8E12-26CCAD90672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2890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0" cap="none" baseline="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6845"/>
            <a:ext cx="7772400" cy="1500187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560A-3AC8-41D8-A8AD-0A5939155C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06760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5752059"/>
      </p:ext>
    </p:extLst>
  </p:cSld>
  <p:clrMapOvr>
    <a:masterClrMapping/>
  </p:clrMapOvr>
  <p:transition spd="slow">
    <p:wipe dir="d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01669588"/>
      </p:ext>
    </p:extLst>
  </p:cSld>
  <p:clrMapOvr>
    <a:masterClrMapping/>
  </p:clrMapOvr>
  <p:transition spd="slow">
    <p:wipe dir="d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233267795"/>
      </p:ext>
    </p:extLst>
  </p:cSld>
  <p:clrMapOvr>
    <a:masterClrMapping/>
  </p:clrMapOvr>
  <p:transition spd="slow">
    <p:wipe dir="d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182003942"/>
      </p:ext>
    </p:extLst>
  </p:cSld>
  <p:clrMapOvr>
    <a:masterClrMapping/>
  </p:clrMapOvr>
  <p:transition spd="slow">
    <p:wipe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888113"/>
      </p:ext>
    </p:extLst>
  </p:cSld>
  <p:clrMapOvr>
    <a:masterClrMapping/>
  </p:clrMapOvr>
  <p:transition spd="slow">
    <p:wipe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B560873-B200-4628-8DC7-483555905408}" type="datetimeFigureOut">
              <a:rPr lang="fr-FR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05/09/2017</a:t>
            </a:fld>
            <a:endParaRPr lang="fr-FR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2B4A65F5-F630-4A44-8E12-26CCAD90672F}" type="slidenum">
              <a:rPr lang="fr-FR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fr-FR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53542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0" cap="none" baseline="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6845"/>
            <a:ext cx="7772400" cy="1500187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B003560A-3AC8-41D8-A8AD-0A5939155C3D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551181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134A230-A49C-4D91-A53D-567EE5A82A22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13747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/>
              <a:t>Symposium Hirnschlagzentrum/Stroke Center USB</a:t>
            </a:r>
          </a:p>
        </p:txBody>
      </p:sp>
    </p:spTree>
  </p:cSld>
  <p:clrMapOvr>
    <a:masterClrMapping/>
  </p:clrMapOvr>
  <p:transition spd="slow">
    <p:wipe dir="d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5" y="611188"/>
            <a:ext cx="8305800" cy="98901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58775" y="1885950"/>
            <a:ext cx="40767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885950"/>
            <a:ext cx="4076700" cy="3981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57263" y="6096000"/>
            <a:ext cx="20351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34963" y="6096000"/>
            <a:ext cx="20351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6F1F295-05EB-4EE8-8F3F-C5B6A1285757}" type="slidenum">
              <a:rPr lang="en-US">
                <a:solidFill>
                  <a:srgbClr val="000000"/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endParaRPr lang="en-US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234989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E713E-5E0C-4DF5-B0BC-8E65C779B662}" type="datetimeFigureOut">
              <a:rPr lang="fr-FR"/>
              <a:pPr>
                <a:defRPr/>
              </a:pPr>
              <a:t>05/09/2017</a:t>
            </a:fld>
            <a:endParaRPr lang="fr-F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5E67EE6-1F45-4ADF-9F29-5322EF192D4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9383037"/>
      </p:ext>
    </p:extLst>
  </p:cSld>
  <p:clrMapOvr>
    <a:masterClrMapping/>
  </p:clrMapOvr>
  <p:transition spd="slow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EE713E-5E0C-4DF5-B0BC-8E65C779B662}" type="datetimeFigureOut">
              <a:rPr lang="fr-FR"/>
              <a:pPr>
                <a:defRPr/>
              </a:pPr>
              <a:t>05/09/2017</a:t>
            </a:fld>
            <a:endParaRPr lang="fr-F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5920AA-080A-4C57-8B8C-288509FE3076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872537"/>
      </p:ext>
    </p:extLst>
  </p:cSld>
  <p:clrMapOvr>
    <a:masterClrMapping/>
  </p:clrMapOvr>
  <p:transition spd="slow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13138571"/>
      </p:ext>
    </p:extLst>
  </p:cSld>
  <p:clrMapOvr>
    <a:masterClrMapping/>
  </p:clrMapOvr>
  <p:transition spd="slow">
    <p:wipe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7633650"/>
      </p:ext>
    </p:extLst>
  </p:cSld>
  <p:clrMapOvr>
    <a:masterClrMapping/>
  </p:clrMapOvr>
  <p:transition spd="slow">
    <p:wipe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6032110"/>
      </p:ext>
    </p:extLst>
  </p:cSld>
  <p:clrMapOvr>
    <a:masterClrMapping/>
  </p:clrMapOvr>
  <p:transition spd="slow">
    <p:wipe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69650214"/>
      </p:ext>
    </p:extLst>
  </p:cSld>
  <p:clrMapOvr>
    <a:masterClrMapping/>
  </p:clrMapOvr>
  <p:transition spd="slow">
    <p:wipe dir="d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92884333"/>
      </p:ext>
    </p:extLst>
  </p:cSld>
  <p:clrMapOvr>
    <a:masterClrMapping/>
  </p:clrMapOvr>
  <p:transition spd="slow">
    <p:wipe dir="d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66785151"/>
      </p:ext>
    </p:extLst>
  </p:cSld>
  <p:clrMapOvr>
    <a:masterClrMapping/>
  </p:clrMapOvr>
  <p:transition spd="slow">
    <p:wipe dir="d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5918002"/>
      </p:ext>
    </p:extLst>
  </p:cSld>
  <p:clrMapOvr>
    <a:masterClrMapping/>
  </p:clrMapOvr>
  <p:transition spd="slow"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5783557"/>
      </p:ext>
    </p:extLst>
  </p:cSld>
  <p:clrMapOvr>
    <a:masterClrMapping/>
  </p:clrMapOvr>
  <p:transition spd="slow">
    <p:wipe dir="d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51839932"/>
      </p:ext>
    </p:extLst>
  </p:cSld>
  <p:clrMapOvr>
    <a:masterClrMapping/>
  </p:clrMapOvr>
  <p:transition spd="slow">
    <p:wipe dir="d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rgbClr val="CC0000"/>
                </a:solidFill>
              </a:rPr>
              <a:t>Vielen Dank</a:t>
            </a:r>
            <a:br>
              <a:rPr lang="de-CH" sz="2700" dirty="0">
                <a:solidFill>
                  <a:srgbClr val="CC0000"/>
                </a:solidFill>
              </a:rPr>
            </a:br>
            <a:r>
              <a:rPr lang="de-CH" sz="2700" dirty="0">
                <a:solidFill>
                  <a:srgbClr val="CC0000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2528442767"/>
      </p:ext>
    </p:extLst>
  </p:cSld>
  <p:clrMapOvr>
    <a:masterClrMapping/>
  </p:clrMapOvr>
  <p:transition spd="slow">
    <p:wipe dir="d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79356488"/>
      </p:ext>
    </p:extLst>
  </p:cSld>
  <p:clrMapOvr>
    <a:masterClrMapping/>
  </p:clrMapOvr>
  <p:transition spd="slow">
    <p:wipe dir="d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5665857"/>
      </p:ext>
    </p:extLst>
  </p:cSld>
  <p:clrMapOvr>
    <a:masterClrMapping/>
  </p:clrMapOvr>
  <p:transition spd="slow">
    <p:wipe dir="d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29738248"/>
      </p:ext>
    </p:extLst>
  </p:cSld>
  <p:clrMapOvr>
    <a:masterClrMapping/>
  </p:clrMapOvr>
  <p:transition spd="slow">
    <p:wipe dir="d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3681220"/>
      </p:ext>
    </p:extLst>
  </p:cSld>
  <p:clrMapOvr>
    <a:masterClrMapping/>
  </p:clrMapOvr>
  <p:transition spd="slow">
    <p:wipe dir="d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85001012"/>
      </p:ext>
    </p:extLst>
  </p:cSld>
  <p:clrMapOvr>
    <a:masterClrMapping/>
  </p:clrMapOvr>
  <p:transition spd="slow">
    <p:wipe dir="d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64016808"/>
      </p:ext>
    </p:extLst>
  </p:cSld>
  <p:clrMapOvr>
    <a:masterClrMapping/>
  </p:clrMapOvr>
  <p:transition spd="slow">
    <p:wipe dir="d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rgbClr val="CC0000"/>
                </a:solidFill>
              </a:rPr>
              <a:t>Vielen Dank</a:t>
            </a:r>
            <a:br>
              <a:rPr lang="de-CH" sz="2700" dirty="0">
                <a:solidFill>
                  <a:srgbClr val="CC0000"/>
                </a:solidFill>
              </a:rPr>
            </a:br>
            <a:r>
              <a:rPr lang="de-CH" sz="2700" dirty="0">
                <a:solidFill>
                  <a:srgbClr val="CC0000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645818821"/>
      </p:ext>
    </p:extLst>
  </p:cSld>
  <p:clrMapOvr>
    <a:masterClrMapping/>
  </p:clrMapOvr>
  <p:transition spd="slow"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48" t="30887" r="2138"/>
          <a:stretch>
            <a:fillRect/>
          </a:stretch>
        </p:blipFill>
        <p:spPr bwMode="auto">
          <a:xfrm>
            <a:off x="-1588" y="1588"/>
            <a:ext cx="9144001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484313"/>
            <a:ext cx="8496300" cy="13684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3068638"/>
            <a:ext cx="8496300" cy="309721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/>
              <a:t>Master-Untertitelformat bearbeiten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23850" y="6245225"/>
            <a:ext cx="84963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D9D6CC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6170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85893411"/>
      </p:ext>
    </p:extLst>
  </p:cSld>
  <p:clrMapOvr>
    <a:masterClrMapping/>
  </p:clrMapOvr>
  <p:transition spd="slow">
    <p:wipe dir="d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14017530"/>
      </p:ext>
    </p:extLst>
  </p:cSld>
  <p:clrMapOvr>
    <a:masterClrMapping/>
  </p:clrMapOvr>
  <p:transition spd="slow">
    <p:wipe dir="d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76151633"/>
      </p:ext>
    </p:extLst>
  </p:cSld>
  <p:clrMapOvr>
    <a:masterClrMapping/>
  </p:clrMapOvr>
  <p:transition spd="slow">
    <p:wipe dir="d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13017693"/>
      </p:ext>
    </p:extLst>
  </p:cSld>
  <p:clrMapOvr>
    <a:masterClrMapping/>
  </p:clrMapOvr>
  <p:transition spd="slow">
    <p:wipe dir="d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9348526"/>
      </p:ext>
    </p:extLst>
  </p:cSld>
  <p:clrMapOvr>
    <a:masterClrMapping/>
  </p:clrMapOvr>
  <p:transition spd="slow">
    <p:wipe dir="d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39675059"/>
      </p:ext>
    </p:extLst>
  </p:cSld>
  <p:clrMapOvr>
    <a:masterClrMapping/>
  </p:clrMapOvr>
  <p:transition spd="slow">
    <p:wipe dir="d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0299457"/>
      </p:ext>
    </p:extLst>
  </p:cSld>
  <p:clrMapOvr>
    <a:masterClrMapping/>
  </p:clrMapOvr>
  <p:transition spd="slow">
    <p:wipe dir="d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330775969"/>
      </p:ext>
    </p:extLst>
  </p:cSld>
  <p:clrMapOvr>
    <a:masterClrMapping/>
  </p:clrMapOvr>
  <p:transition spd="slow">
    <p:wipe dir="d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4115739690"/>
      </p:ext>
    </p:extLst>
  </p:cSld>
  <p:clrMapOvr>
    <a:masterClrMapping/>
  </p:clrMapOvr>
  <p:transition spd="slow">
    <p:wipe dir="d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142156664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6BE46-4E3E-47F5-ACCD-01AEDC4DD83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12181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4253632"/>
      </p:ext>
    </p:extLst>
  </p:cSld>
  <p:clrMapOvr>
    <a:masterClrMapping/>
  </p:clrMapOvr>
  <p:transition spd="slow">
    <p:wipe dir="d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chemeClr val="tx2"/>
                </a:solidFill>
              </a:rPr>
              <a:t>Vielen Dank</a:t>
            </a:r>
            <a:br>
              <a:rPr lang="de-CH" sz="2700" dirty="0">
                <a:solidFill>
                  <a:schemeClr val="tx2"/>
                </a:solidFill>
              </a:rPr>
            </a:br>
            <a:r>
              <a:rPr lang="de-CH" sz="2700" dirty="0">
                <a:solidFill>
                  <a:schemeClr val="tx2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85495610"/>
      </p:ext>
    </p:extLst>
  </p:cSld>
  <p:clrMapOvr>
    <a:masterClrMapping/>
  </p:clrMapOvr>
  <p:transition spd="slow">
    <p:wipe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/>
              <a:t>Symposium Hirnschlagzentrum/Stroke Center USB</a:t>
            </a:r>
          </a:p>
        </p:txBody>
      </p:sp>
    </p:spTree>
    <p:extLst>
      <p:ext uri="{BB962C8B-B14F-4D97-AF65-F5344CB8AC3E}">
        <p14:creationId xmlns:p14="http://schemas.microsoft.com/office/powerpoint/2010/main" val="693440800"/>
      </p:ext>
    </p:extLst>
  </p:cSld>
  <p:clrMapOvr>
    <a:masterClrMapping/>
  </p:clrMapOvr>
  <p:transition spd="slow">
    <p:wipe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</p:spTree>
    <p:extLst>
      <p:ext uri="{BB962C8B-B14F-4D97-AF65-F5344CB8AC3E}">
        <p14:creationId xmlns:p14="http://schemas.microsoft.com/office/powerpoint/2010/main" val="61876906"/>
      </p:ext>
    </p:extLst>
  </p:cSld>
  <p:clrMapOvr>
    <a:masterClrMapping/>
  </p:clrMapOvr>
  <p:transition spd="slow">
    <p:wipe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0873-B200-4628-8DC7-483555905408}" type="datetimeFigureOut">
              <a:rPr lang="fr-FR"/>
              <a:pPr>
                <a:defRPr/>
              </a:pPr>
              <a:t>05/09/2017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65F5-F630-4A44-8E12-26CCAD90672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7567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0" cap="none" baseline="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6845"/>
            <a:ext cx="7772400" cy="1500187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560A-3AC8-41D8-A8AD-0A5939155C3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1147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C7273-AFE5-4871-B1D6-6287BF66B19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634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200" y="1535113"/>
            <a:ext cx="4168775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535113"/>
            <a:ext cx="4168775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66094-39A9-4CEA-8558-96855361C4A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5419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52205-EA14-4D47-9A55-D3A75335F4F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719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77850918"/>
      </p:ext>
    </p:extLst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972C6-8559-49E9-87C8-2C45FA9EF65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8375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1B298-D7B4-4774-9492-C56E5DA11B7E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731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730F3F-7371-4503-BD70-6818ABA5900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8384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2FFF-C8F5-4C0B-8053-43C4A602790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04947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944A7-E662-45EF-A7EB-8593AA5F61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7303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8138" y="708025"/>
            <a:ext cx="2132012" cy="5908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925" y="708025"/>
            <a:ext cx="6246813" cy="5908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50C5E-9C4B-4DDA-849C-568A78C40D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987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708025"/>
            <a:ext cx="8489950" cy="6461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0200" y="1535113"/>
            <a:ext cx="8489950" cy="5081587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41A66-FE1C-4725-BD24-A42C21F4634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112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8D706-2F23-4349-8F45-75A23F5ABE5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891D-244F-4686-8DB6-6C6A7E2B4F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951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19BE6-F8AE-43C1-8598-0193B1D0980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03C4B-D0DC-4752-9CE3-07A83D168E92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4969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AB70-306E-495D-A3AC-A38C43B91B1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3D6A-43B7-49C8-8849-3BCB4717E07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503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39118470"/>
      </p:ext>
    </p:extLst>
  </p:cSld>
  <p:clrMapOvr>
    <a:masterClrMapping/>
  </p:clrMapOvr>
  <p:transition spd="slow"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E7906-4A3A-4F05-A497-B3F4F9695B8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BA74-DF06-4B05-A340-BD024BC2AE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33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AA83-BDB0-4C4B-B1A0-CBFDEDF59E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2AD04-2E45-432B-86E0-C562A9B39A90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3364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E9464-1239-4C23-AB97-A3BBD093E62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751E2-F82D-4D9E-8CB7-D62DB2CC1D3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379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76701-EC4D-4A83-9E16-76BF2C6589F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9B58B-A8AF-4FD0-ABBE-7998C31ECCE6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77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654A0-AEDF-48AF-888E-110D66A8ED8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E5F5-1647-42F4-89AC-963F8958587F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6194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0EED5-6077-4414-9491-F95B009DD92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E6E5A-1D29-4AB7-9CEF-21A65043BA3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6734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45B24-3E6F-46B0-A63C-009869E66FD4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9372B-28D0-4EC0-A70F-77703EB71B38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468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D697A-D186-4AD8-B314-8F6BE9F3B1F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E089-64B9-438F-88D1-F52A4F91362E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5715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97567130"/>
      </p:ext>
    </p:extLst>
  </p:cSld>
  <p:clrMapOvr>
    <a:masterClrMapping/>
  </p:clrMapOvr>
  <p:transition spd="slow"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2428208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57742546"/>
      </p:ext>
    </p:extLst>
  </p:cSld>
  <p:clrMapOvr>
    <a:masterClrMapping/>
  </p:clrMapOvr>
  <p:transition spd="slow"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>
              <a:solidFill>
                <a:prstClr val="white"/>
              </a:solidFill>
            </a:endParaRPr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6497375"/>
      </p:ext>
    </p:extLst>
  </p:cSld>
  <p:clrMapOvr>
    <a:masterClrMapping/>
  </p:clrMapOvr>
  <p:transition spd="slow"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8911102"/>
      </p:ext>
    </p:extLst>
  </p:cSld>
  <p:clrMapOvr>
    <a:masterClrMapping/>
  </p:clrMapOvr>
  <p:transition spd="slow"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Symposium Hirnschlagzentrum/Stroke Center USB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4747768"/>
      </p:ext>
    </p:extLst>
  </p:cSld>
  <p:clrMapOvr>
    <a:masterClrMapping/>
  </p:clrMapOvr>
  <p:transition spd="slow"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20259570"/>
      </p:ext>
    </p:extLst>
  </p:cSld>
  <p:clrMapOvr>
    <a:masterClrMapping/>
  </p:clrMapOvr>
  <p:transition spd="slow"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00183263"/>
      </p:ext>
    </p:extLst>
  </p:cSld>
  <p:clrMapOvr>
    <a:masterClrMapping/>
  </p:clrMapOvr>
  <p:transition spd="slow"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837593321"/>
      </p:ext>
    </p:extLst>
  </p:cSld>
  <p:clrMapOvr>
    <a:masterClrMapping/>
  </p:clrMapOvr>
  <p:transition spd="slow"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79276667"/>
      </p:ext>
    </p:extLst>
  </p:cSld>
  <p:clrMapOvr>
    <a:masterClrMapping/>
  </p:clrMapOvr>
  <p:transition spd="slow"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845621903"/>
      </p:ext>
    </p:extLst>
  </p:cSld>
  <p:clrMapOvr>
    <a:masterClrMapping/>
  </p:clrMapOvr>
  <p:transition spd="slow"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 Bild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3" hasCustomPrompt="1"/>
          </p:nvPr>
        </p:nvSpPr>
        <p:spPr>
          <a:xfrm>
            <a:off x="539749" y="540000"/>
            <a:ext cx="80640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188000"/>
            <a:ext cx="8064000" cy="1260000"/>
          </a:xfrm>
          <a:solidFill>
            <a:schemeClr val="bg1">
              <a:alpha val="80000"/>
            </a:schemeClr>
          </a:solidFill>
        </p:spPr>
        <p:txBody>
          <a:bodyPr lIns="180000" bIns="108000" anchor="ctr" anchorCtr="0"/>
          <a:lstStyle>
            <a:lvl1pPr>
              <a:defRPr/>
            </a:lvl1pPr>
          </a:lstStyle>
          <a:p>
            <a:r>
              <a:rPr lang="de-DE" dirty="0"/>
              <a:t>Vollflächige Bildfolie mit Titel</a:t>
            </a:r>
            <a:br>
              <a:rPr lang="de-DE" dirty="0"/>
            </a:br>
            <a:r>
              <a:rPr lang="de-DE" dirty="0" err="1"/>
              <a:t>Titel</a:t>
            </a:r>
            <a:r>
              <a:rPr lang="de-DE" dirty="0"/>
              <a:t>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3498808"/>
      </p:ext>
    </p:extLst>
  </p:cSld>
  <p:clrMapOvr>
    <a:masterClrMapping/>
  </p:clrMapOvr>
  <p:transition spd="slow"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>
                <a:solidFill>
                  <a:srgbClr val="000000"/>
                </a:solidFill>
              </a:rPr>
              <a:t>Symposium Hirnschlagzentrum/Stroke Center USB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2466000"/>
            <a:ext cx="8064000" cy="3096000"/>
          </a:xfrm>
        </p:spPr>
        <p:txBody>
          <a:bodyPr/>
          <a:lstStyle>
            <a:lvl1pPr marL="0" indent="0" eaLnBrk="1" latinLnBrk="0" hangingPunct="1">
              <a:buFont typeface="Wingdings" pitchFamily="2" charset="2"/>
              <a:buNone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 dirty="0"/>
              <a:t>Kontakt</a:t>
            </a:r>
            <a:br>
              <a:rPr lang="de-DE" dirty="0"/>
            </a:br>
            <a:r>
              <a:rPr lang="de-DE" dirty="0"/>
              <a:t>Person</a:t>
            </a:r>
            <a:br>
              <a:rPr lang="de-DE" dirty="0"/>
            </a:br>
            <a:r>
              <a:rPr lang="de-DE" dirty="0"/>
              <a:t>Abteilung</a:t>
            </a:r>
            <a:br>
              <a:rPr lang="de-DE" dirty="0"/>
            </a:br>
            <a:r>
              <a:rPr lang="de-DE" dirty="0"/>
              <a:t>Telefon</a:t>
            </a:r>
            <a:br>
              <a:rPr lang="de-DE" dirty="0"/>
            </a:br>
            <a:r>
              <a:rPr lang="de-DE" dirty="0"/>
              <a:t>E-Mail</a:t>
            </a:r>
            <a:br>
              <a:rPr lang="de-DE" dirty="0"/>
            </a:br>
            <a:r>
              <a:rPr lang="de-DE" dirty="0"/>
              <a:t>Link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539552" y="1386000"/>
            <a:ext cx="8064000" cy="7478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de-CH" sz="2700" dirty="0">
                <a:solidFill>
                  <a:srgbClr val="CC0000"/>
                </a:solidFill>
              </a:rPr>
              <a:t>Vielen Dank</a:t>
            </a:r>
            <a:br>
              <a:rPr lang="de-CH" sz="2700" dirty="0">
                <a:solidFill>
                  <a:srgbClr val="CC0000"/>
                </a:solidFill>
              </a:rPr>
            </a:br>
            <a:r>
              <a:rPr lang="de-CH" sz="2700" dirty="0">
                <a:solidFill>
                  <a:srgbClr val="CC0000"/>
                </a:solidFill>
              </a:rPr>
              <a:t>für Ihre Aufmerksamkeit</a:t>
            </a:r>
          </a:p>
        </p:txBody>
      </p:sp>
    </p:spTree>
    <p:extLst>
      <p:ext uri="{BB962C8B-B14F-4D97-AF65-F5344CB8AC3E}">
        <p14:creationId xmlns:p14="http://schemas.microsoft.com/office/powerpoint/2010/main" val="325563880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</p:cSld>
  <p:clrMapOvr>
    <a:masterClrMapping/>
  </p:clrMapOvr>
  <p:transition spd="slow"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pPr eaLnBrk="1" latinLnBrk="0" hangingPunct="1"/>
            <a:r>
              <a:rPr lang="de-DE"/>
              <a:t>Titelmasterformat durch Klicken bearbeiten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40000" y="6335984"/>
            <a:ext cx="4824088" cy="189360"/>
          </a:xfrm>
        </p:spPr>
        <p:txBody>
          <a:bodyPr/>
          <a:lstStyle>
            <a:lvl1pPr>
              <a:defRPr sz="1200" i="1"/>
            </a:lvl1pPr>
          </a:lstStyle>
          <a:p>
            <a:r>
              <a:rPr lang="de-CH" dirty="0">
                <a:solidFill>
                  <a:srgbClr val="000000"/>
                </a:solidFill>
              </a:rPr>
              <a:t>Symposium Hirnschlagzentrum/Stroke Center USB</a:t>
            </a:r>
          </a:p>
        </p:txBody>
      </p:sp>
    </p:spTree>
    <p:extLst>
      <p:ext uri="{BB962C8B-B14F-4D97-AF65-F5344CB8AC3E}">
        <p14:creationId xmlns:p14="http://schemas.microsoft.com/office/powerpoint/2010/main" val="1710447832"/>
      </p:ext>
    </p:extLst>
  </p:cSld>
  <p:clrMapOvr>
    <a:masterClrMapping/>
  </p:clrMapOvr>
  <p:transition spd="slow"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0000"/>
                </a:solidFill>
              </a:rPr>
              <a:t>22. Mai 2014</a:t>
            </a:r>
            <a:endParaRPr lang="de-CH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Symposium Hirnschlagzentrum/Stroke Center USB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>
                <a:solidFill>
                  <a:srgbClr val="000000"/>
                </a:solidFill>
              </a:rPr>
              <a:pPr/>
              <a:t>‹Nr.›</a:t>
            </a:fld>
            <a:endParaRPr lang="de-CH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4444"/>
      </p:ext>
    </p:extLst>
  </p:cSld>
  <p:clrMapOvr>
    <a:masterClrMapping/>
  </p:clrMapOvr>
  <p:transition spd="slow"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/>
            </a:lvl1pPr>
          </a:lstStyle>
          <a:p>
            <a:r>
              <a:rPr lang="fr-FR" dirty="0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spcBef>
                <a:spcPts val="600"/>
              </a:spcBef>
              <a:defRPr sz="2400"/>
            </a:lvl2pPr>
            <a:lvl3pPr>
              <a:lnSpc>
                <a:spcPct val="100000"/>
              </a:lnSpc>
              <a:spcBef>
                <a:spcPts val="600"/>
              </a:spcBef>
              <a:defRPr sz="2400"/>
            </a:lvl3pPr>
            <a:lvl4pPr>
              <a:lnSpc>
                <a:spcPct val="100000"/>
              </a:lnSpc>
              <a:spcBef>
                <a:spcPts val="600"/>
              </a:spcBef>
              <a:defRPr sz="2400"/>
            </a:lvl4pPr>
            <a:lvl5pPr>
              <a:lnSpc>
                <a:spcPct val="100000"/>
              </a:lnSpc>
              <a:spcBef>
                <a:spcPts val="600"/>
              </a:spcBef>
              <a:defRPr sz="240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60873-B200-4628-8DC7-483555905408}" type="datetimeFigureOut">
              <a:rPr lang="fr-FR">
                <a:solidFill>
                  <a:srgbClr val="000000"/>
                </a:solidFill>
              </a:rPr>
              <a:pPr>
                <a:defRPr/>
              </a:pPr>
              <a:t>04/09/2017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A65F5-F630-4A44-8E12-26CCAD90672F}" type="slidenum">
              <a:rPr lang="fr-FR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716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2800" b="0" cap="none" baseline="0"/>
            </a:lvl1pPr>
          </a:lstStyle>
          <a:p>
            <a:r>
              <a:rPr lang="en-US" dirty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16845"/>
            <a:ext cx="7772400" cy="1500187"/>
          </a:xfrm>
        </p:spPr>
        <p:txBody>
          <a:bodyPr anchor="b"/>
          <a:lstStyle>
            <a:lvl1pPr marL="0" indent="0">
              <a:buNone/>
              <a:defRPr sz="32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3560A-3AC8-41D8-A8AD-0A5939155C3D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263446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7875" y="1885950"/>
            <a:ext cx="4076700" cy="3981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4A230-A49C-4D91-A53D-567EE5A82A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159663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6721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916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7983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645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47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5284050"/>
      </p:ext>
    </p:extLst>
  </p:cSld>
  <p:clrMapOvr>
    <a:masterClrMapping/>
  </p:clrMapOvr>
  <p:transition spd="slow"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8344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4873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70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657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247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1461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fr-FR" noProof="0" dirty="0"/>
              <a:t>Cliquez pour modifier le style du titre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charset="0"/>
              <a:buNone/>
              <a:defRPr sz="2800"/>
            </a:lvl1pPr>
          </a:lstStyle>
          <a:p>
            <a:pPr lvl="0"/>
            <a:r>
              <a:rPr lang="fr-FR" noProof="0" dirty="0"/>
              <a:t>Cliquez pour modifier le style des sous-titres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2C71515F-71FC-7743-A204-0940B13771D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692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C7635C2C-CC7B-CC47-90FC-B3EC43FCF73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82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F0D8C07B-3242-B845-8179-66552C38ECB5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19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C73E1629-BE0C-7746-AC8C-71B4E8A3BFA1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042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94953607"/>
      </p:ext>
    </p:extLst>
  </p:cSld>
  <p:clrMapOvr>
    <a:masterClrMapping/>
  </p:clrMapOvr>
  <p:transition spd="slow"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5DE7E8D7-863D-1B47-A83E-CCE1C8E8031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7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AEBF3831-8788-144A-849E-786A9CC0E9F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824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3CF1831D-3B22-D847-8FEC-EE06702398C2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95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A763F1D3-B88F-574A-9E0D-173981D6540B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74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EF74BE05-7241-D847-B403-A8F970EC3BFF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78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D708C1AE-BFD6-B841-BA7B-ADC188827CF0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724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73842" y="304800"/>
            <a:ext cx="2001837" cy="5715000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charset="0"/>
                <a:ea typeface="ＭＳ Ｐゴシック"/>
              </a:defRPr>
            </a:lvl1pPr>
          </a:lstStyle>
          <a:p>
            <a:pPr>
              <a:defRPr/>
            </a:pPr>
            <a:fld id="{D766B8E0-F8F2-F044-A23F-A85008F379B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7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82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2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481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881040689"/>
      </p:ext>
    </p:extLst>
  </p:cSld>
  <p:clrMapOvr>
    <a:masterClrMapping/>
  </p:clrMapOvr>
  <p:transition spd="slow"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63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37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417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9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13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0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821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36C6E462-2CCF-7348-B0F1-FC3794476B2E}" type="datetimeFigureOut">
              <a:rPr lang="fr-FR"/>
              <a:pPr>
                <a:defRPr/>
              </a:pPr>
              <a:t>04/09/2017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1FFBB94C-C21B-9D4B-9EAF-4D76D2B05F3C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3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 Narrow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2812B742-FBC8-3D40-8F6D-44A48593C08B}" type="datetimeFigureOut">
              <a:rPr lang="fr-FR"/>
              <a:pPr>
                <a:defRPr/>
              </a:pPr>
              <a:t>04/09/2017</a:t>
            </a:fld>
            <a:endParaRPr lang="fr-FR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9FA4B-CF5F-B946-B52C-C9085B4DB12E}" type="slidenum">
              <a:rPr lang="fr-FR"/>
              <a:pPr>
                <a:defRPr/>
              </a:pPr>
              <a:t>‹Nr.›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51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28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595504970"/>
      </p:ext>
    </p:extLst>
  </p:cSld>
  <p:clrMapOvr>
    <a:masterClrMapping/>
  </p:clrMapOvr>
  <p:transition spd="slow"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665256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6" name="Gerade Verbindung 5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ildplatzhalter 1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8" name="Bildplatzhalter 16"/>
          <p:cNvSpPr>
            <a:spLocks noGrp="1"/>
          </p:cNvSpPr>
          <p:nvPr>
            <p:ph type="pic" sz="quarter" idx="14" hasCustomPrompt="1"/>
          </p:nvPr>
        </p:nvSpPr>
        <p:spPr>
          <a:xfrm>
            <a:off x="5975552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sp>
        <p:nvSpPr>
          <p:cNvPr id="19" name="Bildplatzhalter 16"/>
          <p:cNvSpPr>
            <a:spLocks noGrp="1"/>
          </p:cNvSpPr>
          <p:nvPr>
            <p:ph type="pic" sz="quarter" idx="15" hasCustomPrompt="1"/>
          </p:nvPr>
        </p:nvSpPr>
        <p:spPr>
          <a:xfrm>
            <a:off x="3258000" y="5760000"/>
            <a:ext cx="2664000" cy="72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de-CH" dirty="0"/>
              <a:t>Platzhalter für Partnerlogo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44588508"/>
      </p:ext>
    </p:extLst>
  </p:cSld>
  <p:clrMapOvr>
    <a:masterClrMapping/>
  </p:clrMapOvr>
  <p:transition spd="slow"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471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916000"/>
            <a:ext cx="8099552" cy="11430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4068000"/>
            <a:ext cx="8100000" cy="17526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2 (fakultativ)</a:t>
            </a:r>
            <a:br>
              <a:rPr lang="de-DE" dirty="0"/>
            </a:br>
            <a:r>
              <a:rPr lang="de-DE" dirty="0"/>
              <a:t>Zeile 3 (fakultativ)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539552" y="3924000"/>
            <a:ext cx="8100000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6208480"/>
      </p:ext>
    </p:extLst>
  </p:cSld>
  <p:clrMapOvr>
    <a:masterClrMapping/>
  </p:clrMapOvr>
  <p:transition spd="slow"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2160000"/>
            <a:ext cx="9144000" cy="176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9" name="Titel 5"/>
          <p:cNvSpPr>
            <a:spLocks noGrp="1"/>
          </p:cNvSpPr>
          <p:nvPr>
            <p:ph type="title" hasCustomPrompt="1"/>
          </p:nvPr>
        </p:nvSpPr>
        <p:spPr>
          <a:xfrm>
            <a:off x="540000" y="2376000"/>
            <a:ext cx="8099552" cy="836976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Bezug/Projekt/Gremium</a:t>
            </a:r>
            <a:br>
              <a:rPr lang="de-DE" dirty="0"/>
            </a:br>
            <a:r>
              <a:rPr lang="de-DE" dirty="0"/>
              <a:t>Titel der Präsentation</a:t>
            </a:r>
            <a:endParaRPr lang="de-CH" dirty="0"/>
          </a:p>
        </p:txBody>
      </p:sp>
      <p:sp>
        <p:nvSpPr>
          <p:cNvPr id="11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40000" y="3222000"/>
            <a:ext cx="8100000" cy="70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Zeile 1 Autor/Vortragender/Projektgruppe/Anlass</a:t>
            </a:r>
            <a:br>
              <a:rPr lang="de-DE" dirty="0"/>
            </a:br>
            <a:r>
              <a:rPr lang="de-DE" dirty="0"/>
              <a:t>Zeile 4 Ort, Datum</a:t>
            </a:r>
            <a:endParaRPr lang="de-CH" dirty="0"/>
          </a:p>
        </p:txBody>
      </p:sp>
      <p:sp>
        <p:nvSpPr>
          <p:cNvPr id="21" name="Bildplatzhalt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924300"/>
            <a:ext cx="9144000" cy="29337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  <a:p>
            <a:endParaRPr lang="de-CH" dirty="0"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000" y="522000"/>
            <a:ext cx="2377440" cy="438912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0" y="1663200"/>
            <a:ext cx="2304000" cy="144016"/>
          </a:xfrm>
        </p:spPr>
        <p:txBody>
          <a:bodyPr/>
          <a:lstStyle>
            <a:lvl1pPr marL="0" indent="0">
              <a:lnSpc>
                <a:spcPts val="1250"/>
              </a:lnSpc>
              <a:buNone/>
              <a:defRPr sz="900" b="0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Zusatzbezeichnung</a:t>
            </a:r>
            <a:endParaRPr lang="de-CH" dirty="0"/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336000" y="1332000"/>
            <a:ext cx="2304000" cy="28800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900" b="1" kern="1200" baseline="0"/>
            </a:lvl1pPr>
            <a:lvl2pPr>
              <a:defRPr sz="850" kern="1200" baseline="0"/>
            </a:lvl2pPr>
            <a:lvl3pPr>
              <a:defRPr sz="850" kern="1200" baseline="0"/>
            </a:lvl3pPr>
            <a:lvl4pPr>
              <a:defRPr sz="850" kern="1200" baseline="0"/>
            </a:lvl4pPr>
            <a:lvl5pPr>
              <a:defRPr sz="850" kern="1200" baseline="0"/>
            </a:lvl5pPr>
          </a:lstStyle>
          <a:p>
            <a:pPr lvl="0"/>
            <a:r>
              <a:rPr lang="de-DE" dirty="0"/>
              <a:t>Leistungsbereich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62679110"/>
      </p:ext>
    </p:extLst>
  </p:cSld>
  <p:clrMapOvr>
    <a:masterClrMapping/>
  </p:clrMapOvr>
  <p:transition spd="slow"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einspaltig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34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1pPr>
            <a:lvl2pPr marL="52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2pPr>
            <a:lvl3pPr marL="702900" marR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>
                <a:tab pos="8056800" algn="r"/>
              </a:tabLst>
              <a:defRPr/>
            </a:lvl3pPr>
            <a:lvl4pPr marL="88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4pPr>
            <a:lvl5pPr marL="1062900" indent="-34290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2691462"/>
      </p:ext>
    </p:extLst>
  </p:cSld>
  <p:clrMapOvr>
    <a:masterClrMapping/>
  </p:clrMapOvr>
  <p:transition spd="slow"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eaLnBrk="1" latinLnBrk="0" hangingPunct="1">
              <a:defRPr/>
            </a:lvl1pPr>
          </a:lstStyle>
          <a:p>
            <a:pPr eaLnBrk="1" latinLnBrk="0" hangingPunct="1"/>
            <a:r>
              <a:rPr lang="de-DE" dirty="0"/>
              <a:t>Textfolie zweispaltig</a:t>
            </a:r>
            <a:br>
              <a:rPr lang="de-DE" dirty="0"/>
            </a:br>
            <a:r>
              <a:rPr lang="de-DE" dirty="0"/>
              <a:t>Titel durch Klicken bearbeiten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kumimoji="0"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de-DE"/>
              <a:t>Symposium Hirnschlagzentrum/Stroke Center USB</a:t>
            </a:r>
            <a:endParaRPr kumimoji="0"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kumimoji="0" lang="de-CH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539750" y="1386000"/>
            <a:ext cx="8064500" cy="4734000"/>
          </a:xfrm>
        </p:spPr>
        <p:txBody>
          <a:bodyPr numCol="2" spcCol="360000"/>
          <a:lstStyle>
            <a:lvl5pPr>
              <a:defRPr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32309605"/>
      </p:ext>
    </p:extLst>
  </p:cSld>
  <p:clrMapOvr>
    <a:masterClrMapping/>
  </p:clrMapOvr>
  <p:transition spd="slow"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1386000"/>
            <a:ext cx="8064000" cy="458824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de-DE" dirty="0"/>
              <a:t>Kapiteltrennfolie - 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539552" y="190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540000" y="2034000"/>
            <a:ext cx="8064000" cy="4086000"/>
          </a:xfrm>
        </p:spPr>
        <p:txBody>
          <a:bodyPr/>
          <a:lstStyle>
            <a:lvl1pPr marL="285750" indent="-285750" eaLnBrk="1" latinLnBrk="0" hangingPunct="1">
              <a:buFont typeface="Wingdings" pitchFamily="2" charset="2"/>
              <a:buChar char="§"/>
              <a:tabLst>
                <a:tab pos="8056800" algn="r"/>
              </a:tabLst>
              <a:defRPr/>
            </a:lvl1pPr>
            <a:lvl2pPr marL="36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2pPr>
            <a:lvl3pPr marL="540000" marR="0" indent="-180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3pPr>
            <a:lvl4pPr marL="720000" indent="-180000" eaLnBrk="1" latinLnBrk="0" hangingPunct="1">
              <a:buFont typeface="Wingdings" pitchFamily="2" charset="2"/>
              <a:buChar char="§"/>
              <a:defRPr/>
            </a:lvl4pPr>
            <a:lvl5pPr marL="900000" indent="-180000" eaLnBrk="1" latinLnBrk="0" hangingPunct="1">
              <a:buFont typeface="Wingdings" pitchFamily="2" charset="2"/>
              <a:buChar char="§"/>
              <a:defRPr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4890648"/>
      </p:ext>
    </p:extLst>
  </p:cSld>
  <p:clrMapOvr>
    <a:masterClrMapping/>
  </p:clrMapOvr>
  <p:transition spd="slow"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0000" y="504000"/>
            <a:ext cx="8064000" cy="83676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Textfolie mit Grafik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Diagrammplatzhalter 11"/>
          <p:cNvSpPr>
            <a:spLocks noGrp="1"/>
          </p:cNvSpPr>
          <p:nvPr>
            <p:ph type="chart" sz="quarter" idx="14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Wingdings" pitchFamily="2" charset="2"/>
              <a:buChar char="§"/>
              <a:tabLst>
                <a:tab pos="8056800" algn="r"/>
              </a:tabLst>
              <a:defRPr/>
            </a:lvl1pPr>
          </a:lstStyle>
          <a:p>
            <a:r>
              <a:rPr lang="de-CH" dirty="0"/>
              <a:t>Diagramm auf Platzhalter ziehen oder durch Klicken auf Symbol hinzufügen</a:t>
            </a:r>
          </a:p>
          <a:p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50308180"/>
      </p:ext>
    </p:extLst>
  </p:cSld>
  <p:clrMapOvr>
    <a:masterClrMapping/>
  </p:clrMapOvr>
  <p:transition spd="slow"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foli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dirty="0"/>
              <a:t>Textfolie mit Bild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5"/>
          </p:nvPr>
        </p:nvSpPr>
        <p:spPr>
          <a:xfrm>
            <a:off x="539750" y="1386000"/>
            <a:ext cx="3942000" cy="47340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6" hasCustomPrompt="1"/>
          </p:nvPr>
        </p:nvSpPr>
        <p:spPr>
          <a:xfrm>
            <a:off x="4680000" y="1386000"/>
            <a:ext cx="39420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938415455"/>
      </p:ext>
    </p:extLst>
  </p:cSld>
  <p:clrMapOvr>
    <a:masterClrMapping/>
  </p:clrMapOvr>
  <p:transition spd="slow"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Bildfolie</a:t>
            </a:r>
            <a:br>
              <a:rPr lang="de-DE" dirty="0"/>
            </a:br>
            <a:r>
              <a:rPr lang="de-DE" dirty="0"/>
              <a:t>Titel durch Klicken bearbeiten</a:t>
            </a:r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1386000"/>
            <a:ext cx="8064500" cy="4734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1975266631"/>
      </p:ext>
    </p:extLst>
  </p:cSld>
  <p:clrMapOvr>
    <a:masterClrMapping/>
  </p:clrMapOvr>
  <p:transition spd="slow"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ollflächige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3960000" y="6480000"/>
            <a:ext cx="1404088" cy="189360"/>
          </a:xfrm>
          <a:prstGeom prst="rect">
            <a:avLst/>
          </a:prstGeom>
        </p:spPr>
        <p:txBody>
          <a:bodyPr/>
          <a:lstStyle/>
          <a:p>
            <a:r>
              <a:rPr lang="de-DE"/>
              <a:t>22. Mai 2014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Symposium Hirnschlagzentrum/Stroke Center USB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5400000" y="6480000"/>
            <a:ext cx="1044208" cy="189360"/>
          </a:xfrm>
          <a:prstGeom prst="rect">
            <a:avLst/>
          </a:prstGeom>
        </p:spPr>
        <p:txBody>
          <a:bodyPr/>
          <a:lstStyle/>
          <a:p>
            <a:fld id="{33D6E5A2-EC83-451F-A719-9AC1370DD5CF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540000"/>
            <a:ext cx="8064500" cy="5580000"/>
          </a:xfrm>
        </p:spPr>
        <p:txBody>
          <a:bodyPr/>
          <a:lstStyle>
            <a:lvl1pPr marL="285750" indent="-285750">
              <a:buFont typeface="Wingdings" pitchFamily="2" charset="2"/>
              <a:buChar char="§"/>
              <a:defRPr/>
            </a:lvl1pPr>
          </a:lstStyle>
          <a:p>
            <a:r>
              <a:rPr lang="de-CH" dirty="0"/>
              <a:t>Bild auf Platzhalter ziehen oder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7129680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slideLayout" Target="../slideLayouts/slideLayout162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51.xml"/><Relationship Id="rId16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Relationship Id="rId14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3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slideLayout" Target="../slideLayouts/slideLayout78.xml"/><Relationship Id="rId1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8.xml"/><Relationship Id="rId21" Type="http://schemas.openxmlformats.org/officeDocument/2006/relationships/slideLayout" Target="../slideLayouts/slideLayout86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17" Type="http://schemas.openxmlformats.org/officeDocument/2006/relationships/slideLayout" Target="../slideLayouts/slideLayout82.xml"/><Relationship Id="rId25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81.xml"/><Relationship Id="rId20" Type="http://schemas.openxmlformats.org/officeDocument/2006/relationships/slideLayout" Target="../slideLayouts/slideLayout85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89.xml"/><Relationship Id="rId5" Type="http://schemas.openxmlformats.org/officeDocument/2006/relationships/slideLayout" Target="../slideLayouts/slideLayout70.xml"/><Relationship Id="rId15" Type="http://schemas.openxmlformats.org/officeDocument/2006/relationships/slideLayout" Target="../slideLayouts/slideLayout80.xml"/><Relationship Id="rId23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75.xml"/><Relationship Id="rId19" Type="http://schemas.openxmlformats.org/officeDocument/2006/relationships/slideLayout" Target="../slideLayouts/slideLayout84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slideLayout" Target="../slideLayouts/slideLayout79.xml"/><Relationship Id="rId22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7.xml"/><Relationship Id="rId16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26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29" Type="http://schemas.openxmlformats.org/officeDocument/2006/relationships/theme" Target="../theme/theme9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24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44.xml"/><Relationship Id="rId28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Relationship Id="rId22" Type="http://schemas.openxmlformats.org/officeDocument/2006/relationships/slideLayout" Target="../slideLayouts/slideLayout143.xml"/><Relationship Id="rId27" Type="http://schemas.openxmlformats.org/officeDocument/2006/relationships/slideLayout" Target="../slideLayouts/slideLayout148.xml"/><Relationship Id="rId30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7" r:id="rId12"/>
    <p:sldLayoutId id="2147483685" r:id="rId13"/>
    <p:sldLayoutId id="2147483686" r:id="rId14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716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1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1" t="58984" r="2342"/>
          <a:stretch>
            <a:fillRect/>
          </a:stretch>
        </p:blipFill>
        <p:spPr bwMode="auto">
          <a:xfrm>
            <a:off x="-1588" y="0"/>
            <a:ext cx="9145588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925" y="708025"/>
            <a:ext cx="84899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Mastertitelformat bearbeiten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535113"/>
            <a:ext cx="8489950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Mastertextformat bearbeiten</a:t>
            </a:r>
          </a:p>
          <a:p>
            <a:pPr lvl="1"/>
            <a:r>
              <a:rPr lang="en-GB"/>
              <a:t>Zweite Ebene</a:t>
            </a:r>
          </a:p>
          <a:p>
            <a:pPr lvl="2"/>
            <a:r>
              <a:rPr lang="en-GB"/>
              <a:t>Dritte Ebene</a:t>
            </a:r>
          </a:p>
          <a:p>
            <a:pPr lvl="3"/>
            <a:r>
              <a:rPr lang="en-GB"/>
              <a:t>Vierte Ebene</a:t>
            </a:r>
          </a:p>
          <a:p>
            <a:pPr lvl="4"/>
            <a:r>
              <a:rPr lang="en-GB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12088" y="6337300"/>
            <a:ext cx="1008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4B4B4B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8B511F-A56D-4EBC-9338-318912229D57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en-GB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26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l="41948" t="30887" r="2138"/>
          <a:stretch>
            <a:fillRect/>
          </a:stretch>
        </p:blipFill>
        <p:spPr bwMode="auto">
          <a:xfrm>
            <a:off x="-1578" y="1588"/>
            <a:ext cx="9144001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5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306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B8CBE6-BF5F-4AA7-B1C5-2C583D0EADC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9/4/2017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2C9AD5-68FC-4928-854C-E8DD726E3914}" type="slidenum">
              <a:rPr lang="en-GB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‹Nr.›</a:t>
            </a:fld>
            <a:endParaRPr lang="en-GB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4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>
              <a:solidFill>
                <a:srgbClr val="000000"/>
              </a:solidFill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730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56418-3524-40F5-9107-EEC6D71B1A35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04.09.2017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3A9AB-3C34-44CC-A72B-DD09F3BF71BE}" type="slidenum">
              <a:rPr lang="de-CH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CH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8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8207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 style du titre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557338"/>
            <a:ext cx="8001000" cy="4751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268413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C0000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fr-FR" sz="2400">
              <a:solidFill>
                <a:srgbClr val="000000"/>
              </a:solidFill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Verdana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a typeface="ＭＳ Ｐゴシック" charset="0"/>
            </a:endParaRP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Verdana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fr-FR">
              <a:ea typeface="ＭＳ Ｐゴシック" charset="0"/>
            </a:endParaRPr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Verdana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CA95255-0849-E74F-BCAF-2F7E57DB5530}" type="slidenum">
              <a:rPr lang="fr-FR">
                <a:ea typeface="ＭＳ Ｐゴシック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‹Nr.›</a:t>
            </a:fld>
            <a:endParaRPr lang="fr-FR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106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  <p:sldLayoutId id="2147483798" r:id="rId21"/>
    <p:sldLayoutId id="2147483799" r:id="rId22"/>
    <p:sldLayoutId id="2147483810" r:id="rId23"/>
    <p:sldLayoutId id="214748381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charset="0"/>
          <a:ea typeface="ＭＳ Ｐゴシック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"/>
        <a:defRPr sz="2800">
          <a:solidFill>
            <a:schemeClr val="tx1"/>
          </a:solidFill>
          <a:latin typeface="Arial Narrow"/>
          <a:ea typeface="+mn-ea"/>
          <a:cs typeface="Arial Narrow"/>
        </a:defRPr>
      </a:lvl1pPr>
      <a:lvl2pPr marL="908050" indent="-436563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n"/>
        <a:defRPr sz="2400">
          <a:solidFill>
            <a:schemeClr val="tx1"/>
          </a:solidFill>
          <a:latin typeface="Arial Narrow"/>
          <a:ea typeface="+mn-ea"/>
          <a:cs typeface="Arial Narrow"/>
        </a:defRPr>
      </a:lvl2pPr>
      <a:lvl3pPr marL="1304925" indent="-395288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v"/>
        <a:defRPr sz="2000">
          <a:solidFill>
            <a:schemeClr val="tx1"/>
          </a:solidFill>
          <a:latin typeface="Arial Narrow"/>
          <a:ea typeface="+mn-ea"/>
          <a:cs typeface="Arial Narrow"/>
        </a:defRPr>
      </a:lvl3pPr>
      <a:lvl4pPr marL="1693863" indent="-3873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Font typeface="Arial" charset="0"/>
        <a:buChar char="•"/>
        <a:defRPr>
          <a:solidFill>
            <a:schemeClr val="tx1"/>
          </a:solidFill>
          <a:latin typeface="Arial Narrow"/>
          <a:ea typeface="+mn-ea"/>
          <a:cs typeface="Arial Narrow"/>
        </a:defRPr>
      </a:lvl4pPr>
      <a:lvl5pPr marL="1695450" indent="1333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defRPr sz="1600">
          <a:solidFill>
            <a:schemeClr val="tx1"/>
          </a:solidFill>
          <a:latin typeface="Arial Narrow"/>
          <a:ea typeface="+mn-ea"/>
          <a:cs typeface="Arial Narrow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1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  <p:sldLayoutId id="2147483828" r:id="rId15"/>
    <p:sldLayoutId id="2147483829" r:id="rId16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endParaRPr lang="de-CH" dirty="0"/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9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Wingdings" pitchFamily="2" charset="2"/>
        <a:buChar char="§"/>
        <a:tabLst>
          <a:tab pos="8056800" algn="r"/>
        </a:tabLst>
        <a:defRPr kumimoji="0" lang="de-DE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04000"/>
            <a:ext cx="8064000" cy="83676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eaLnBrk="1" latinLnBrk="0" hangingPunct="1"/>
            <a:r>
              <a:rPr kumimoji="0" lang="de-DE" dirty="0"/>
              <a:t>Titel durch Klicken bearbeiten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386000"/>
            <a:ext cx="8064000" cy="4734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4326" y="6346974"/>
            <a:ext cx="6800400" cy="39439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latinLnBrk="0" hangingPunct="1">
              <a:defRPr kumimoji="0" lang="de-DE" sz="1200" i="1">
                <a:solidFill>
                  <a:schemeClr val="tx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CH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cxnSp>
        <p:nvCxnSpPr>
          <p:cNvPr id="12" name="Gerade Verbindung 11"/>
          <p:cNvCxnSpPr/>
          <p:nvPr/>
        </p:nvCxnSpPr>
        <p:spPr>
          <a:xfrm>
            <a:off x="539552" y="6228000"/>
            <a:ext cx="806444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/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400" y="6346800"/>
            <a:ext cx="1278000" cy="23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8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  <p:sldLayoutId id="2147483865" r:id="rId18"/>
    <p:sldLayoutId id="2147483866" r:id="rId19"/>
    <p:sldLayoutId id="2147483867" r:id="rId20"/>
    <p:sldLayoutId id="2147483868" r:id="rId21"/>
    <p:sldLayoutId id="2147483869" r:id="rId22"/>
    <p:sldLayoutId id="2147483870" r:id="rId23"/>
    <p:sldLayoutId id="2147483871" r:id="rId24"/>
    <p:sldLayoutId id="2147483872" r:id="rId25"/>
    <p:sldLayoutId id="2147483873" r:id="rId26"/>
    <p:sldLayoutId id="2147483874" r:id="rId27"/>
    <p:sldLayoutId id="2147483875" r:id="rId28"/>
  </p:sldLayoutIdLst>
  <p:transition spd="slow">
    <p:wipe dir="d"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0" lang="de-DE" sz="2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-180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>
          <a:tab pos="8056800" algn="r"/>
        </a:tabLst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>
          <a:tab pos="8056800" algn="r"/>
        </a:tabLst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marR="0" indent="-180000" algn="l" defTabSz="914400" rtl="0" eaLnBrk="1" fontAlgn="auto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tx2"/>
        </a:buClr>
        <a:buSzTx/>
        <a:buFont typeface="Arial" panose="020B0604020202020204" pitchFamily="34" charset="0"/>
        <a:buChar char="•"/>
        <a:tabLst>
          <a:tab pos="8056800" algn="r"/>
        </a:tabLst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>
          <a:tab pos="8056800" algn="r"/>
        </a:tabLst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tabLst>
          <a:tab pos="8056800" algn="r"/>
        </a:tabLst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de-DE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de-DE"/>
      </a:defPPr>
      <a:lvl1pPr marL="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de-DE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oleObject" Target="../embeddings/oleObject10.bin"/><Relationship Id="rId26" Type="http://schemas.openxmlformats.org/officeDocument/2006/relationships/oleObject" Target="../embeddings/oleObject18.bin"/><Relationship Id="rId39" Type="http://schemas.openxmlformats.org/officeDocument/2006/relationships/oleObject" Target="../embeddings/oleObject31.bin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13.bin"/><Relationship Id="rId34" Type="http://schemas.openxmlformats.org/officeDocument/2006/relationships/oleObject" Target="../embeddings/oleObject26.bin"/><Relationship Id="rId42" Type="http://schemas.openxmlformats.org/officeDocument/2006/relationships/oleObject" Target="../embeddings/oleObject34.bin"/><Relationship Id="rId47" Type="http://schemas.openxmlformats.org/officeDocument/2006/relationships/oleObject" Target="../embeddings/oleObject39.bin"/><Relationship Id="rId50" Type="http://schemas.openxmlformats.org/officeDocument/2006/relationships/oleObject" Target="../embeddings/oleObject42.bin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9.bin"/><Relationship Id="rId25" Type="http://schemas.openxmlformats.org/officeDocument/2006/relationships/oleObject" Target="../embeddings/oleObject17.bin"/><Relationship Id="rId33" Type="http://schemas.openxmlformats.org/officeDocument/2006/relationships/oleObject" Target="../embeddings/oleObject25.bin"/><Relationship Id="rId38" Type="http://schemas.openxmlformats.org/officeDocument/2006/relationships/oleObject" Target="../embeddings/oleObject30.bin"/><Relationship Id="rId46" Type="http://schemas.openxmlformats.org/officeDocument/2006/relationships/oleObject" Target="../embeddings/oleObject38.bin"/><Relationship Id="rId2" Type="http://schemas.openxmlformats.org/officeDocument/2006/relationships/slideLayout" Target="../slideLayouts/slideLayout126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2.bin"/><Relationship Id="rId29" Type="http://schemas.openxmlformats.org/officeDocument/2006/relationships/oleObject" Target="../embeddings/oleObject21.bin"/><Relationship Id="rId41" Type="http://schemas.openxmlformats.org/officeDocument/2006/relationships/oleObject" Target="../embeddings/oleObject33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4.bin"/><Relationship Id="rId24" Type="http://schemas.openxmlformats.org/officeDocument/2006/relationships/oleObject" Target="../embeddings/oleObject16.bin"/><Relationship Id="rId32" Type="http://schemas.openxmlformats.org/officeDocument/2006/relationships/oleObject" Target="../embeddings/oleObject24.bin"/><Relationship Id="rId37" Type="http://schemas.openxmlformats.org/officeDocument/2006/relationships/oleObject" Target="../embeddings/oleObject29.bin"/><Relationship Id="rId40" Type="http://schemas.openxmlformats.org/officeDocument/2006/relationships/oleObject" Target="../embeddings/oleObject32.bin"/><Relationship Id="rId45" Type="http://schemas.openxmlformats.org/officeDocument/2006/relationships/oleObject" Target="../embeddings/oleObject37.bin"/><Relationship Id="rId53" Type="http://schemas.openxmlformats.org/officeDocument/2006/relationships/oleObject" Target="../embeddings/oleObject45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5.bin"/><Relationship Id="rId28" Type="http://schemas.openxmlformats.org/officeDocument/2006/relationships/oleObject" Target="../embeddings/oleObject20.bin"/><Relationship Id="rId36" Type="http://schemas.openxmlformats.org/officeDocument/2006/relationships/oleObject" Target="../embeddings/oleObject28.bin"/><Relationship Id="rId49" Type="http://schemas.openxmlformats.org/officeDocument/2006/relationships/oleObject" Target="../embeddings/oleObject41.bin"/><Relationship Id="rId10" Type="http://schemas.openxmlformats.org/officeDocument/2006/relationships/image" Target="../media/image16.png"/><Relationship Id="rId19" Type="http://schemas.openxmlformats.org/officeDocument/2006/relationships/oleObject" Target="../embeddings/oleObject11.bin"/><Relationship Id="rId31" Type="http://schemas.openxmlformats.org/officeDocument/2006/relationships/oleObject" Target="../embeddings/oleObject23.bin"/><Relationship Id="rId44" Type="http://schemas.openxmlformats.org/officeDocument/2006/relationships/oleObject" Target="../embeddings/oleObject36.bin"/><Relationship Id="rId52" Type="http://schemas.openxmlformats.org/officeDocument/2006/relationships/oleObject" Target="../embeddings/oleObject44.bin"/><Relationship Id="rId4" Type="http://schemas.openxmlformats.org/officeDocument/2006/relationships/image" Target="../media/image18.jpeg"/><Relationship Id="rId9" Type="http://schemas.openxmlformats.org/officeDocument/2006/relationships/oleObject" Target="../embeddings/oleObject3.bin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4.bin"/><Relationship Id="rId27" Type="http://schemas.openxmlformats.org/officeDocument/2006/relationships/oleObject" Target="../embeddings/oleObject19.bin"/><Relationship Id="rId30" Type="http://schemas.openxmlformats.org/officeDocument/2006/relationships/oleObject" Target="../embeddings/oleObject22.bin"/><Relationship Id="rId35" Type="http://schemas.openxmlformats.org/officeDocument/2006/relationships/oleObject" Target="../embeddings/oleObject27.bin"/><Relationship Id="rId43" Type="http://schemas.openxmlformats.org/officeDocument/2006/relationships/oleObject" Target="../embeddings/oleObject35.bin"/><Relationship Id="rId48" Type="http://schemas.openxmlformats.org/officeDocument/2006/relationships/oleObject" Target="../embeddings/oleObject40.bin"/><Relationship Id="rId8" Type="http://schemas.openxmlformats.org/officeDocument/2006/relationships/image" Target="../media/image15.png"/><Relationship Id="rId51" Type="http://schemas.openxmlformats.org/officeDocument/2006/relationships/oleObject" Target="../embeddings/oleObject4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>
          <a:xfrm>
            <a:off x="540000" y="2276872"/>
            <a:ext cx="8099552" cy="1782128"/>
          </a:xfrm>
        </p:spPr>
        <p:txBody>
          <a:bodyPr>
            <a:normAutofit/>
          </a:bodyPr>
          <a:lstStyle/>
          <a:p>
            <a:r>
              <a:rPr lang="de-CH" dirty="0"/>
              <a:t>ECST-2 and ACTRIS Update</a:t>
            </a:r>
            <a:endParaRPr lang="de-CH" dirty="0">
              <a:effectLst/>
            </a:endParaRPr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sz="1600" dirty="0"/>
              <a:t>Prof Leo Bonati</a:t>
            </a:r>
          </a:p>
          <a:p>
            <a:r>
              <a:rPr lang="de-CH" sz="1600" dirty="0"/>
              <a:t>Department of Neurology and Stroke Center</a:t>
            </a:r>
          </a:p>
          <a:p>
            <a:r>
              <a:rPr lang="de-CH" sz="1600" dirty="0"/>
              <a:t>Department of Clinical </a:t>
            </a:r>
            <a:r>
              <a:rPr lang="de-CH" sz="1600" dirty="0" err="1"/>
              <a:t>Resarch</a:t>
            </a:r>
            <a:endParaRPr lang="de-CH" sz="1600" dirty="0"/>
          </a:p>
          <a:p>
            <a:r>
              <a:rPr lang="de-CH" sz="1600" dirty="0"/>
              <a:t>University Hospital Basel</a:t>
            </a:r>
          </a:p>
          <a:p>
            <a:endParaRPr lang="de-CH" sz="1600" dirty="0"/>
          </a:p>
          <a:p>
            <a:r>
              <a:rPr lang="de-CH" sz="1600" b="1" dirty="0"/>
              <a:t>ACST-2 </a:t>
            </a:r>
            <a:r>
              <a:rPr lang="de-CH" sz="1600" b="1" dirty="0" err="1"/>
              <a:t>Collaborators</a:t>
            </a:r>
            <a:r>
              <a:rPr lang="de-CH" sz="1600" b="1" dirty="0"/>
              <a:t>’ Meeting, Oxford, 4-5.9.2017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1"/>
          </p:nvPr>
        </p:nvSpPr>
        <p:spPr>
          <a:xfrm>
            <a:off x="6336000" y="1196752"/>
            <a:ext cx="2304000" cy="288000"/>
          </a:xfrm>
        </p:spPr>
        <p:txBody>
          <a:bodyPr/>
          <a:lstStyle/>
          <a:p>
            <a:r>
              <a:rPr lang="de-CH" dirty="0"/>
              <a:t>Hirnschlagzentrum/Stroke Center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09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8FB9DD-277E-4E93-9606-B58B730D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Coordinating </a:t>
            </a:r>
            <a:r>
              <a:rPr lang="en-US" sz="2400" b="0" cap="none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2400" b="0" cap="none" dirty="0">
                <a:latin typeface="Arial" panose="020B0604020202020204" pitchFamily="34" charset="0"/>
                <a:cs typeface="Arial" panose="020B0604020202020204" pitchFamily="34" charset="0"/>
              </a:rPr>
              <a:t>: UCL Institute of Neurology, London PI: Martin Brown</a:t>
            </a:r>
            <a:br>
              <a:rPr lang="en-US" sz="2400" b="0" cap="non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CH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C4F9AE-4B22-45BD-98FB-04AEB03C0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Second European </a:t>
            </a:r>
            <a:r>
              <a:rPr lang="de-CH" sz="2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Carotid</a:t>
            </a:r>
            <a:r>
              <a:rPr lang="de-CH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Surgery Trial (ECST-2)</a:t>
            </a:r>
          </a:p>
        </p:txBody>
      </p:sp>
    </p:spTree>
    <p:extLst>
      <p:ext uri="{BB962C8B-B14F-4D97-AF65-F5344CB8AC3E}">
        <p14:creationId xmlns:p14="http://schemas.microsoft.com/office/powerpoint/2010/main" val="4594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4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u="sng" dirty="0">
                <a:solidFill>
                  <a:srgbClr val="C00000"/>
                </a:solidFill>
              </a:rPr>
              <a:t>Symptomatic</a:t>
            </a:r>
            <a:r>
              <a:rPr lang="en-US" dirty="0">
                <a:solidFill>
                  <a:srgbClr val="C00000"/>
                </a:solidFill>
              </a:rPr>
              <a:t> carotid stenosis: </a:t>
            </a:r>
            <a:r>
              <a:rPr lang="en-US" dirty="0">
                <a:solidFill>
                  <a:srgbClr val="002060"/>
                </a:solidFill>
              </a:rPr>
              <a:t>NASCET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dirty="0">
                <a:solidFill>
                  <a:srgbClr val="002060"/>
                </a:solidFill>
              </a:rPr>
              <a:t>ECST</a:t>
            </a:r>
            <a:r>
              <a:rPr lang="en-US" dirty="0">
                <a:solidFill>
                  <a:srgbClr val="C00000"/>
                </a:solidFill>
              </a:rPr>
              <a:t> und </a:t>
            </a:r>
            <a:r>
              <a:rPr lang="en-US" dirty="0">
                <a:solidFill>
                  <a:srgbClr val="002060"/>
                </a:solidFill>
              </a:rPr>
              <a:t>VA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n=6092 patients</a:t>
            </a:r>
          </a:p>
        </p:txBody>
      </p:sp>
      <p:grpSp>
        <p:nvGrpSpPr>
          <p:cNvPr id="72707" name="Group 17"/>
          <p:cNvGrpSpPr>
            <a:grpSpLocks/>
          </p:cNvGrpSpPr>
          <p:nvPr/>
        </p:nvGrpSpPr>
        <p:grpSpPr bwMode="auto">
          <a:xfrm>
            <a:off x="0" y="2755900"/>
            <a:ext cx="4749800" cy="3481412"/>
            <a:chOff x="763588" y="2151062"/>
            <a:chExt cx="6808807" cy="4808329"/>
          </a:xfrm>
        </p:grpSpPr>
        <p:sp>
          <p:nvSpPr>
            <p:cNvPr id="72718" name="Text Box 30"/>
            <p:cNvSpPr txBox="1">
              <a:spLocks noChangeArrowheads="1"/>
            </p:cNvSpPr>
            <p:nvPr/>
          </p:nvSpPr>
          <p:spPr bwMode="auto">
            <a:xfrm>
              <a:off x="4803775" y="4818061"/>
              <a:ext cx="542925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9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  <a:endParaRPr kumimoji="0" lang="en-US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  <p:pic>
          <p:nvPicPr>
            <p:cNvPr id="72719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" b="59792"/>
            <a:stretch>
              <a:fillRect/>
            </a:stretch>
          </p:blipFill>
          <p:spPr bwMode="auto">
            <a:xfrm>
              <a:off x="1592263" y="2151062"/>
              <a:ext cx="5908694" cy="4043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0" name="Picture 27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00" t="-11977" r="2852"/>
            <a:stretch>
              <a:fillRect/>
            </a:stretch>
          </p:blipFill>
          <p:spPr bwMode="auto">
            <a:xfrm>
              <a:off x="763588" y="6083296"/>
              <a:ext cx="6808807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721" name="Picture 38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67" t="365" r="1300"/>
            <a:stretch>
              <a:fillRect/>
            </a:stretch>
          </p:blipFill>
          <p:spPr bwMode="auto">
            <a:xfrm>
              <a:off x="857224" y="2152649"/>
              <a:ext cx="825526" cy="4041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22" name="Text Box 40"/>
            <p:cNvSpPr txBox="1">
              <a:spLocks noChangeArrowheads="1"/>
            </p:cNvSpPr>
            <p:nvPr/>
          </p:nvSpPr>
          <p:spPr bwMode="auto">
            <a:xfrm>
              <a:off x="5871959" y="6406815"/>
              <a:ext cx="1274761" cy="552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Arial" charset="0"/>
                </a:rPr>
                <a:t>years</a:t>
              </a:r>
              <a:endPara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endParaRPr>
            </a:p>
          </p:txBody>
        </p:sp>
      </p:grp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49"/>
          <a:stretch>
            <a:fillRect/>
          </a:stretch>
        </p:blipFill>
        <p:spPr bwMode="auto">
          <a:xfrm>
            <a:off x="4716463" y="2705100"/>
            <a:ext cx="4056062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7" t="-8711" r="3502" b="629"/>
          <a:stretch>
            <a:fillRect/>
          </a:stretch>
        </p:blipFill>
        <p:spPr bwMode="auto">
          <a:xfrm>
            <a:off x="4857750" y="5502275"/>
            <a:ext cx="39290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10" name="TextBox 29"/>
          <p:cNvSpPr txBox="1">
            <a:spLocks noChangeArrowheads="1"/>
          </p:cNvSpPr>
          <p:nvPr/>
        </p:nvSpPr>
        <p:spPr bwMode="auto">
          <a:xfrm>
            <a:off x="395288" y="1628775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Perioperative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death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stroke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,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or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ipsilateral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ischaemic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stroke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during</a:t>
            </a: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follow-</a:t>
            </a:r>
            <a:r>
              <a:rPr kumimoji="0" lang="de-CH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up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1" name="TextBox 31"/>
          <p:cNvSpPr txBox="1">
            <a:spLocks noChangeArrowheads="1"/>
          </p:cNvSpPr>
          <p:nvPr/>
        </p:nvSpPr>
        <p:spPr bwMode="auto">
          <a:xfrm>
            <a:off x="857250" y="2482850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Severe stenosis (≥70%)</a:t>
            </a:r>
          </a:p>
        </p:txBody>
      </p:sp>
      <p:sp>
        <p:nvSpPr>
          <p:cNvPr id="72712" name="TextBox 32"/>
          <p:cNvSpPr txBox="1">
            <a:spLocks noChangeArrowheads="1"/>
          </p:cNvSpPr>
          <p:nvPr/>
        </p:nvSpPr>
        <p:spPr bwMode="auto">
          <a:xfrm>
            <a:off x="5000625" y="2482850"/>
            <a:ext cx="357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Moderate stenosis (50-69%)</a:t>
            </a:r>
          </a:p>
        </p:txBody>
      </p:sp>
      <p:sp>
        <p:nvSpPr>
          <p:cNvPr id="72713" name="TextBox 20"/>
          <p:cNvSpPr txBox="1">
            <a:spLocks noChangeArrowheads="1"/>
          </p:cNvSpPr>
          <p:nvPr/>
        </p:nvSpPr>
        <p:spPr bwMode="auto">
          <a:xfrm>
            <a:off x="2700338" y="4221163"/>
            <a:ext cx="1584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ARR 16%</a:t>
            </a:r>
          </a:p>
        </p:txBody>
      </p:sp>
      <p:sp>
        <p:nvSpPr>
          <p:cNvPr id="72714" name="TextBox 21"/>
          <p:cNvSpPr txBox="1">
            <a:spLocks noChangeArrowheads="1"/>
          </p:cNvSpPr>
          <p:nvPr/>
        </p:nvSpPr>
        <p:spPr bwMode="auto">
          <a:xfrm>
            <a:off x="6516688" y="3933825"/>
            <a:ext cx="1223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ARR 5%</a:t>
            </a:r>
          </a:p>
        </p:txBody>
      </p:sp>
      <p:sp>
        <p:nvSpPr>
          <p:cNvPr id="72716" name="Down Arrow 23"/>
          <p:cNvSpPr>
            <a:spLocks noChangeArrowheads="1"/>
          </p:cNvSpPr>
          <p:nvPr/>
        </p:nvSpPr>
        <p:spPr bwMode="auto">
          <a:xfrm>
            <a:off x="2555875" y="4149725"/>
            <a:ext cx="144463" cy="792163"/>
          </a:xfrm>
          <a:prstGeom prst="downArrow">
            <a:avLst>
              <a:gd name="adj1" fmla="val 50000"/>
              <a:gd name="adj2" fmla="val 49859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2717" name="Down Arrow 24"/>
          <p:cNvSpPr>
            <a:spLocks noChangeArrowheads="1"/>
          </p:cNvSpPr>
          <p:nvPr/>
        </p:nvSpPr>
        <p:spPr bwMode="auto">
          <a:xfrm>
            <a:off x="6732588" y="4508500"/>
            <a:ext cx="142875" cy="288925"/>
          </a:xfrm>
          <a:prstGeom prst="downArrow">
            <a:avLst>
              <a:gd name="adj1" fmla="val 50000"/>
              <a:gd name="adj2" fmla="val 50556"/>
            </a:avLst>
          </a:prstGeom>
          <a:solidFill>
            <a:schemeClr val="accent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2962436" y="3645024"/>
            <a:ext cx="10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Medical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2962436" y="4931876"/>
            <a:ext cx="18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Endarterectomy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380312" y="3645024"/>
            <a:ext cx="103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Medical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7380312" y="4931876"/>
            <a:ext cx="1895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Endarterectomy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Rothwell et al., Lancet 2003; 361: 107–16</a:t>
            </a:r>
          </a:p>
        </p:txBody>
      </p:sp>
    </p:spTree>
    <p:extLst>
      <p:ext uri="{BB962C8B-B14F-4D97-AF65-F5344CB8AC3E}">
        <p14:creationId xmlns:p14="http://schemas.microsoft.com/office/powerpoint/2010/main" val="350288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C:\Users\Leo Bonati\Desktop\HabilVorlesung\CarotidDiseas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1" y="1696731"/>
            <a:ext cx="2903363" cy="410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Oval 25"/>
          <p:cNvSpPr/>
          <p:nvPr/>
        </p:nvSpPr>
        <p:spPr bwMode="auto">
          <a:xfrm>
            <a:off x="1763728" y="3573016"/>
            <a:ext cx="360000" cy="360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03847" y="2168473"/>
            <a:ext cx="5688633" cy="989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779911" y="2168473"/>
            <a:ext cx="4578280" cy="2916711"/>
            <a:chOff x="1476375" y="2217738"/>
            <a:chExt cx="5472113" cy="3486150"/>
          </a:xfrm>
        </p:grpSpPr>
        <p:graphicFrame>
          <p:nvGraphicFramePr>
            <p:cNvPr id="9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3305175" y="2260600"/>
            <a:ext cx="444500" cy="82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1" name="Image" r:id="rId5" imgW="888889" imgH="1790476" progId="Photoshop.Image.11">
                    <p:embed/>
                  </p:oleObj>
                </mc:Choice>
                <mc:Fallback>
                  <p:oleObj name="Image" r:id="rId5" imgW="888889" imgH="1790476" progId="Photoshop.Image.11">
                    <p:embed/>
                    <p:pic>
                      <p:nvPicPr>
                        <p:cNvPr id="9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175" y="2260600"/>
                          <a:ext cx="444500" cy="82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9"/>
            <p:cNvGraphicFramePr>
              <a:graphicFrameLocks noChangeAspect="1"/>
            </p:cNvGraphicFramePr>
            <p:nvPr>
              <p:extLst/>
            </p:nvPr>
          </p:nvGraphicFramePr>
          <p:xfrm>
            <a:off x="3305175" y="4032250"/>
            <a:ext cx="42545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2" name="Image" r:id="rId7" imgW="875882" imgH="1803175" progId="Photoshop.Image.11">
                    <p:embed/>
                  </p:oleObj>
                </mc:Choice>
                <mc:Fallback>
                  <p:oleObj name="Image" r:id="rId7" imgW="875882" imgH="1803175" progId="Photoshop.Image.11">
                    <p:embed/>
                    <p:pic>
                      <p:nvPicPr>
                        <p:cNvPr id="1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175" y="4032250"/>
                          <a:ext cx="42545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8"/>
            <p:cNvGraphicFramePr>
              <a:graphicFrameLocks noChangeAspect="1"/>
            </p:cNvGraphicFramePr>
            <p:nvPr>
              <p:extLst/>
            </p:nvPr>
          </p:nvGraphicFramePr>
          <p:xfrm>
            <a:off x="1477963" y="314642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3" name="Image" r:id="rId9" imgW="875882" imgH="1777778" progId="Photoshop.Image.11">
                    <p:embed/>
                  </p:oleObj>
                </mc:Choice>
                <mc:Fallback>
                  <p:oleObj name="Image" r:id="rId9" imgW="875882" imgH="1777778" progId="Photoshop.Image.11">
                    <p:embed/>
                    <p:pic>
                      <p:nvPicPr>
                        <p:cNvPr id="11" name="Object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963" y="314642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71"/>
            <p:cNvGraphicFramePr>
              <a:graphicFrameLocks noChangeAspect="1"/>
            </p:cNvGraphicFramePr>
            <p:nvPr>
              <p:extLst/>
            </p:nvPr>
          </p:nvGraphicFramePr>
          <p:xfrm>
            <a:off x="3744913" y="2260600"/>
            <a:ext cx="406400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4" name="Image" r:id="rId11" imgW="888889" imgH="1790476" progId="Photoshop.Image.11">
                    <p:embed/>
                  </p:oleObj>
                </mc:Choice>
                <mc:Fallback>
                  <p:oleObj name="Image" r:id="rId11" imgW="888889" imgH="1790476" progId="Photoshop.Image.11">
                    <p:embed/>
                    <p:pic>
                      <p:nvPicPr>
                        <p:cNvPr id="12" name="Object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913" y="2260600"/>
                          <a:ext cx="406400" cy="8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72"/>
            <p:cNvGraphicFramePr>
              <a:graphicFrameLocks noChangeAspect="1"/>
            </p:cNvGraphicFramePr>
            <p:nvPr>
              <p:extLst/>
            </p:nvPr>
          </p:nvGraphicFramePr>
          <p:xfrm>
            <a:off x="4124325" y="2260600"/>
            <a:ext cx="406400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5" name="Image" r:id="rId13" imgW="888889" imgH="1790476" progId="Photoshop.Image.11">
                    <p:embed/>
                  </p:oleObj>
                </mc:Choice>
                <mc:Fallback>
                  <p:oleObj name="Image" r:id="rId13" imgW="888889" imgH="1790476" progId="Photoshop.Image.11">
                    <p:embed/>
                    <p:pic>
                      <p:nvPicPr>
                        <p:cNvPr id="13" name="Object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24325" y="2260600"/>
                          <a:ext cx="406400" cy="8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83"/>
            <p:cNvGraphicFramePr>
              <a:graphicFrameLocks noChangeAspect="1"/>
            </p:cNvGraphicFramePr>
            <p:nvPr>
              <p:extLst/>
            </p:nvPr>
          </p:nvGraphicFramePr>
          <p:xfrm>
            <a:off x="4957763" y="2270125"/>
            <a:ext cx="406400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6" name="Image" r:id="rId14" imgW="888889" imgH="1790476" progId="Photoshop.Image.11">
                    <p:embed/>
                  </p:oleObj>
                </mc:Choice>
                <mc:Fallback>
                  <p:oleObj name="Image" r:id="rId14" imgW="888889" imgH="1790476" progId="Photoshop.Image.11">
                    <p:embed/>
                    <p:pic>
                      <p:nvPicPr>
                        <p:cNvPr id="14" name="Object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7763" y="2270125"/>
                          <a:ext cx="406400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6"/>
            <p:cNvGraphicFramePr>
              <a:graphicFrameLocks noChangeAspect="1"/>
            </p:cNvGraphicFramePr>
            <p:nvPr>
              <p:extLst/>
            </p:nvPr>
          </p:nvGraphicFramePr>
          <p:xfrm>
            <a:off x="2911475" y="2270125"/>
            <a:ext cx="406400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7" name="Image" r:id="rId15" imgW="888889" imgH="1790476" progId="Photoshop.Image.11">
                    <p:embed/>
                  </p:oleObj>
                </mc:Choice>
                <mc:Fallback>
                  <p:oleObj name="Image" r:id="rId15" imgW="888889" imgH="1790476" progId="Photoshop.Image.11">
                    <p:embed/>
                    <p:pic>
                      <p:nvPicPr>
                        <p:cNvPr id="15" name="Object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11475" y="2270125"/>
                          <a:ext cx="406400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88"/>
            <p:cNvGraphicFramePr>
              <a:graphicFrameLocks noChangeAspect="1"/>
            </p:cNvGraphicFramePr>
            <p:nvPr>
              <p:extLst/>
            </p:nvPr>
          </p:nvGraphicFramePr>
          <p:xfrm>
            <a:off x="4579938" y="2270125"/>
            <a:ext cx="407987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8" name="Image" r:id="rId16" imgW="888889" imgH="1790476" progId="Photoshop.Image.11">
                    <p:embed/>
                  </p:oleObj>
                </mc:Choice>
                <mc:Fallback>
                  <p:oleObj name="Image" r:id="rId16" imgW="888889" imgH="1790476" progId="Photoshop.Image.11">
                    <p:embed/>
                    <p:pic>
                      <p:nvPicPr>
                        <p:cNvPr id="16" name="Object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9938" y="2270125"/>
                          <a:ext cx="407987" cy="8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91"/>
            <p:cNvGraphicFramePr>
              <a:graphicFrameLocks noChangeAspect="1"/>
            </p:cNvGraphicFramePr>
            <p:nvPr>
              <p:extLst/>
            </p:nvPr>
          </p:nvGraphicFramePr>
          <p:xfrm>
            <a:off x="5383213" y="2260600"/>
            <a:ext cx="406400" cy="82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49" name="Image" r:id="rId17" imgW="888889" imgH="1790476" progId="Photoshop.Image.11">
                    <p:embed/>
                  </p:oleObj>
                </mc:Choice>
                <mc:Fallback>
                  <p:oleObj name="Image" r:id="rId17" imgW="888889" imgH="1790476" progId="Photoshop.Image.11">
                    <p:embed/>
                    <p:pic>
                      <p:nvPicPr>
                        <p:cNvPr id="17" name="Object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83213" y="2260600"/>
                          <a:ext cx="406400" cy="82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92"/>
            <p:cNvGraphicFramePr>
              <a:graphicFrameLocks noChangeAspect="1"/>
            </p:cNvGraphicFramePr>
            <p:nvPr>
              <p:extLst/>
            </p:nvPr>
          </p:nvGraphicFramePr>
          <p:xfrm>
            <a:off x="5822950" y="2260600"/>
            <a:ext cx="406400" cy="82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0" name="Image" r:id="rId18" imgW="888889" imgH="1790476" progId="Photoshop.Image.11">
                    <p:embed/>
                  </p:oleObj>
                </mc:Choice>
                <mc:Fallback>
                  <p:oleObj name="Image" r:id="rId18" imgW="888889" imgH="1790476" progId="Photoshop.Image.11">
                    <p:embed/>
                    <p:pic>
                      <p:nvPicPr>
                        <p:cNvPr id="18" name="Object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22950" y="2260600"/>
                          <a:ext cx="406400" cy="82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93"/>
            <p:cNvGraphicFramePr>
              <a:graphicFrameLocks noChangeAspect="1"/>
            </p:cNvGraphicFramePr>
            <p:nvPr>
              <p:extLst/>
            </p:nvPr>
          </p:nvGraphicFramePr>
          <p:xfrm>
            <a:off x="2486025" y="2260600"/>
            <a:ext cx="406400" cy="820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1" name="Image" r:id="rId19" imgW="888889" imgH="1790476" progId="Photoshop.Image.11">
                    <p:embed/>
                  </p:oleObj>
                </mc:Choice>
                <mc:Fallback>
                  <p:oleObj name="Image" r:id="rId19" imgW="888889" imgH="1790476" progId="Photoshop.Image.11">
                    <p:embed/>
                    <p:pic>
                      <p:nvPicPr>
                        <p:cNvPr id="19" name="Object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6025" y="2260600"/>
                          <a:ext cx="406400" cy="820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95"/>
            <p:cNvGraphicFramePr>
              <a:graphicFrameLocks noChangeAspect="1"/>
            </p:cNvGraphicFramePr>
            <p:nvPr>
              <p:extLst/>
            </p:nvPr>
          </p:nvGraphicFramePr>
          <p:xfrm>
            <a:off x="1981200" y="314642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2" name="Image" r:id="rId20" imgW="875882" imgH="1777778" progId="Photoshop.Image.11">
                    <p:embed/>
                  </p:oleObj>
                </mc:Choice>
                <mc:Fallback>
                  <p:oleObj name="Image" r:id="rId20" imgW="875882" imgH="1777778" progId="Photoshop.Image.11">
                    <p:embed/>
                    <p:pic>
                      <p:nvPicPr>
                        <p:cNvPr id="20" name="Object 9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314642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96"/>
            <p:cNvGraphicFramePr>
              <a:graphicFrameLocks noChangeAspect="1"/>
            </p:cNvGraphicFramePr>
            <p:nvPr>
              <p:extLst/>
            </p:nvPr>
          </p:nvGraphicFramePr>
          <p:xfrm>
            <a:off x="2422525" y="314642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3" name="Image" r:id="rId21" imgW="875882" imgH="1777778" progId="Photoshop.Image.11">
                    <p:embed/>
                  </p:oleObj>
                </mc:Choice>
                <mc:Fallback>
                  <p:oleObj name="Image" r:id="rId21" imgW="875882" imgH="1777778" progId="Photoshop.Image.11">
                    <p:embed/>
                    <p:pic>
                      <p:nvPicPr>
                        <p:cNvPr id="21" name="Object 9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525" y="314642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97"/>
            <p:cNvGraphicFramePr>
              <a:graphicFrameLocks noChangeAspect="1"/>
            </p:cNvGraphicFramePr>
            <p:nvPr>
              <p:extLst/>
            </p:nvPr>
          </p:nvGraphicFramePr>
          <p:xfrm>
            <a:off x="2863850" y="3146425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4" name="Image" r:id="rId22" imgW="875882" imgH="1777778" progId="Photoshop.Image.11">
                    <p:embed/>
                  </p:oleObj>
                </mc:Choice>
                <mc:Fallback>
                  <p:oleObj name="Image" r:id="rId22" imgW="875882" imgH="1777778" progId="Photoshop.Image.11">
                    <p:embed/>
                    <p:pic>
                      <p:nvPicPr>
                        <p:cNvPr id="22" name="Object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850" y="3146425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98"/>
            <p:cNvGraphicFramePr>
              <a:graphicFrameLocks noChangeAspect="1"/>
            </p:cNvGraphicFramePr>
            <p:nvPr>
              <p:extLst/>
            </p:nvPr>
          </p:nvGraphicFramePr>
          <p:xfrm>
            <a:off x="3305175" y="3146425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5" name="Image" r:id="rId23" imgW="875882" imgH="1777778" progId="Photoshop.Image.11">
                    <p:embed/>
                  </p:oleObj>
                </mc:Choice>
                <mc:Fallback>
                  <p:oleObj name="Image" r:id="rId23" imgW="875882" imgH="1777778" progId="Photoshop.Image.11">
                    <p:embed/>
                    <p:pic>
                      <p:nvPicPr>
                        <p:cNvPr id="23" name="Object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5175" y="3146425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99"/>
            <p:cNvGraphicFramePr>
              <a:graphicFrameLocks noChangeAspect="1"/>
            </p:cNvGraphicFramePr>
            <p:nvPr>
              <p:extLst/>
            </p:nvPr>
          </p:nvGraphicFramePr>
          <p:xfrm>
            <a:off x="3744913" y="314642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6" name="Image" r:id="rId24" imgW="875882" imgH="1777778" progId="Photoshop.Image.11">
                    <p:embed/>
                  </p:oleObj>
                </mc:Choice>
                <mc:Fallback>
                  <p:oleObj name="Image" r:id="rId24" imgW="875882" imgH="1777778" progId="Photoshop.Image.11">
                    <p:embed/>
                    <p:pic>
                      <p:nvPicPr>
                        <p:cNvPr id="24" name="Object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913" y="314642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100"/>
            <p:cNvGraphicFramePr>
              <a:graphicFrameLocks noChangeAspect="1"/>
            </p:cNvGraphicFramePr>
            <p:nvPr>
              <p:extLst/>
            </p:nvPr>
          </p:nvGraphicFramePr>
          <p:xfrm>
            <a:off x="4186238" y="314642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7" name="Image" r:id="rId25" imgW="875882" imgH="1777778" progId="Photoshop.Image.11">
                    <p:embed/>
                  </p:oleObj>
                </mc:Choice>
                <mc:Fallback>
                  <p:oleObj name="Image" r:id="rId25" imgW="875882" imgH="1777778" progId="Photoshop.Image.11">
                    <p:embed/>
                    <p:pic>
                      <p:nvPicPr>
                        <p:cNvPr id="25" name="Object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238" y="314642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101"/>
            <p:cNvGraphicFramePr>
              <a:graphicFrameLocks noChangeAspect="1"/>
            </p:cNvGraphicFramePr>
            <p:nvPr>
              <p:extLst/>
            </p:nvPr>
          </p:nvGraphicFramePr>
          <p:xfrm>
            <a:off x="4625975" y="314642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8" name="Image" r:id="rId26" imgW="875882" imgH="1777778" progId="Photoshop.Image.11">
                    <p:embed/>
                  </p:oleObj>
                </mc:Choice>
                <mc:Fallback>
                  <p:oleObj name="Image" r:id="rId26" imgW="875882" imgH="1777778" progId="Photoshop.Image.11">
                    <p:embed/>
                    <p:pic>
                      <p:nvPicPr>
                        <p:cNvPr id="26" name="Object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5975" y="314642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102"/>
            <p:cNvGraphicFramePr>
              <a:graphicFrameLocks noChangeAspect="1"/>
            </p:cNvGraphicFramePr>
            <p:nvPr>
              <p:extLst/>
            </p:nvPr>
          </p:nvGraphicFramePr>
          <p:xfrm>
            <a:off x="5129213" y="314642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59" name="Image" r:id="rId27" imgW="875882" imgH="1777778" progId="Photoshop.Image.11">
                    <p:embed/>
                  </p:oleObj>
                </mc:Choice>
                <mc:Fallback>
                  <p:oleObj name="Image" r:id="rId27" imgW="875882" imgH="1777778" progId="Photoshop.Image.11">
                    <p:embed/>
                    <p:pic>
                      <p:nvPicPr>
                        <p:cNvPr id="27" name="Object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314642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103"/>
            <p:cNvGraphicFramePr>
              <a:graphicFrameLocks noChangeAspect="1"/>
            </p:cNvGraphicFramePr>
            <p:nvPr>
              <p:extLst/>
            </p:nvPr>
          </p:nvGraphicFramePr>
          <p:xfrm>
            <a:off x="5572125" y="3146425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0" name="Image" r:id="rId28" imgW="875882" imgH="1777778" progId="Photoshop.Image.11">
                    <p:embed/>
                  </p:oleObj>
                </mc:Choice>
                <mc:Fallback>
                  <p:oleObj name="Image" r:id="rId28" imgW="875882" imgH="1777778" progId="Photoshop.Image.11">
                    <p:embed/>
                    <p:pic>
                      <p:nvPicPr>
                        <p:cNvPr id="28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25" y="3146425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104"/>
            <p:cNvGraphicFramePr>
              <a:graphicFrameLocks noChangeAspect="1"/>
            </p:cNvGraphicFramePr>
            <p:nvPr>
              <p:extLst/>
            </p:nvPr>
          </p:nvGraphicFramePr>
          <p:xfrm>
            <a:off x="6075363" y="314642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1" name="Image" r:id="rId29" imgW="875882" imgH="1777778" progId="Photoshop.Image.11">
                    <p:embed/>
                  </p:oleObj>
                </mc:Choice>
                <mc:Fallback>
                  <p:oleObj name="Image" r:id="rId29" imgW="875882" imgH="1777778" progId="Photoshop.Image.11">
                    <p:embed/>
                    <p:pic>
                      <p:nvPicPr>
                        <p:cNvPr id="29" name="Object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5363" y="314642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105"/>
            <p:cNvGraphicFramePr>
              <a:graphicFrameLocks noChangeAspect="1"/>
            </p:cNvGraphicFramePr>
            <p:nvPr>
              <p:extLst/>
            </p:nvPr>
          </p:nvGraphicFramePr>
          <p:xfrm>
            <a:off x="6515100" y="314642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2" name="Image" r:id="rId30" imgW="875882" imgH="1777778" progId="Photoshop.Image.11">
                    <p:embed/>
                  </p:oleObj>
                </mc:Choice>
                <mc:Fallback>
                  <p:oleObj name="Image" r:id="rId30" imgW="875882" imgH="1777778" progId="Photoshop.Image.11">
                    <p:embed/>
                    <p:pic>
                      <p:nvPicPr>
                        <p:cNvPr id="30" name="Object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5100" y="314642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07"/>
            <p:cNvGraphicFramePr>
              <a:graphicFrameLocks noChangeAspect="1"/>
            </p:cNvGraphicFramePr>
            <p:nvPr>
              <p:extLst/>
            </p:nvPr>
          </p:nvGraphicFramePr>
          <p:xfrm>
            <a:off x="1476375" y="491807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3" name="Image" r:id="rId31" imgW="875882" imgH="1777778" progId="Photoshop.Image.11">
                    <p:embed/>
                  </p:oleObj>
                </mc:Choice>
                <mc:Fallback>
                  <p:oleObj name="Image" r:id="rId31" imgW="875882" imgH="1777778" progId="Photoshop.Image.11">
                    <p:embed/>
                    <p:pic>
                      <p:nvPicPr>
                        <p:cNvPr id="31" name="Object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6375" y="491807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108"/>
            <p:cNvGraphicFramePr>
              <a:graphicFrameLocks noChangeAspect="1"/>
            </p:cNvGraphicFramePr>
            <p:nvPr>
              <p:extLst/>
            </p:nvPr>
          </p:nvGraphicFramePr>
          <p:xfrm>
            <a:off x="1979613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4" name="Image" r:id="rId32" imgW="875882" imgH="1777778" progId="Photoshop.Image.11">
                    <p:embed/>
                  </p:oleObj>
                </mc:Choice>
                <mc:Fallback>
                  <p:oleObj name="Image" r:id="rId32" imgW="875882" imgH="1777778" progId="Photoshop.Image.11">
                    <p:embed/>
                    <p:pic>
                      <p:nvPicPr>
                        <p:cNvPr id="32" name="Object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9613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109"/>
            <p:cNvGraphicFramePr>
              <a:graphicFrameLocks noChangeAspect="1"/>
            </p:cNvGraphicFramePr>
            <p:nvPr>
              <p:extLst/>
            </p:nvPr>
          </p:nvGraphicFramePr>
          <p:xfrm>
            <a:off x="2420938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5" name="Image" r:id="rId33" imgW="875882" imgH="1777778" progId="Photoshop.Image.11">
                    <p:embed/>
                  </p:oleObj>
                </mc:Choice>
                <mc:Fallback>
                  <p:oleObj name="Image" r:id="rId33" imgW="875882" imgH="1777778" progId="Photoshop.Image.11">
                    <p:embed/>
                    <p:pic>
                      <p:nvPicPr>
                        <p:cNvPr id="33" name="Object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0938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110"/>
            <p:cNvGraphicFramePr>
              <a:graphicFrameLocks noChangeAspect="1"/>
            </p:cNvGraphicFramePr>
            <p:nvPr>
              <p:extLst/>
            </p:nvPr>
          </p:nvGraphicFramePr>
          <p:xfrm>
            <a:off x="2862263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6" name="Image" r:id="rId34" imgW="875882" imgH="1777778" progId="Photoshop.Image.11">
                    <p:embed/>
                  </p:oleObj>
                </mc:Choice>
                <mc:Fallback>
                  <p:oleObj name="Image" r:id="rId34" imgW="875882" imgH="1777778" progId="Photoshop.Image.11">
                    <p:embed/>
                    <p:pic>
                      <p:nvPicPr>
                        <p:cNvPr id="34" name="Object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2263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111"/>
            <p:cNvGraphicFramePr>
              <a:graphicFrameLocks noChangeAspect="1"/>
            </p:cNvGraphicFramePr>
            <p:nvPr>
              <p:extLst/>
            </p:nvPr>
          </p:nvGraphicFramePr>
          <p:xfrm>
            <a:off x="3303588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7" name="Image" r:id="rId35" imgW="875882" imgH="1777778" progId="Photoshop.Image.11">
                    <p:embed/>
                  </p:oleObj>
                </mc:Choice>
                <mc:Fallback>
                  <p:oleObj name="Image" r:id="rId35" imgW="875882" imgH="1777778" progId="Photoshop.Image.11">
                    <p:embed/>
                    <p:pic>
                      <p:nvPicPr>
                        <p:cNvPr id="35" name="Object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3588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112"/>
            <p:cNvGraphicFramePr>
              <a:graphicFrameLocks noChangeAspect="1"/>
            </p:cNvGraphicFramePr>
            <p:nvPr>
              <p:extLst/>
            </p:nvPr>
          </p:nvGraphicFramePr>
          <p:xfrm>
            <a:off x="3743325" y="491807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8" name="Image" r:id="rId36" imgW="875882" imgH="1777778" progId="Photoshop.Image.11">
                    <p:embed/>
                  </p:oleObj>
                </mc:Choice>
                <mc:Fallback>
                  <p:oleObj name="Image" r:id="rId36" imgW="875882" imgH="1777778" progId="Photoshop.Image.11">
                    <p:embed/>
                    <p:pic>
                      <p:nvPicPr>
                        <p:cNvPr id="36" name="Object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3325" y="491807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113"/>
            <p:cNvGraphicFramePr>
              <a:graphicFrameLocks noChangeAspect="1"/>
            </p:cNvGraphicFramePr>
            <p:nvPr>
              <p:extLst/>
            </p:nvPr>
          </p:nvGraphicFramePr>
          <p:xfrm>
            <a:off x="4184650" y="491807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69" name="Image" r:id="rId37" imgW="875882" imgH="1777778" progId="Photoshop.Image.11">
                    <p:embed/>
                  </p:oleObj>
                </mc:Choice>
                <mc:Fallback>
                  <p:oleObj name="Image" r:id="rId37" imgW="875882" imgH="1777778" progId="Photoshop.Image.11">
                    <p:embed/>
                    <p:pic>
                      <p:nvPicPr>
                        <p:cNvPr id="37" name="Object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4650" y="491807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114"/>
            <p:cNvGraphicFramePr>
              <a:graphicFrameLocks noChangeAspect="1"/>
            </p:cNvGraphicFramePr>
            <p:nvPr>
              <p:extLst/>
            </p:nvPr>
          </p:nvGraphicFramePr>
          <p:xfrm>
            <a:off x="4624388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0" name="Image" r:id="rId38" imgW="875882" imgH="1777778" progId="Photoshop.Image.11">
                    <p:embed/>
                  </p:oleObj>
                </mc:Choice>
                <mc:Fallback>
                  <p:oleObj name="Image" r:id="rId38" imgW="875882" imgH="1777778" progId="Photoshop.Image.11">
                    <p:embed/>
                    <p:pic>
                      <p:nvPicPr>
                        <p:cNvPr id="38" name="Object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4388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115"/>
            <p:cNvGraphicFramePr>
              <a:graphicFrameLocks noChangeAspect="1"/>
            </p:cNvGraphicFramePr>
            <p:nvPr>
              <p:extLst/>
            </p:nvPr>
          </p:nvGraphicFramePr>
          <p:xfrm>
            <a:off x="5129213" y="4918075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1" name="Image" r:id="rId39" imgW="875882" imgH="1777778" progId="Photoshop.Image.11">
                    <p:embed/>
                  </p:oleObj>
                </mc:Choice>
                <mc:Fallback>
                  <p:oleObj name="Image" r:id="rId39" imgW="875882" imgH="1777778" progId="Photoshop.Image.11">
                    <p:embed/>
                    <p:pic>
                      <p:nvPicPr>
                        <p:cNvPr id="39" name="Object 1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4918075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116"/>
            <p:cNvGraphicFramePr>
              <a:graphicFrameLocks noChangeAspect="1"/>
            </p:cNvGraphicFramePr>
            <p:nvPr>
              <p:extLst/>
            </p:nvPr>
          </p:nvGraphicFramePr>
          <p:xfrm>
            <a:off x="5570538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2" name="Image" r:id="rId40" imgW="875882" imgH="1777778" progId="Photoshop.Image.11">
                    <p:embed/>
                  </p:oleObj>
                </mc:Choice>
                <mc:Fallback>
                  <p:oleObj name="Image" r:id="rId40" imgW="875882" imgH="1777778" progId="Photoshop.Image.11">
                    <p:embed/>
                    <p:pic>
                      <p:nvPicPr>
                        <p:cNvPr id="40" name="Object 1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0538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117"/>
            <p:cNvGraphicFramePr>
              <a:graphicFrameLocks noChangeAspect="1"/>
            </p:cNvGraphicFramePr>
            <p:nvPr>
              <p:extLst/>
            </p:nvPr>
          </p:nvGraphicFramePr>
          <p:xfrm>
            <a:off x="6073775" y="4918075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3" name="Image" r:id="rId41" imgW="875882" imgH="1777778" progId="Photoshop.Image.11">
                    <p:embed/>
                  </p:oleObj>
                </mc:Choice>
                <mc:Fallback>
                  <p:oleObj name="Image" r:id="rId41" imgW="875882" imgH="1777778" progId="Photoshop.Image.11">
                    <p:embed/>
                    <p:pic>
                      <p:nvPicPr>
                        <p:cNvPr id="41" name="Object 1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3775" y="4918075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118"/>
            <p:cNvGraphicFramePr>
              <a:graphicFrameLocks noChangeAspect="1"/>
            </p:cNvGraphicFramePr>
            <p:nvPr>
              <p:extLst/>
            </p:nvPr>
          </p:nvGraphicFramePr>
          <p:xfrm>
            <a:off x="6513513" y="4918075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4" name="Image" r:id="rId42" imgW="875882" imgH="1777778" progId="Photoshop.Image.11">
                    <p:embed/>
                  </p:oleObj>
                </mc:Choice>
                <mc:Fallback>
                  <p:oleObj name="Image" r:id="rId42" imgW="875882" imgH="1777778" progId="Photoshop.Image.11">
                    <p:embed/>
                    <p:pic>
                      <p:nvPicPr>
                        <p:cNvPr id="42" name="Object 1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3513" y="4918075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121"/>
            <p:cNvGraphicFramePr>
              <a:graphicFrameLocks noChangeAspect="1"/>
            </p:cNvGraphicFramePr>
            <p:nvPr>
              <p:extLst/>
            </p:nvPr>
          </p:nvGraphicFramePr>
          <p:xfrm>
            <a:off x="1477963" y="4032250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5" name="Image" r:id="rId43" imgW="875882" imgH="1777778" progId="Photoshop.Image.11">
                    <p:embed/>
                  </p:oleObj>
                </mc:Choice>
                <mc:Fallback>
                  <p:oleObj name="Image" r:id="rId43" imgW="875882" imgH="1777778" progId="Photoshop.Image.11">
                    <p:embed/>
                    <p:pic>
                      <p:nvPicPr>
                        <p:cNvPr id="43" name="Object 1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77963" y="4032250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122"/>
            <p:cNvGraphicFramePr>
              <a:graphicFrameLocks noChangeAspect="1"/>
            </p:cNvGraphicFramePr>
            <p:nvPr>
              <p:extLst/>
            </p:nvPr>
          </p:nvGraphicFramePr>
          <p:xfrm>
            <a:off x="1981200" y="4032250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6" name="Image" r:id="rId44" imgW="875882" imgH="1777778" progId="Photoshop.Image.11">
                    <p:embed/>
                  </p:oleObj>
                </mc:Choice>
                <mc:Fallback>
                  <p:oleObj name="Image" r:id="rId44" imgW="875882" imgH="1777778" progId="Photoshop.Image.11">
                    <p:embed/>
                    <p:pic>
                      <p:nvPicPr>
                        <p:cNvPr id="44" name="Object 1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1200" y="4032250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123"/>
            <p:cNvGraphicFramePr>
              <a:graphicFrameLocks noChangeAspect="1"/>
            </p:cNvGraphicFramePr>
            <p:nvPr>
              <p:extLst/>
            </p:nvPr>
          </p:nvGraphicFramePr>
          <p:xfrm>
            <a:off x="2422525" y="4032250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7" name="Image" r:id="rId45" imgW="875882" imgH="1777778" progId="Photoshop.Image.11">
                    <p:embed/>
                  </p:oleObj>
                </mc:Choice>
                <mc:Fallback>
                  <p:oleObj name="Image" r:id="rId45" imgW="875882" imgH="1777778" progId="Photoshop.Image.11">
                    <p:embed/>
                    <p:pic>
                      <p:nvPicPr>
                        <p:cNvPr id="45" name="Object 1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2525" y="4032250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124"/>
            <p:cNvGraphicFramePr>
              <a:graphicFrameLocks noChangeAspect="1"/>
            </p:cNvGraphicFramePr>
            <p:nvPr>
              <p:extLst/>
            </p:nvPr>
          </p:nvGraphicFramePr>
          <p:xfrm>
            <a:off x="2863850" y="4032250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8" name="Image" r:id="rId46" imgW="875882" imgH="1777778" progId="Photoshop.Image.11">
                    <p:embed/>
                  </p:oleObj>
                </mc:Choice>
                <mc:Fallback>
                  <p:oleObj name="Image" r:id="rId46" imgW="875882" imgH="1777778" progId="Photoshop.Image.11">
                    <p:embed/>
                    <p:pic>
                      <p:nvPicPr>
                        <p:cNvPr id="46" name="Object 1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3850" y="4032250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126"/>
            <p:cNvGraphicFramePr>
              <a:graphicFrameLocks noChangeAspect="1"/>
            </p:cNvGraphicFramePr>
            <p:nvPr>
              <p:extLst/>
            </p:nvPr>
          </p:nvGraphicFramePr>
          <p:xfrm>
            <a:off x="3744913" y="4032250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79" name="Image" r:id="rId47" imgW="875882" imgH="1777778" progId="Photoshop.Image.11">
                    <p:embed/>
                  </p:oleObj>
                </mc:Choice>
                <mc:Fallback>
                  <p:oleObj name="Image" r:id="rId47" imgW="875882" imgH="1777778" progId="Photoshop.Image.11">
                    <p:embed/>
                    <p:pic>
                      <p:nvPicPr>
                        <p:cNvPr id="47" name="Object 1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44913" y="4032250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127"/>
            <p:cNvGraphicFramePr>
              <a:graphicFrameLocks noChangeAspect="1"/>
            </p:cNvGraphicFramePr>
            <p:nvPr>
              <p:extLst/>
            </p:nvPr>
          </p:nvGraphicFramePr>
          <p:xfrm>
            <a:off x="4186238" y="4032250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0" name="Image" r:id="rId48" imgW="875882" imgH="1777778" progId="Photoshop.Image.11">
                    <p:embed/>
                  </p:oleObj>
                </mc:Choice>
                <mc:Fallback>
                  <p:oleObj name="Image" r:id="rId48" imgW="875882" imgH="1777778" progId="Photoshop.Image.11">
                    <p:embed/>
                    <p:pic>
                      <p:nvPicPr>
                        <p:cNvPr id="48" name="Object 1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86238" y="4032250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128"/>
            <p:cNvGraphicFramePr>
              <a:graphicFrameLocks noChangeAspect="1"/>
            </p:cNvGraphicFramePr>
            <p:nvPr>
              <p:extLst/>
            </p:nvPr>
          </p:nvGraphicFramePr>
          <p:xfrm>
            <a:off x="4625975" y="4032250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1" name="Image" r:id="rId49" imgW="875882" imgH="1777778" progId="Photoshop.Image.11">
                    <p:embed/>
                  </p:oleObj>
                </mc:Choice>
                <mc:Fallback>
                  <p:oleObj name="Image" r:id="rId49" imgW="875882" imgH="1777778" progId="Photoshop.Image.11">
                    <p:embed/>
                    <p:pic>
                      <p:nvPicPr>
                        <p:cNvPr id="49" name="Object 1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5975" y="4032250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129"/>
            <p:cNvGraphicFramePr>
              <a:graphicFrameLocks noChangeAspect="1"/>
            </p:cNvGraphicFramePr>
            <p:nvPr>
              <p:extLst/>
            </p:nvPr>
          </p:nvGraphicFramePr>
          <p:xfrm>
            <a:off x="5129213" y="4032250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2" name="Image" r:id="rId50" imgW="875882" imgH="1777778" progId="Photoshop.Image.11">
                    <p:embed/>
                  </p:oleObj>
                </mc:Choice>
                <mc:Fallback>
                  <p:oleObj name="Image" r:id="rId50" imgW="875882" imgH="1777778" progId="Photoshop.Image.11">
                    <p:embed/>
                    <p:pic>
                      <p:nvPicPr>
                        <p:cNvPr id="50" name="Object 1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29213" y="4032250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130"/>
            <p:cNvGraphicFramePr>
              <a:graphicFrameLocks noChangeAspect="1"/>
            </p:cNvGraphicFramePr>
            <p:nvPr>
              <p:extLst/>
            </p:nvPr>
          </p:nvGraphicFramePr>
          <p:xfrm>
            <a:off x="5572125" y="4032250"/>
            <a:ext cx="431800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3" name="Image" r:id="rId51" imgW="875882" imgH="1777778" progId="Photoshop.Image.11">
                    <p:embed/>
                  </p:oleObj>
                </mc:Choice>
                <mc:Fallback>
                  <p:oleObj name="Image" r:id="rId51" imgW="875882" imgH="1777778" progId="Photoshop.Image.11">
                    <p:embed/>
                    <p:pic>
                      <p:nvPicPr>
                        <p:cNvPr id="51" name="Object 1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72125" y="4032250"/>
                          <a:ext cx="431800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131"/>
            <p:cNvGraphicFramePr>
              <a:graphicFrameLocks noChangeAspect="1"/>
            </p:cNvGraphicFramePr>
            <p:nvPr>
              <p:extLst/>
            </p:nvPr>
          </p:nvGraphicFramePr>
          <p:xfrm>
            <a:off x="6075363" y="4032250"/>
            <a:ext cx="433387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4" name="Image" r:id="rId52" imgW="875882" imgH="1777778" progId="Photoshop.Image.11">
                    <p:embed/>
                  </p:oleObj>
                </mc:Choice>
                <mc:Fallback>
                  <p:oleObj name="Image" r:id="rId52" imgW="875882" imgH="1777778" progId="Photoshop.Image.11">
                    <p:embed/>
                    <p:pic>
                      <p:nvPicPr>
                        <p:cNvPr id="52" name="Object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75363" y="4032250"/>
                          <a:ext cx="433387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32"/>
            <p:cNvGraphicFramePr>
              <a:graphicFrameLocks noChangeAspect="1"/>
            </p:cNvGraphicFramePr>
            <p:nvPr>
              <p:extLst/>
            </p:nvPr>
          </p:nvGraphicFramePr>
          <p:xfrm>
            <a:off x="6515100" y="4032250"/>
            <a:ext cx="433388" cy="785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85" name="Image" r:id="rId53" imgW="875882" imgH="1777778" progId="Photoshop.Image.11">
                    <p:embed/>
                  </p:oleObj>
                </mc:Choice>
                <mc:Fallback>
                  <p:oleObj name="Image" r:id="rId53" imgW="875882" imgH="1777778" progId="Photoshop.Image.11">
                    <p:embed/>
                    <p:pic>
                      <p:nvPicPr>
                        <p:cNvPr id="53" name="Object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5100" y="4032250"/>
                          <a:ext cx="433388" cy="7858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Oval 133"/>
            <p:cNvSpPr>
              <a:spLocks noChangeArrowheads="1"/>
            </p:cNvSpPr>
            <p:nvPr/>
          </p:nvSpPr>
          <p:spPr bwMode="auto">
            <a:xfrm>
              <a:off x="3305175" y="3968750"/>
              <a:ext cx="438150" cy="920750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1pPr>
              <a:lvl2pPr marL="742950" indent="-28575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2pPr>
              <a:lvl3pPr marL="11430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3pPr>
              <a:lvl4pPr marL="16002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4pPr>
              <a:lvl5pPr marL="20574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de-DE" sz="32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Arial" charset="0"/>
              </a:endParaRPr>
            </a:p>
          </p:txBody>
        </p:sp>
        <p:sp>
          <p:nvSpPr>
            <p:cNvPr id="55" name="Oval 89"/>
            <p:cNvSpPr>
              <a:spLocks noChangeArrowheads="1"/>
            </p:cNvSpPr>
            <p:nvPr/>
          </p:nvSpPr>
          <p:spPr bwMode="auto">
            <a:xfrm>
              <a:off x="3275013" y="2217738"/>
              <a:ext cx="468312" cy="906462"/>
            </a:xfrm>
            <a:prstGeom prst="ellips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1pPr>
              <a:lvl2pPr marL="742950" indent="-28575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2pPr>
              <a:lvl3pPr marL="11430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3pPr>
              <a:lvl4pPr marL="16002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4pPr>
              <a:lvl5pPr marL="2057400" indent="-228600"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rgbClr val="001C3D"/>
                  </a:solidFill>
                  <a:latin typeface="Verdana" pitchFamily="34" charset="0"/>
                  <a:ea typeface="ＭＳ Ｐゴシック" pitchFamily="-65" charset="-128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altLang="de-DE" sz="3200" b="0" i="0" u="none" strike="noStrike" kern="0" cap="none" spc="0" normalizeH="0" baseline="0" noProof="0">
                <a:ln>
                  <a:noFill/>
                </a:ln>
                <a:solidFill>
                  <a:srgbClr val="001C3D"/>
                </a:solidFill>
                <a:effectLst/>
                <a:uLnTx/>
                <a:uFillTx/>
                <a:latin typeface="Verdana" pitchFamily="34" charset="0"/>
                <a:ea typeface="ＭＳ Ｐゴシック" pitchFamily="-65" charset="-128"/>
                <a:cs typeface="Arial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de-DE" b="0" dirty="0"/>
              <a:t>Strokes prevented by CEA in patients with </a:t>
            </a:r>
            <a:br>
              <a:rPr lang="en-US" altLang="de-DE" b="0" dirty="0"/>
            </a:br>
            <a:r>
              <a:rPr lang="en-US" altLang="de-DE" b="0" u="sng" dirty="0"/>
              <a:t>symptomatic</a:t>
            </a:r>
            <a:r>
              <a:rPr lang="en-US" altLang="de-DE" b="0" dirty="0"/>
              <a:t> 50-99% stenosis after 5 years</a:t>
            </a:r>
            <a:endParaRPr lang="de-CH" b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@ Eline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Kooi</a:t>
            </a:r>
            <a:endParaRPr kumimoji="0" lang="de-CH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73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98000" y="1916113"/>
            <a:ext cx="8294688" cy="2736850"/>
          </a:xfrm>
        </p:spPr>
      </p:pic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Do all </a:t>
            </a:r>
            <a:r>
              <a:rPr lang="de-CH" dirty="0" err="1"/>
              <a:t>patients</a:t>
            </a:r>
            <a:r>
              <a:rPr lang="de-CH" dirty="0"/>
              <a:t> </a:t>
            </a:r>
            <a:r>
              <a:rPr lang="de-CH" dirty="0" err="1"/>
              <a:t>with</a:t>
            </a:r>
            <a:r>
              <a:rPr lang="de-CH" dirty="0"/>
              <a:t> </a:t>
            </a:r>
            <a:r>
              <a:rPr lang="de-CH" dirty="0" err="1"/>
              <a:t>symptomatic</a:t>
            </a:r>
            <a:r>
              <a:rPr lang="de-CH" dirty="0"/>
              <a:t> </a:t>
            </a:r>
            <a:r>
              <a:rPr lang="de-CH" dirty="0" err="1"/>
              <a:t>stenosis</a:t>
            </a:r>
            <a:r>
              <a:rPr lang="de-CH" dirty="0"/>
              <a:t> </a:t>
            </a:r>
            <a:r>
              <a:rPr lang="de-CH" dirty="0" err="1"/>
              <a:t>benefit</a:t>
            </a:r>
            <a:r>
              <a:rPr lang="de-CH" dirty="0"/>
              <a:t> </a:t>
            </a:r>
            <a:r>
              <a:rPr lang="de-CH" dirty="0" err="1"/>
              <a:t>equally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</a:t>
            </a:r>
            <a:r>
              <a:rPr lang="de-CH" dirty="0" err="1"/>
              <a:t>surgery</a:t>
            </a:r>
            <a:r>
              <a:rPr lang="de-CH" dirty="0"/>
              <a:t>?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107950" y="3860800"/>
            <a:ext cx="1079500" cy="7921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CH">
              <a:solidFill>
                <a:srgbClr val="000000"/>
              </a:solidFill>
            </a:endParaRPr>
          </a:p>
        </p:txBody>
      </p:sp>
      <p:sp>
        <p:nvSpPr>
          <p:cNvPr id="73733" name="TextBox 8"/>
          <p:cNvSpPr txBox="1">
            <a:spLocks noChangeArrowheads="1"/>
          </p:cNvSpPr>
          <p:nvPr/>
        </p:nvSpPr>
        <p:spPr bwMode="auto">
          <a:xfrm>
            <a:off x="107950" y="2370138"/>
            <a:ext cx="1008063" cy="615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200" b="1">
                <a:solidFill>
                  <a:srgbClr val="000000"/>
                </a:solidFill>
              </a:rPr>
              <a:t>Sex</a:t>
            </a:r>
          </a:p>
          <a:p>
            <a:r>
              <a:rPr lang="de-CH" sz="1100">
                <a:solidFill>
                  <a:srgbClr val="000000"/>
                </a:solidFill>
              </a:rPr>
              <a:t>Men</a:t>
            </a:r>
          </a:p>
          <a:p>
            <a:r>
              <a:rPr lang="de-CH" sz="1100">
                <a:solidFill>
                  <a:srgbClr val="000000"/>
                </a:solidFill>
              </a:rPr>
              <a:t>Women</a:t>
            </a:r>
            <a:endParaRPr lang="de-CH" sz="1200">
              <a:solidFill>
                <a:srgbClr val="000000"/>
              </a:solidFill>
            </a:endParaRPr>
          </a:p>
        </p:txBody>
      </p:sp>
      <p:sp>
        <p:nvSpPr>
          <p:cNvPr id="73734" name="TextBox 9"/>
          <p:cNvSpPr txBox="1">
            <a:spLocks noChangeArrowheads="1"/>
          </p:cNvSpPr>
          <p:nvPr/>
        </p:nvSpPr>
        <p:spPr bwMode="auto">
          <a:xfrm>
            <a:off x="107950" y="2946400"/>
            <a:ext cx="1079500" cy="784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200" b="1" dirty="0">
                <a:solidFill>
                  <a:srgbClr val="000000"/>
                </a:solidFill>
              </a:rPr>
              <a:t>Age (</a:t>
            </a:r>
            <a:r>
              <a:rPr lang="de-CH" sz="1200" b="1" dirty="0" err="1">
                <a:solidFill>
                  <a:srgbClr val="000000"/>
                </a:solidFill>
              </a:rPr>
              <a:t>years</a:t>
            </a:r>
            <a:r>
              <a:rPr lang="de-CH" sz="1200" b="1" dirty="0">
                <a:solidFill>
                  <a:srgbClr val="000000"/>
                </a:solidFill>
              </a:rPr>
              <a:t>)</a:t>
            </a:r>
          </a:p>
          <a:p>
            <a:r>
              <a:rPr lang="de-CH" sz="1100" dirty="0">
                <a:solidFill>
                  <a:srgbClr val="000000"/>
                </a:solidFill>
              </a:rPr>
              <a:t>&lt;65</a:t>
            </a:r>
          </a:p>
          <a:p>
            <a:r>
              <a:rPr lang="de-CH" sz="1100" dirty="0">
                <a:solidFill>
                  <a:srgbClr val="000000"/>
                </a:solidFill>
              </a:rPr>
              <a:t>65-74</a:t>
            </a:r>
          </a:p>
          <a:p>
            <a:r>
              <a:rPr lang="de-CH" sz="1100" dirty="0">
                <a:solidFill>
                  <a:srgbClr val="000000"/>
                </a:solidFill>
              </a:rPr>
              <a:t>≥74</a:t>
            </a:r>
          </a:p>
        </p:txBody>
      </p:sp>
      <p:pic>
        <p:nvPicPr>
          <p:cNvPr id="7373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4652963"/>
            <a:ext cx="80994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40" name="Rectangle 14"/>
          <p:cNvSpPr>
            <a:spLocks noChangeArrowheads="1"/>
          </p:cNvSpPr>
          <p:nvPr/>
        </p:nvSpPr>
        <p:spPr bwMode="auto">
          <a:xfrm>
            <a:off x="971550" y="4868863"/>
            <a:ext cx="287338" cy="2889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>
              <a:solidFill>
                <a:srgbClr val="000000"/>
              </a:solidFill>
            </a:endParaRPr>
          </a:p>
        </p:txBody>
      </p:sp>
      <p:sp>
        <p:nvSpPr>
          <p:cNvPr id="73741" name="TextBox 15"/>
          <p:cNvSpPr txBox="1">
            <a:spLocks noChangeArrowheads="1"/>
          </p:cNvSpPr>
          <p:nvPr/>
        </p:nvSpPr>
        <p:spPr bwMode="auto">
          <a:xfrm>
            <a:off x="3276600" y="1773238"/>
            <a:ext cx="1366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>
                <a:solidFill>
                  <a:srgbClr val="000000"/>
                </a:solidFill>
              </a:rPr>
              <a:t>ARR</a:t>
            </a:r>
          </a:p>
        </p:txBody>
      </p:sp>
      <p:sp>
        <p:nvSpPr>
          <p:cNvPr id="73742" name="TextBox 16"/>
          <p:cNvSpPr txBox="1">
            <a:spLocks noChangeArrowheads="1"/>
          </p:cNvSpPr>
          <p:nvPr/>
        </p:nvSpPr>
        <p:spPr bwMode="auto">
          <a:xfrm>
            <a:off x="7235825" y="1773238"/>
            <a:ext cx="1368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>
                <a:solidFill>
                  <a:srgbClr val="000000"/>
                </a:solidFill>
              </a:rPr>
              <a:t>ARR</a:t>
            </a:r>
          </a:p>
        </p:txBody>
      </p:sp>
      <p:sp>
        <p:nvSpPr>
          <p:cNvPr id="73736" name="TextBox 10"/>
          <p:cNvSpPr txBox="1">
            <a:spLocks noChangeArrowheads="1"/>
          </p:cNvSpPr>
          <p:nvPr/>
        </p:nvSpPr>
        <p:spPr bwMode="auto">
          <a:xfrm>
            <a:off x="107950" y="3771057"/>
            <a:ext cx="1727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1200" b="1" dirty="0" err="1">
                <a:solidFill>
                  <a:srgbClr val="000000"/>
                </a:solidFill>
              </a:rPr>
              <a:t>Weeks</a:t>
            </a:r>
            <a:r>
              <a:rPr lang="de-CH" sz="1200" b="1" dirty="0">
                <a:solidFill>
                  <a:srgbClr val="000000"/>
                </a:solidFill>
              </a:rPr>
              <a:t> </a:t>
            </a:r>
            <a:r>
              <a:rPr lang="de-CH" sz="1200" b="1" dirty="0" err="1">
                <a:solidFill>
                  <a:srgbClr val="000000"/>
                </a:solidFill>
              </a:rPr>
              <a:t>since</a:t>
            </a:r>
            <a:r>
              <a:rPr lang="de-CH" sz="1200" b="1" dirty="0">
                <a:solidFill>
                  <a:srgbClr val="000000"/>
                </a:solidFill>
              </a:rPr>
              <a:t> </a:t>
            </a:r>
            <a:r>
              <a:rPr lang="de-CH" sz="1200" b="1" dirty="0" err="1">
                <a:solidFill>
                  <a:srgbClr val="000000"/>
                </a:solidFill>
              </a:rPr>
              <a:t>event</a:t>
            </a:r>
            <a:endParaRPr lang="de-CH" sz="1200" b="1" dirty="0">
              <a:solidFill>
                <a:srgbClr val="000000"/>
              </a:solidFill>
            </a:endParaRPr>
          </a:p>
          <a:p>
            <a:r>
              <a:rPr lang="de-CH" sz="1100" dirty="0">
                <a:solidFill>
                  <a:srgbClr val="000000"/>
                </a:solidFill>
              </a:rPr>
              <a:t>&lt;2</a:t>
            </a:r>
          </a:p>
          <a:p>
            <a:r>
              <a:rPr lang="de-CH" sz="1100" dirty="0">
                <a:solidFill>
                  <a:srgbClr val="000000"/>
                </a:solidFill>
              </a:rPr>
              <a:t>2-4</a:t>
            </a:r>
          </a:p>
          <a:p>
            <a:r>
              <a:rPr lang="de-CH" sz="1100" dirty="0">
                <a:solidFill>
                  <a:srgbClr val="000000"/>
                </a:solidFill>
              </a:rPr>
              <a:t>4-12</a:t>
            </a:r>
          </a:p>
          <a:p>
            <a:r>
              <a:rPr lang="de-CH" sz="1100" dirty="0">
                <a:solidFill>
                  <a:srgbClr val="000000"/>
                </a:solidFill>
              </a:rPr>
              <a:t>≥12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Rothwell et al., Lancet 2004; 363: 915–24</a:t>
            </a:r>
          </a:p>
        </p:txBody>
      </p:sp>
      <p:sp>
        <p:nvSpPr>
          <p:cNvPr id="13" name="TextBox 13"/>
          <p:cNvSpPr txBox="1">
            <a:spLocks noChangeArrowheads="1"/>
          </p:cNvSpPr>
          <p:nvPr/>
        </p:nvSpPr>
        <p:spPr bwMode="auto">
          <a:xfrm>
            <a:off x="466725" y="5230813"/>
            <a:ext cx="8281988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CH" sz="2000" b="1" i="1" dirty="0">
                <a:solidFill>
                  <a:srgbClr val="002060"/>
                </a:solidFill>
              </a:rPr>
              <a:t>→ </a:t>
            </a:r>
            <a:r>
              <a:rPr lang="de-CH" sz="2000" b="1" i="1" dirty="0" err="1">
                <a:solidFill>
                  <a:srgbClr val="002060"/>
                </a:solidFill>
              </a:rPr>
              <a:t>Benefit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is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highest</a:t>
            </a:r>
            <a:r>
              <a:rPr lang="de-CH" sz="2000" b="1" i="1" dirty="0">
                <a:solidFill>
                  <a:srgbClr val="002060"/>
                </a:solidFill>
              </a:rPr>
              <a:t> in </a:t>
            </a:r>
            <a:r>
              <a:rPr lang="de-CH" sz="2000" b="1" i="1" dirty="0" err="1">
                <a:solidFill>
                  <a:srgbClr val="002060"/>
                </a:solidFill>
              </a:rPr>
              <a:t>men</a:t>
            </a:r>
            <a:r>
              <a:rPr lang="de-CH" sz="2000" b="1" i="1" dirty="0">
                <a:solidFill>
                  <a:srgbClr val="002060"/>
                </a:solidFill>
              </a:rPr>
              <a:t>, </a:t>
            </a:r>
            <a:r>
              <a:rPr lang="de-CH" sz="2000" b="1" i="1" dirty="0" err="1">
                <a:solidFill>
                  <a:srgbClr val="002060"/>
                </a:solidFill>
              </a:rPr>
              <a:t>older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patients</a:t>
            </a:r>
            <a:r>
              <a:rPr lang="de-CH" sz="2000" b="1" i="1" dirty="0">
                <a:solidFill>
                  <a:srgbClr val="002060"/>
                </a:solidFill>
              </a:rPr>
              <a:t>, </a:t>
            </a:r>
            <a:r>
              <a:rPr lang="de-CH" sz="2000" b="1" i="1" dirty="0" err="1">
                <a:solidFill>
                  <a:srgbClr val="002060"/>
                </a:solidFill>
              </a:rPr>
              <a:t>and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if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treated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br>
              <a:rPr lang="de-CH" sz="2000" b="1" i="1" dirty="0">
                <a:solidFill>
                  <a:srgbClr val="002060"/>
                </a:solidFill>
              </a:rPr>
            </a:br>
            <a:r>
              <a:rPr lang="de-CH" sz="2000" b="1" i="1" dirty="0">
                <a:solidFill>
                  <a:srgbClr val="002060"/>
                </a:solidFill>
              </a:rPr>
              <a:t>    </a:t>
            </a:r>
            <a:r>
              <a:rPr lang="de-CH" sz="2000" b="1" i="1" dirty="0" err="1">
                <a:solidFill>
                  <a:srgbClr val="002060"/>
                </a:solidFill>
              </a:rPr>
              <a:t>within</a:t>
            </a:r>
            <a:r>
              <a:rPr lang="de-CH" sz="2000" b="1" i="1" dirty="0">
                <a:solidFill>
                  <a:srgbClr val="002060"/>
                </a:solidFill>
              </a:rPr>
              <a:t> 2 </a:t>
            </a:r>
            <a:r>
              <a:rPr lang="de-CH" sz="2000" b="1" i="1" dirty="0" err="1">
                <a:solidFill>
                  <a:srgbClr val="002060"/>
                </a:solidFill>
              </a:rPr>
              <a:t>weeks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of</a:t>
            </a:r>
            <a:r>
              <a:rPr lang="de-CH" sz="2000" b="1" i="1" dirty="0">
                <a:solidFill>
                  <a:srgbClr val="002060"/>
                </a:solidFill>
              </a:rPr>
              <a:t> </a:t>
            </a:r>
            <a:r>
              <a:rPr lang="de-CH" sz="2000" b="1" i="1" dirty="0" err="1">
                <a:solidFill>
                  <a:srgbClr val="002060"/>
                </a:solidFill>
              </a:rPr>
              <a:t>symptoms</a:t>
            </a:r>
            <a:endParaRPr lang="de-CH" sz="2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5325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Symptomatic carotid stenosis: ECST risk model</a:t>
            </a:r>
            <a:endParaRPr lang="en-GB" b="0" dirty="0"/>
          </a:p>
        </p:txBody>
      </p:sp>
      <p:pic>
        <p:nvPicPr>
          <p:cNvPr id="6963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7705725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Text Box 47"/>
          <p:cNvSpPr txBox="1">
            <a:spLocks noChangeArrowheads="1"/>
          </p:cNvSpPr>
          <p:nvPr/>
        </p:nvSpPr>
        <p:spPr bwMode="auto">
          <a:xfrm>
            <a:off x="395288" y="6237288"/>
            <a:ext cx="43926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Rothwell et al., </a:t>
            </a:r>
            <a:r>
              <a:rPr kumimoji="0" lang="de-CH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Lancet 1999; 353: 2105-10</a:t>
            </a:r>
          </a:p>
        </p:txBody>
      </p:sp>
    </p:spTree>
    <p:extLst>
      <p:ext uri="{BB962C8B-B14F-4D97-AF65-F5344CB8AC3E}">
        <p14:creationId xmlns:p14="http://schemas.microsoft.com/office/powerpoint/2010/main" val="1484312062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ECST risk model predicts 5-year stroke risk under medical therapy in NASCET trial population</a:t>
            </a:r>
            <a:endParaRPr lang="en-GB" sz="1800" dirty="0"/>
          </a:p>
        </p:txBody>
      </p:sp>
      <p:grpSp>
        <p:nvGrpSpPr>
          <p:cNvPr id="2" name="Gruppieren 1"/>
          <p:cNvGrpSpPr/>
          <p:nvPr/>
        </p:nvGrpSpPr>
        <p:grpSpPr>
          <a:xfrm>
            <a:off x="1069205" y="1412776"/>
            <a:ext cx="7323083" cy="4680521"/>
            <a:chOff x="1012138" y="1584990"/>
            <a:chExt cx="7866597" cy="5027903"/>
          </a:xfrm>
        </p:grpSpPr>
        <p:sp>
          <p:nvSpPr>
            <p:cNvPr id="3" name="TextBox 2"/>
            <p:cNvSpPr txBox="1"/>
            <p:nvPr/>
          </p:nvSpPr>
          <p:spPr>
            <a:xfrm>
              <a:off x="6953177" y="1988841"/>
              <a:ext cx="179531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Patients on medical treatment in NASCET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948294" y="3441194"/>
              <a:ext cx="19304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Risk of CEA</a:t>
              </a:r>
              <a:b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</a:b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 NASCET</a:t>
              </a: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823537" y="2128686"/>
              <a:ext cx="124757" cy="123029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Diamond 81"/>
            <p:cNvSpPr/>
            <p:nvPr/>
          </p:nvSpPr>
          <p:spPr>
            <a:xfrm>
              <a:off x="6833902" y="3588784"/>
              <a:ext cx="114362" cy="129863"/>
            </a:xfrm>
            <a:prstGeom prst="diamond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012138" y="1584990"/>
              <a:ext cx="6731155" cy="5027903"/>
              <a:chOff x="1012105" y="1584990"/>
              <a:chExt cx="6731155" cy="5027903"/>
            </a:xfrm>
          </p:grpSpPr>
          <p:sp>
            <p:nvSpPr>
              <p:cNvPr id="2077" name="TextBox 2076"/>
              <p:cNvSpPr txBox="1"/>
              <p:nvPr/>
            </p:nvSpPr>
            <p:spPr>
              <a:xfrm>
                <a:off x="2712587" y="6183087"/>
                <a:ext cx="4305508" cy="42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Predicted medical risk (%)</a:t>
                </a:r>
              </a:p>
            </p:txBody>
          </p:sp>
          <p:sp>
            <p:nvSpPr>
              <p:cNvPr id="2078" name="TextBox 2077"/>
              <p:cNvSpPr txBox="1"/>
              <p:nvPr/>
            </p:nvSpPr>
            <p:spPr>
              <a:xfrm rot="16200000">
                <a:off x="-143205" y="3259696"/>
                <a:ext cx="2740426" cy="429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Observed risk (%)</a:t>
                </a:r>
              </a:p>
            </p:txBody>
          </p:sp>
          <p:cxnSp>
            <p:nvCxnSpPr>
              <p:cNvPr id="2069" name="Straight Connector 2068"/>
              <p:cNvCxnSpPr/>
              <p:nvPr/>
            </p:nvCxnSpPr>
            <p:spPr>
              <a:xfrm>
                <a:off x="2452005" y="5114289"/>
                <a:ext cx="0" cy="6139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Straight Connector 4"/>
              <p:cNvCxnSpPr/>
              <p:nvPr/>
            </p:nvCxnSpPr>
            <p:spPr>
              <a:xfrm>
                <a:off x="2454141" y="1755065"/>
                <a:ext cx="0" cy="3353322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2445288" y="5109175"/>
                <a:ext cx="451073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Rectangle 7"/>
              <p:cNvSpPr/>
              <p:nvPr/>
            </p:nvSpPr>
            <p:spPr>
              <a:xfrm>
                <a:off x="3056613" y="4361917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6160485" y="2217464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786671" y="3080371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4071341" y="3827082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3572978" y="3985994"/>
                <a:ext cx="136434" cy="123029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9" name="Diamond 8"/>
              <p:cNvSpPr/>
              <p:nvPr/>
            </p:nvSpPr>
            <p:spPr>
              <a:xfrm>
                <a:off x="3062297" y="4874534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3591920" y="4517410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6" name="Diamond 15"/>
              <p:cNvSpPr/>
              <p:nvPr/>
            </p:nvSpPr>
            <p:spPr>
              <a:xfrm>
                <a:off x="4094079" y="4580632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7" name="Diamond 16"/>
              <p:cNvSpPr/>
              <p:nvPr/>
            </p:nvSpPr>
            <p:spPr>
              <a:xfrm>
                <a:off x="4792356" y="4402924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" name="Diamond 17"/>
              <p:cNvSpPr/>
              <p:nvPr/>
            </p:nvSpPr>
            <p:spPr>
              <a:xfrm>
                <a:off x="6166170" y="4730999"/>
                <a:ext cx="125066" cy="129863"/>
              </a:xfrm>
              <a:prstGeom prst="diamond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124829" y="4109024"/>
                <a:ext cx="0" cy="99936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3641194" y="3631371"/>
                <a:ext cx="0" cy="122949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146740" y="3431727"/>
                <a:ext cx="0" cy="148604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4854887" y="2620779"/>
                <a:ext cx="0" cy="101059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4850529" y="4153131"/>
                <a:ext cx="8718" cy="61546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6224914" y="1700884"/>
                <a:ext cx="7575" cy="11401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8" name="Straight Connector 2047"/>
              <p:cNvCxnSpPr/>
              <p:nvPr/>
            </p:nvCxnSpPr>
            <p:spPr>
              <a:xfrm flipH="1">
                <a:off x="6224716" y="4532787"/>
                <a:ext cx="7972" cy="5077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4" name="Straight Connector 2053"/>
              <p:cNvCxnSpPr/>
              <p:nvPr/>
            </p:nvCxnSpPr>
            <p:spPr>
              <a:xfrm>
                <a:off x="3073353" y="473747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3073353" y="409948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3070511" y="5104067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587419" y="4467856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3590874" y="4854381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177225" y="504056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>
                <a:off x="3590294" y="3631371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3589718" y="429430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4105712" y="343172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>
                <a:off x="4091051" y="433600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>
                <a:off x="4106316" y="491776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4803411" y="262427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4803411" y="3645718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4803411" y="4159085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4803411" y="4770883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>
                <a:off x="6177225" y="4520907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177225" y="169353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177225" y="2856590"/>
                <a:ext cx="10295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5" name="Straight Connector 2064"/>
              <p:cNvCxnSpPr/>
              <p:nvPr/>
            </p:nvCxnSpPr>
            <p:spPr>
              <a:xfrm>
                <a:off x="2323194" y="1755065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>
                <a:off x="2321406" y="2421730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>
                <a:off x="2330765" y="3111608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>
                <a:off x="2314273" y="3769215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>
                <a:off x="2321406" y="4437898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>
                <a:off x="2332049" y="5111301"/>
                <a:ext cx="1220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3343251" y="5113712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4237859" y="5113712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5174809" y="5109391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071871" y="5109470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953908" y="5108438"/>
                <a:ext cx="0" cy="8595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1" name="Straight Connector 2070"/>
              <p:cNvCxnSpPr>
                <a:endCxn id="10" idx="2"/>
              </p:cNvCxnSpPr>
              <p:nvPr/>
            </p:nvCxnSpPr>
            <p:spPr>
              <a:xfrm flipV="1">
                <a:off x="3122299" y="2340493"/>
                <a:ext cx="3106405" cy="2268211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6177225" y="2856590"/>
                <a:ext cx="1029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79" name="TextBox 2078"/>
              <p:cNvSpPr txBox="1"/>
              <p:nvPr/>
            </p:nvSpPr>
            <p:spPr>
              <a:xfrm>
                <a:off x="2307358" y="5139709"/>
                <a:ext cx="46089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3" name="TextBox 92"/>
              <p:cNvSpPr txBox="1"/>
              <p:nvPr/>
            </p:nvSpPr>
            <p:spPr>
              <a:xfrm>
                <a:off x="3079442" y="5139709"/>
                <a:ext cx="900871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4875541" y="5139709"/>
                <a:ext cx="774442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4012517" y="5139709"/>
                <a:ext cx="94353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96" name="TextBox 95"/>
              <p:cNvSpPr txBox="1"/>
              <p:nvPr/>
            </p:nvSpPr>
            <p:spPr>
              <a:xfrm>
                <a:off x="6693371" y="5139709"/>
                <a:ext cx="1049889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811984" y="5139709"/>
                <a:ext cx="70751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1914309" y="4954899"/>
                <a:ext cx="460897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0</a:t>
                </a: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1769384" y="4253356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10</a:t>
                </a:r>
              </a:p>
            </p:txBody>
          </p:sp>
          <p:sp>
            <p:nvSpPr>
              <p:cNvPr id="100" name="TextBox 99"/>
              <p:cNvSpPr txBox="1"/>
              <p:nvPr/>
            </p:nvSpPr>
            <p:spPr>
              <a:xfrm>
                <a:off x="1769383" y="2941533"/>
                <a:ext cx="701339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30</a:t>
                </a: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1769384" y="3587623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20</a:t>
                </a:r>
              </a:p>
            </p:txBody>
          </p:sp>
          <p:sp>
            <p:nvSpPr>
              <p:cNvPr id="102" name="TextBox 101"/>
              <p:cNvSpPr txBox="1"/>
              <p:nvPr/>
            </p:nvSpPr>
            <p:spPr>
              <a:xfrm>
                <a:off x="1769383" y="1584990"/>
                <a:ext cx="830156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50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1769384" y="2251656"/>
                <a:ext cx="830155" cy="477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40</a:t>
                </a:r>
              </a:p>
            </p:txBody>
          </p:sp>
        </p:grpSp>
      </p:grpSp>
      <p:sp>
        <p:nvSpPr>
          <p:cNvPr id="14" name="Fußzeilenplatzhalt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Rothwell PM. Lancet 2005; 365: 256–265</a:t>
            </a: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8DE3EFF7-4CEA-436B-840C-8ACE153CDAB4}"/>
              </a:ext>
            </a:extLst>
          </p:cNvPr>
          <p:cNvGrpSpPr/>
          <p:nvPr/>
        </p:nvGrpSpPr>
        <p:grpSpPr>
          <a:xfrm>
            <a:off x="2407004" y="5229203"/>
            <a:ext cx="1647662" cy="576061"/>
            <a:chOff x="2407004" y="5229203"/>
            <a:chExt cx="1647662" cy="576061"/>
          </a:xfrm>
        </p:grpSpPr>
        <p:sp>
          <p:nvSpPr>
            <p:cNvPr id="20" name="Geschweifte Klammer rechts 19">
              <a:extLst>
                <a:ext uri="{FF2B5EF4-FFF2-40B4-BE49-F238E27FC236}">
                  <a16:creationId xmlns:a16="http://schemas.microsoft.com/office/drawing/2014/main" id="{ED481166-11D6-4ED9-BDBA-FF00B3C0E28E}"/>
                </a:ext>
              </a:extLst>
            </p:cNvPr>
            <p:cNvSpPr/>
            <p:nvPr/>
          </p:nvSpPr>
          <p:spPr>
            <a:xfrm rot="5400000">
              <a:off x="3117437" y="4518770"/>
              <a:ext cx="226796" cy="1647662"/>
            </a:xfrm>
            <a:prstGeom prst="rightBrac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6AC0285B-EBB5-4F7D-80E4-4EA9A347C13B}"/>
                </a:ext>
              </a:extLst>
            </p:cNvPr>
            <p:cNvSpPr txBox="1"/>
            <p:nvPr/>
          </p:nvSpPr>
          <p:spPr>
            <a:xfrm>
              <a:off x="2843808" y="5405154"/>
              <a:ext cx="86409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2000" b="1" dirty="0">
                  <a:solidFill>
                    <a:srgbClr val="002060"/>
                  </a:solidFill>
                </a:rPr>
                <a:t>&lt;20%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964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ECST-2 hypotheses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 patients with ≥50% </a:t>
            </a:r>
            <a:r>
              <a:rPr lang="en-GB" sz="2000" b="1" dirty="0"/>
              <a:t>symptomatic or asymptomatic </a:t>
            </a:r>
            <a:r>
              <a:rPr lang="en-GB" sz="2000" dirty="0"/>
              <a:t>carotid stenosis and a predicted 5-year stroke risk &lt;20%, </a:t>
            </a:r>
            <a:r>
              <a:rPr lang="en-GB" sz="2000" b="1" dirty="0"/>
              <a:t>optimised medical therapy (OMT) alone is as effective in the long-term prevention of stroke as </a:t>
            </a:r>
            <a:r>
              <a:rPr lang="en-GB" sz="2000" dirty="0"/>
              <a:t>carotid revascularisation </a:t>
            </a:r>
            <a:r>
              <a:rPr lang="en-GB" sz="2000" b="1" dirty="0"/>
              <a:t>(CEA or CAS)</a:t>
            </a:r>
            <a:r>
              <a:rPr lang="en-GB" sz="2000" dirty="0"/>
              <a:t> plus OMT </a:t>
            </a:r>
          </a:p>
          <a:p>
            <a:r>
              <a:rPr lang="en-GB" sz="2000" b="1" dirty="0"/>
              <a:t>Plaque imaging </a:t>
            </a:r>
            <a:r>
              <a:rPr lang="en-GB" sz="2000" dirty="0"/>
              <a:t>helps select patients who benefit from revascularisation</a:t>
            </a:r>
          </a:p>
          <a:p>
            <a:r>
              <a:rPr lang="en-GB" sz="2000" b="1" dirty="0"/>
              <a:t>Primary outcome: any stroke or myocardial infarction, or procedural death</a:t>
            </a:r>
          </a:p>
          <a:p>
            <a:r>
              <a:rPr lang="en-GB" sz="2000" dirty="0"/>
              <a:t>Secondary outcomes: </a:t>
            </a:r>
            <a:r>
              <a:rPr lang="en-GB" sz="2000" b="1" dirty="0"/>
              <a:t>2-year risk of cerebral infarcts on MRI, cognitive impairment (</a:t>
            </a:r>
            <a:r>
              <a:rPr lang="en-GB" sz="2000" b="1" dirty="0" err="1"/>
              <a:t>MoCa</a:t>
            </a:r>
            <a:r>
              <a:rPr lang="en-GB" sz="2000" b="1" dirty="0"/>
              <a:t>)</a:t>
            </a:r>
            <a:r>
              <a:rPr lang="en-GB" sz="2000" dirty="0"/>
              <a:t>,</a:t>
            </a:r>
            <a:r>
              <a:rPr lang="en-GB" sz="2000" b="1" dirty="0"/>
              <a:t> disability</a:t>
            </a:r>
            <a:endParaRPr lang="de-CH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46996061"/>
      </p:ext>
    </p:extLst>
  </p:cSld>
  <p:clrMapOvr>
    <a:masterClrMapping/>
  </p:clrMapOvr>
  <p:transition spd="slow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Carotid Artery Risk (CAR) score</a:t>
            </a:r>
          </a:p>
        </p:txBody>
      </p:sp>
      <p:sp>
        <p:nvSpPr>
          <p:cNvPr id="6146" name="Rectangle 3"/>
          <p:cNvSpPr>
            <a:spLocks noGrp="1" noChangeArrowheads="1"/>
          </p:cNvSpPr>
          <p:nvPr>
            <p:ph type="body" sz="quarter" idx="13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sz="2000" dirty="0"/>
              <a:t>Recalibrated ECST risk model assuming half the risk of stroke under current medical therapy than historically</a:t>
            </a:r>
          </a:p>
          <a:p>
            <a:pPr eaLnBrk="1" hangingPunct="1">
              <a:defRPr/>
            </a:pPr>
            <a:r>
              <a:rPr lang="en-GB" sz="2000" dirty="0"/>
              <a:t>Patients with symptomatic stenosis are eligible if estimated 5-year stroke &lt;15%</a:t>
            </a:r>
          </a:p>
          <a:p>
            <a:pPr eaLnBrk="1" hangingPunct="1">
              <a:defRPr/>
            </a:pPr>
            <a:r>
              <a:rPr lang="en-GB" sz="2000" dirty="0"/>
              <a:t>All patients with asymptomatic stenosis are eligible</a:t>
            </a:r>
          </a:p>
          <a:p>
            <a:pPr eaLnBrk="1" hangingPunct="1">
              <a:defRPr/>
            </a:pPr>
            <a:r>
              <a:rPr lang="en-GB" sz="2000" dirty="0"/>
              <a:t>Baseline variables used to calculate CAR score:</a:t>
            </a:r>
          </a:p>
          <a:p>
            <a:pPr marL="933450" lvl="1" indent="-533400" eaLnBrk="1" hangingPunct="1">
              <a:defRPr/>
            </a:pPr>
            <a:r>
              <a:rPr lang="en-GB" sz="2000" dirty="0"/>
              <a:t>Age and Sex</a:t>
            </a:r>
          </a:p>
          <a:p>
            <a:pPr marL="933450" lvl="1" indent="-533400" eaLnBrk="1" hangingPunct="1">
              <a:defRPr/>
            </a:pPr>
            <a:r>
              <a:rPr lang="en-GB" sz="2000" dirty="0"/>
              <a:t>Degree of carotid stenosis </a:t>
            </a:r>
          </a:p>
          <a:p>
            <a:pPr marL="933450" lvl="1" indent="-533400" eaLnBrk="1" hangingPunct="1">
              <a:defRPr/>
            </a:pPr>
            <a:r>
              <a:rPr lang="en-GB" sz="2000" dirty="0"/>
              <a:t>Plaque morphology – smooth or ulcerated</a:t>
            </a:r>
          </a:p>
          <a:p>
            <a:pPr marL="933450" lvl="1" indent="-533400" eaLnBrk="1" hangingPunct="1">
              <a:defRPr/>
            </a:pPr>
            <a:r>
              <a:rPr lang="en-GB" sz="2000" dirty="0"/>
              <a:t>Time since event and event severity if symptomatic </a:t>
            </a:r>
          </a:p>
          <a:p>
            <a:pPr marL="933450" lvl="1" indent="-533400" eaLnBrk="1" hangingPunct="1">
              <a:defRPr/>
            </a:pPr>
            <a:r>
              <a:rPr lang="en-GB" sz="2000" dirty="0"/>
              <a:t>Vascular risk factors (hypertension, diabetes, previous MI and peripheral vascular disease)</a:t>
            </a:r>
          </a:p>
          <a:p>
            <a:pPr eaLnBrk="1" hangingPunct="1">
              <a:defRPr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185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/>
              <a:t>Predicting risk of recurrent stroke in patients with symptomatic stenosis – ECST risk model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1810831" y="1256750"/>
            <a:ext cx="5974088" cy="4970660"/>
            <a:chOff x="1626240" y="1340628"/>
            <a:chExt cx="6380575" cy="5308873"/>
          </a:xfrm>
        </p:grpSpPr>
        <p:grpSp>
          <p:nvGrpSpPr>
            <p:cNvPr id="5" name="Group 4"/>
            <p:cNvGrpSpPr/>
            <p:nvPr/>
          </p:nvGrpSpPr>
          <p:grpSpPr>
            <a:xfrm>
              <a:off x="1691680" y="5517231"/>
              <a:ext cx="6315135" cy="1132270"/>
              <a:chOff x="1415148" y="5219908"/>
              <a:chExt cx="6720469" cy="1547089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415148" y="5229200"/>
                <a:ext cx="564564" cy="335755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415148" y="5733256"/>
                <a:ext cx="564564" cy="33575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415148" y="6261597"/>
                <a:ext cx="564564" cy="335755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051720" y="5219908"/>
                <a:ext cx="5435279" cy="53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Low 5-year risk ipsilateral stroke risk  (&lt;10%)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051720" y="5699679"/>
                <a:ext cx="6083897" cy="5389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Intermediate 5-year ipsilateral stroke risk (10-19%)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051720" y="6228019"/>
                <a:ext cx="5493581" cy="538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/>
                  <a:t>High 5-year risk ipsilateral stroke risk  (&gt;20%)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1626240" y="1340628"/>
              <a:ext cx="5898088" cy="4033733"/>
              <a:chOff x="1626240" y="1340628"/>
              <a:chExt cx="5898088" cy="403373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626240" y="1412776"/>
                <a:ext cx="5898088" cy="3961585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209340" y="1342509"/>
                <a:ext cx="19864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50-69% stenosis</a:t>
                </a:r>
              </a:p>
              <a:p>
                <a:pPr algn="ctr"/>
                <a:r>
                  <a:rPr lang="en-GB" dirty="0"/>
                  <a:t>Ulcer -      Ulcer +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961823" y="1340628"/>
                <a:ext cx="1986441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/>
                  <a:t>70-99% stenosis</a:t>
                </a:r>
              </a:p>
              <a:p>
                <a:pPr algn="ctr"/>
                <a:r>
                  <a:rPr lang="en-GB" dirty="0"/>
                  <a:t>Ulcer -      Ulcer +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211960" y="1484784"/>
                <a:ext cx="683200" cy="40011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GB" sz="2000" dirty="0"/>
                  <a:t>Men</a:t>
                </a:r>
              </a:p>
            </p:txBody>
          </p:sp>
        </p:grpSp>
      </p:grpSp>
      <p:sp>
        <p:nvSpPr>
          <p:cNvPr id="23" name="Fußzeilenplatzhalter 13"/>
          <p:cNvSpPr>
            <a:spLocks noGrp="1"/>
          </p:cNvSpPr>
          <p:nvPr>
            <p:ph type="ftr" sz="quarter" idx="11"/>
          </p:nvPr>
        </p:nvSpPr>
        <p:spPr>
          <a:xfrm>
            <a:off x="544326" y="6346974"/>
            <a:ext cx="6800400" cy="394394"/>
          </a:xfrm>
        </p:spPr>
        <p:txBody>
          <a:bodyPr/>
          <a:lstStyle/>
          <a:p>
            <a:pPr>
              <a:defRPr/>
            </a:pPr>
            <a:r>
              <a:rPr lang="en-US" dirty="0"/>
              <a:t>Rothwell PM. Lancet 2005; 365: 256–265</a:t>
            </a:r>
            <a:endParaRPr lang="fr-FR" dirty="0"/>
          </a:p>
        </p:txBody>
      </p:sp>
      <p:sp>
        <p:nvSpPr>
          <p:cNvPr id="18" name="Explosion 2 5"/>
          <p:cNvSpPr/>
          <p:nvPr/>
        </p:nvSpPr>
        <p:spPr>
          <a:xfrm>
            <a:off x="2699792" y="2211527"/>
            <a:ext cx="5997004" cy="3077152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dirty="0">
                <a:solidFill>
                  <a:prstClr val="white"/>
                </a:solidFill>
              </a:rPr>
              <a:t>«ECST-2 CAR Score»</a:t>
            </a:r>
          </a:p>
          <a:p>
            <a:pPr algn="ctr"/>
            <a:r>
              <a:rPr lang="de-CH" b="1" dirty="0">
                <a:solidFill>
                  <a:prstClr val="white"/>
                </a:solidFill>
              </a:rPr>
              <a:t>App </a:t>
            </a:r>
            <a:r>
              <a:rPr lang="de-CH" b="1" dirty="0" err="1">
                <a:solidFill>
                  <a:prstClr val="white"/>
                </a:solidFill>
              </a:rPr>
              <a:t>available</a:t>
            </a:r>
            <a:r>
              <a:rPr lang="de-CH" b="1" dirty="0">
                <a:solidFill>
                  <a:prstClr val="white"/>
                </a:solidFill>
              </a:rPr>
              <a:t> on </a:t>
            </a:r>
            <a:r>
              <a:rPr lang="de-CH" b="1" dirty="0" err="1">
                <a:solidFill>
                  <a:prstClr val="white"/>
                </a:solidFill>
              </a:rPr>
              <a:t>AppStore</a:t>
            </a:r>
            <a:r>
              <a:rPr lang="de-CH" b="1" dirty="0">
                <a:solidFill>
                  <a:prstClr val="white"/>
                </a:solidFill>
              </a:rPr>
              <a:t> and </a:t>
            </a:r>
            <a:r>
              <a:rPr lang="de-CH" b="1" dirty="0" err="1">
                <a:solidFill>
                  <a:prstClr val="white"/>
                </a:solidFill>
              </a:rPr>
              <a:t>PlayStore</a:t>
            </a:r>
            <a:r>
              <a:rPr lang="de-CH" b="1" dirty="0">
                <a:solidFill>
                  <a:prstClr val="white"/>
                </a:solidFill>
              </a:rPr>
              <a:t> 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E6F5E1-AB54-4143-9FDA-42D6C9C1934E}"/>
              </a:ext>
            </a:extLst>
          </p:cNvPr>
          <p:cNvGrpSpPr/>
          <p:nvPr/>
        </p:nvGrpSpPr>
        <p:grpSpPr>
          <a:xfrm>
            <a:off x="7634511" y="5173640"/>
            <a:ext cx="1401985" cy="684437"/>
            <a:chOff x="7634511" y="5173640"/>
            <a:chExt cx="1401985" cy="684437"/>
          </a:xfrm>
        </p:grpSpPr>
        <p:sp>
          <p:nvSpPr>
            <p:cNvPr id="19" name="Geschweifte Klammer rechts 18">
              <a:extLst>
                <a:ext uri="{FF2B5EF4-FFF2-40B4-BE49-F238E27FC236}">
                  <a16:creationId xmlns:a16="http://schemas.microsoft.com/office/drawing/2014/main" id="{92A7B0AA-871D-467B-A679-11D07B9318C1}"/>
                </a:ext>
              </a:extLst>
            </p:cNvPr>
            <p:cNvSpPr/>
            <p:nvPr/>
          </p:nvSpPr>
          <p:spPr>
            <a:xfrm>
              <a:off x="7634511" y="5173640"/>
              <a:ext cx="321865" cy="684437"/>
            </a:xfrm>
            <a:prstGeom prst="rightBrace">
              <a:avLst/>
            </a:prstGeom>
            <a:noFill/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A5942CB-A748-4A5C-817F-021E257F0266}"/>
                </a:ext>
              </a:extLst>
            </p:cNvPr>
            <p:cNvSpPr txBox="1"/>
            <p:nvPr/>
          </p:nvSpPr>
          <p:spPr>
            <a:xfrm>
              <a:off x="7920880" y="5301208"/>
              <a:ext cx="1115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>
                  <a:solidFill>
                    <a:srgbClr val="0070C0"/>
                  </a:solidFill>
                </a:rPr>
                <a:t>ECST-2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160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/>
          <p:cNvGrpSpPr/>
          <p:nvPr/>
        </p:nvGrpSpPr>
        <p:grpSpPr>
          <a:xfrm>
            <a:off x="467544" y="342990"/>
            <a:ext cx="8280920" cy="6254362"/>
            <a:chOff x="467544" y="342990"/>
            <a:chExt cx="8280920" cy="6254362"/>
          </a:xfrm>
        </p:grpSpPr>
        <p:sp>
          <p:nvSpPr>
            <p:cNvPr id="2" name="Rechteck 1"/>
            <p:cNvSpPr/>
            <p:nvPr/>
          </p:nvSpPr>
          <p:spPr>
            <a:xfrm>
              <a:off x="467544" y="6021288"/>
              <a:ext cx="82809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CH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lowchart: Process 85"/>
            <p:cNvSpPr/>
            <p:nvPr/>
          </p:nvSpPr>
          <p:spPr bwMode="auto">
            <a:xfrm>
              <a:off x="3851920" y="2672976"/>
              <a:ext cx="2160000" cy="54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Randomisation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in ECST-2</a:t>
              </a:r>
            </a:p>
          </p:txBody>
        </p:sp>
        <p:sp>
          <p:nvSpPr>
            <p:cNvPr id="88" name="Flowchart: Process 87"/>
            <p:cNvSpPr/>
            <p:nvPr/>
          </p:nvSpPr>
          <p:spPr bwMode="auto">
            <a:xfrm>
              <a:off x="6238003" y="3645024"/>
              <a:ext cx="1800000" cy="54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OMT +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Revasc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Group</a:t>
              </a:r>
            </a:p>
          </p:txBody>
        </p:sp>
        <p:sp>
          <p:nvSpPr>
            <p:cNvPr id="89" name="Flowchart: Process 88"/>
            <p:cNvSpPr/>
            <p:nvPr/>
          </p:nvSpPr>
          <p:spPr bwMode="auto">
            <a:xfrm>
              <a:off x="1496420" y="3645024"/>
              <a:ext cx="1800000" cy="54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OMT Group</a:t>
              </a:r>
            </a:p>
          </p:txBody>
        </p:sp>
        <p:cxnSp>
          <p:nvCxnSpPr>
            <p:cNvPr id="91" name="Elbow Connector 90"/>
            <p:cNvCxnSpPr>
              <a:stCxn id="86" idx="2"/>
              <a:endCxn id="88" idx="0"/>
            </p:cNvCxnSpPr>
            <p:nvPr/>
          </p:nvCxnSpPr>
          <p:spPr bwMode="auto">
            <a:xfrm rot="16200000" flipH="1">
              <a:off x="5818937" y="2325958"/>
              <a:ext cx="432048" cy="2206083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Elbow Connector 91"/>
            <p:cNvCxnSpPr>
              <a:stCxn id="86" idx="2"/>
              <a:endCxn id="89" idx="0"/>
            </p:cNvCxnSpPr>
            <p:nvPr/>
          </p:nvCxnSpPr>
          <p:spPr bwMode="auto">
            <a:xfrm rot="5400000">
              <a:off x="3448146" y="2161250"/>
              <a:ext cx="432048" cy="2535500"/>
            </a:xfrm>
            <a:prstGeom prst="bentConnector3">
              <a:avLst>
                <a:gd name="adj1" fmla="val 50000"/>
              </a:avLst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2"/>
            </p:cNvCxnSpPr>
            <p:nvPr/>
          </p:nvCxnSpPr>
          <p:spPr bwMode="auto">
            <a:xfrm flipH="1">
              <a:off x="2396026" y="4185024"/>
              <a:ext cx="394" cy="201632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88" idx="2"/>
              <a:endCxn id="70" idx="0"/>
            </p:cNvCxnSpPr>
            <p:nvPr/>
          </p:nvCxnSpPr>
          <p:spPr bwMode="auto">
            <a:xfrm flipH="1">
              <a:off x="7123768" y="4185024"/>
              <a:ext cx="14235" cy="54012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/>
            <p:nvPr/>
          </p:nvCxnSpPr>
          <p:spPr bwMode="auto">
            <a:xfrm>
              <a:off x="5669915" y="5769288"/>
              <a:ext cx="147266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 bwMode="auto">
            <a:xfrm flipH="1">
              <a:off x="2406967" y="5769288"/>
              <a:ext cx="146571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Flowchart: Process 34"/>
            <p:cNvSpPr/>
            <p:nvPr/>
          </p:nvSpPr>
          <p:spPr bwMode="auto">
            <a:xfrm>
              <a:off x="3872685" y="5733296"/>
              <a:ext cx="2160000" cy="36000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Blood sample</a:t>
              </a:r>
            </a:p>
          </p:txBody>
        </p:sp>
        <p:sp>
          <p:nvSpPr>
            <p:cNvPr id="45" name="Flowchart: Process 85"/>
            <p:cNvSpPr/>
            <p:nvPr/>
          </p:nvSpPr>
          <p:spPr bwMode="auto">
            <a:xfrm>
              <a:off x="3851920" y="342990"/>
              <a:ext cx="2160000" cy="72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Symptomatic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or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asymptomatic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carotid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stenosis</a:t>
              </a:r>
              <a:endPara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Flowchart: Process 85"/>
            <p:cNvSpPr/>
            <p:nvPr/>
          </p:nvSpPr>
          <p:spPr bwMode="auto">
            <a:xfrm>
              <a:off x="3851920" y="1239652"/>
              <a:ext cx="2160000" cy="54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CAR Score </a:t>
              </a:r>
              <a:b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</a:b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(5-year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stroke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)</a:t>
              </a:r>
            </a:p>
          </p:txBody>
        </p:sp>
        <p:sp>
          <p:nvSpPr>
            <p:cNvPr id="47" name="Flowchart: Process 85"/>
            <p:cNvSpPr/>
            <p:nvPr/>
          </p:nvSpPr>
          <p:spPr bwMode="auto">
            <a:xfrm>
              <a:off x="6238003" y="1124744"/>
              <a:ext cx="2160000" cy="72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&gt;20%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 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Revascularisation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recommended</a:t>
              </a:r>
              <a:endPara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9" name="Gerade Verbindung mit Pfeil 8"/>
            <p:cNvCxnSpPr>
              <a:stCxn id="46" idx="3"/>
              <a:endCxn id="47" idx="1"/>
            </p:cNvCxnSpPr>
            <p:nvPr/>
          </p:nvCxnSpPr>
          <p:spPr>
            <a:xfrm flipV="1">
              <a:off x="6011920" y="1484744"/>
              <a:ext cx="226083" cy="24908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10"/>
            <p:cNvCxnSpPr>
              <a:stCxn id="45" idx="2"/>
              <a:endCxn id="46" idx="0"/>
            </p:cNvCxnSpPr>
            <p:nvPr/>
          </p:nvCxnSpPr>
          <p:spPr>
            <a:xfrm>
              <a:off x="4931920" y="1062990"/>
              <a:ext cx="0" cy="17666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Process 85"/>
            <p:cNvSpPr/>
            <p:nvPr/>
          </p:nvSpPr>
          <p:spPr bwMode="auto">
            <a:xfrm>
              <a:off x="3851920" y="1956314"/>
              <a:ext cx="2160000" cy="54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≤20%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risk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Eligible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for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ECST-2</a:t>
              </a:r>
            </a:p>
          </p:txBody>
        </p:sp>
        <p:sp>
          <p:nvSpPr>
            <p:cNvPr id="52" name="Flowchart: Process 34"/>
            <p:cNvSpPr/>
            <p:nvPr/>
          </p:nvSpPr>
          <p:spPr bwMode="auto">
            <a:xfrm>
              <a:off x="3851920" y="3933056"/>
              <a:ext cx="2160000" cy="5400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Baseline MRI 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brain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+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plaque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US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plaque</a:t>
              </a:r>
              <a:endPara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53" name="Flowchart: Process 35"/>
            <p:cNvSpPr/>
            <p:nvPr/>
          </p:nvSpPr>
          <p:spPr bwMode="auto">
            <a:xfrm>
              <a:off x="3851920" y="4473080"/>
              <a:ext cx="2160000" cy="360000"/>
            </a:xfrm>
            <a:prstGeom prst="flowChartProcess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Blood sample</a:t>
              </a:r>
            </a:p>
          </p:txBody>
        </p:sp>
        <p:cxnSp>
          <p:nvCxnSpPr>
            <p:cNvPr id="15" name="Gerade Verbindung mit Pfeil 14"/>
            <p:cNvCxnSpPr>
              <a:stCxn id="46" idx="2"/>
              <a:endCxn id="51" idx="0"/>
            </p:cNvCxnSpPr>
            <p:nvPr/>
          </p:nvCxnSpPr>
          <p:spPr>
            <a:xfrm>
              <a:off x="4931920" y="1779652"/>
              <a:ext cx="0" cy="176662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Flowchart: Process 39"/>
            <p:cNvSpPr/>
            <p:nvPr/>
          </p:nvSpPr>
          <p:spPr bwMode="auto">
            <a:xfrm>
              <a:off x="3872685" y="5409288"/>
              <a:ext cx="2160000" cy="360000"/>
            </a:xfrm>
            <a:prstGeom prst="flowChartProcess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2-year MRI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brain</a:t>
              </a:r>
              <a:endParaRPr kumimoji="0" lang="de-CH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lowchart: Process 39"/>
            <p:cNvSpPr/>
            <p:nvPr/>
          </p:nvSpPr>
          <p:spPr bwMode="auto">
            <a:xfrm>
              <a:off x="1496420" y="6201352"/>
              <a:ext cx="6541583" cy="360000"/>
            </a:xfrm>
            <a:prstGeom prst="flowChartProcess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itchFamily="34" charset="0"/>
                </a:rPr>
                <a:t>Clinical follow-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up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minimum</a:t>
              </a:r>
              <a:r>
                <a:rPr kumimoji="0" lang="de-CH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5 </a:t>
              </a:r>
              <a:r>
                <a:rPr kumimoji="0" lang="de-CH" sz="1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years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,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maximum</a:t>
              </a:r>
              <a:r>
                <a:rPr kumimoji="0" lang="de-CH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 10 </a:t>
              </a:r>
              <a:r>
                <a:rPr kumimoji="0" lang="de-CH" sz="1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years</a:t>
              </a:r>
              <a:endParaRPr kumimoji="0" lang="de-CH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cxnSp>
          <p:nvCxnSpPr>
            <p:cNvPr id="75" name="Straight Arrow Connector 98"/>
            <p:cNvCxnSpPr/>
            <p:nvPr/>
          </p:nvCxnSpPr>
          <p:spPr bwMode="auto">
            <a:xfrm flipH="1">
              <a:off x="2411760" y="4473080"/>
              <a:ext cx="146571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97"/>
            <p:cNvCxnSpPr/>
            <p:nvPr/>
          </p:nvCxnSpPr>
          <p:spPr bwMode="auto">
            <a:xfrm>
              <a:off x="5652120" y="4473080"/>
              <a:ext cx="1472669" cy="0"/>
            </a:xfrm>
            <a:prstGeom prst="straightConnector1">
              <a:avLst/>
            </a:prstGeom>
            <a:ln w="95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itel 2"/>
          <p:cNvSpPr>
            <a:spLocks noGrp="1"/>
          </p:cNvSpPr>
          <p:nvPr>
            <p:ph type="title"/>
          </p:nvPr>
        </p:nvSpPr>
        <p:spPr>
          <a:xfrm>
            <a:off x="540000" y="504000"/>
            <a:ext cx="3034170" cy="836768"/>
          </a:xfrm>
        </p:spPr>
        <p:txBody>
          <a:bodyPr>
            <a:normAutofit/>
          </a:bodyPr>
          <a:lstStyle/>
          <a:p>
            <a:r>
              <a:rPr lang="de-CH" b="0" dirty="0"/>
              <a:t>ECST-2 </a:t>
            </a:r>
            <a:r>
              <a:rPr lang="de-CH" b="0" dirty="0" err="1"/>
              <a:t>trial</a:t>
            </a:r>
            <a:r>
              <a:rPr lang="de-CH" b="0" dirty="0"/>
              <a:t> </a:t>
            </a:r>
            <a:r>
              <a:rPr lang="de-CH" b="0" dirty="0" err="1"/>
              <a:t>profile</a:t>
            </a:r>
            <a:endParaRPr lang="de-CH" b="0" dirty="0"/>
          </a:p>
        </p:txBody>
      </p:sp>
      <p:cxnSp>
        <p:nvCxnSpPr>
          <p:cNvPr id="44" name="Gerade Verbindung mit Pfeil 43"/>
          <p:cNvCxnSpPr>
            <a:stCxn id="51" idx="2"/>
            <a:endCxn id="86" idx="0"/>
          </p:cNvCxnSpPr>
          <p:nvPr/>
        </p:nvCxnSpPr>
        <p:spPr>
          <a:xfrm>
            <a:off x="4931920" y="2496314"/>
            <a:ext cx="0" cy="17666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Flowchart: Process 87"/>
          <p:cNvSpPr/>
          <p:nvPr/>
        </p:nvSpPr>
        <p:spPr bwMode="auto">
          <a:xfrm>
            <a:off x="6223768" y="4725144"/>
            <a:ext cx="1800000" cy="540000"/>
          </a:xfrm>
          <a:prstGeom prst="flowChartProcess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Revascularisation</a:t>
            </a:r>
            <a:endParaRPr kumimoji="0" lang="de-CH" sz="14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73" name="Straight Arrow Connector 95"/>
          <p:cNvCxnSpPr/>
          <p:nvPr/>
        </p:nvCxnSpPr>
        <p:spPr bwMode="auto">
          <a:xfrm flipH="1">
            <a:off x="7124789" y="5373080"/>
            <a:ext cx="10830" cy="828272"/>
          </a:xfrm>
          <a:prstGeom prst="straightConnector1">
            <a:avLst/>
          </a:prstGeom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90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09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/>
              <a:t>ECST-2: </a:t>
            </a:r>
            <a:r>
              <a:rPr lang="de-CH" dirty="0" err="1"/>
              <a:t>Optimised</a:t>
            </a:r>
            <a:r>
              <a:rPr lang="de-CH" dirty="0"/>
              <a:t> </a:t>
            </a:r>
            <a:r>
              <a:rPr lang="de-CH" dirty="0" err="1"/>
              <a:t>medical</a:t>
            </a:r>
            <a:r>
              <a:rPr lang="de-CH" dirty="0"/>
              <a:t> </a:t>
            </a:r>
            <a:r>
              <a:rPr lang="de-CH" dirty="0" err="1"/>
              <a:t>treatment</a:t>
            </a:r>
            <a:r>
              <a:rPr lang="de-CH" dirty="0"/>
              <a:t> (OMT)</a:t>
            </a: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Antiplatelet therapy: </a:t>
            </a:r>
            <a:r>
              <a:rPr lang="en-GB" sz="2000" b="1" dirty="0"/>
              <a:t>clopidogrel</a:t>
            </a:r>
            <a:r>
              <a:rPr lang="en-GB" sz="2000" dirty="0"/>
              <a:t> or </a:t>
            </a:r>
            <a:r>
              <a:rPr lang="en-GB" sz="2000" b="1" dirty="0"/>
              <a:t>aspirin and dipyridamole</a:t>
            </a:r>
            <a:r>
              <a:rPr lang="en-GB" sz="2000" dirty="0"/>
              <a:t>. Anticoagulation allowed if necessary. </a:t>
            </a:r>
          </a:p>
          <a:p>
            <a:r>
              <a:rPr lang="en-GB" sz="2000" b="1" dirty="0"/>
              <a:t>Statins</a:t>
            </a:r>
            <a:r>
              <a:rPr lang="en-GB" sz="2000" dirty="0"/>
              <a:t> adjusted to maintain a </a:t>
            </a:r>
            <a:r>
              <a:rPr lang="en-GB" sz="2000" b="1" dirty="0"/>
              <a:t>target total cholesterol &lt;4.0mmol/L, and an LDL cholesterol level  &lt;2.0mmol/L</a:t>
            </a:r>
            <a:r>
              <a:rPr lang="en-GB" sz="2000" dirty="0"/>
              <a:t>, together with low cholesterol diet. </a:t>
            </a:r>
          </a:p>
          <a:p>
            <a:r>
              <a:rPr lang="en-GB" sz="2000" dirty="0"/>
              <a:t>Antihypertensive treatment, adjusted to maintain a target BP of </a:t>
            </a:r>
            <a:r>
              <a:rPr lang="en-GB" sz="2000" b="1" dirty="0"/>
              <a:t>140/90 mmHg </a:t>
            </a:r>
            <a:r>
              <a:rPr lang="en-GB" sz="2000" dirty="0"/>
              <a:t>or less. </a:t>
            </a:r>
          </a:p>
          <a:p>
            <a:r>
              <a:rPr lang="en-GB" sz="2000" dirty="0"/>
              <a:t>Targeted risk factor modification: smoking, body weight, glycaemic control (HbA1c&lt;6.5%), exercise.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97263738"/>
      </p:ext>
    </p:extLst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+mn-lt"/>
              </a:rPr>
              <a:t>Status of ECST-2</a:t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2000" dirty="0"/>
              <a:t>Pilot funding from NIHR and Stroke Association</a:t>
            </a:r>
          </a:p>
          <a:p>
            <a:r>
              <a:rPr lang="en-GB" sz="2000" dirty="0"/>
              <a:t>Plaque and brain imaging and biomarker analysis during pilot phase funded by Swiss National Science Foundation</a:t>
            </a:r>
          </a:p>
          <a:p>
            <a:r>
              <a:rPr lang="en-GB" sz="2000" b="1" dirty="0"/>
              <a:t>30 active centres</a:t>
            </a:r>
          </a:p>
          <a:p>
            <a:r>
              <a:rPr lang="en-GB" sz="2000" b="1" dirty="0"/>
              <a:t>262 patients randomised </a:t>
            </a:r>
            <a:r>
              <a:rPr lang="en-GB" sz="2000" dirty="0"/>
              <a:t>(target pilot n=320, full trial n=2000 patients)</a:t>
            </a:r>
          </a:p>
          <a:p>
            <a:r>
              <a:rPr lang="en-GB" sz="2000" dirty="0"/>
              <a:t>New centres welcome</a:t>
            </a:r>
          </a:p>
          <a:p>
            <a:r>
              <a:rPr lang="en-GB" sz="2000" dirty="0"/>
              <a:t>Contact: </a:t>
            </a:r>
            <a:r>
              <a:rPr lang="en-GB" sz="2000" dirty="0">
                <a:solidFill>
                  <a:srgbClr val="C00000"/>
                </a:solidFill>
              </a:rPr>
              <a:t>office@ecst2.com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67630615"/>
      </p:ext>
    </p:extLst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6937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800" b="1" dirty="0">
                <a:solidFill>
                  <a:srgbClr val="B90000"/>
                </a:solidFill>
                <a:latin typeface="Arial Narrow" charset="0"/>
                <a:ea typeface="+mn-ea"/>
                <a:cs typeface="+mn-cs"/>
              </a:rPr>
              <a:t>ACTRIS</a:t>
            </a:r>
            <a:endParaRPr lang="fr-FR" sz="2400" b="1" dirty="0">
              <a:solidFill>
                <a:srgbClr val="B90000"/>
              </a:solidFill>
              <a:latin typeface="Arial Narrow" charset="0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type="subTitle" idx="4294967295"/>
          </p:nvPr>
        </p:nvSpPr>
        <p:spPr>
          <a:xfrm>
            <a:off x="542920" y="2025650"/>
            <a:ext cx="7772400" cy="3228975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ENDARTERECTOMY COMBINED WITH OPTIMAL MEDICAL THERAPY VERSUS OPTIMAL MEDICAL THERAPY ALONE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IN PATIENTS WITH 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SYMPTOMATIC SEVERE ATHEROSCLEROTIC 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C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AROTID ARTERY S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ENOSIS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AT HIGH 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ISK OF 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I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PSILATERAL </a:t>
            </a:r>
            <a:r>
              <a:rPr lang="fr-FR" sz="2000" b="1" dirty="0"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TROKE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PI: Jean-Louis Mas</a:t>
            </a:r>
            <a:endParaRPr lang="fr-FR" sz="18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89" y="5819144"/>
            <a:ext cx="1903297" cy="8006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6" t="6249" r="8196" b="6644"/>
          <a:stretch/>
        </p:blipFill>
        <p:spPr>
          <a:xfrm>
            <a:off x="2967798" y="5819144"/>
            <a:ext cx="1091381" cy="80066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10891" y="5797218"/>
            <a:ext cx="722671" cy="82259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364" y="5792830"/>
            <a:ext cx="978809" cy="80066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54" y="5792830"/>
            <a:ext cx="686500" cy="800666"/>
          </a:xfrm>
          <a:prstGeom prst="rect">
            <a:avLst/>
          </a:prstGeom>
        </p:spPr>
      </p:pic>
      <p:pic>
        <p:nvPicPr>
          <p:cNvPr id="9" name="Image 8" descr="SFMV.jpe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74" y="5792830"/>
            <a:ext cx="499168" cy="82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3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rgbClr val="000000"/>
                </a:solidFill>
              </a:rPr>
              <a:t>ACTRIS</a:t>
            </a:r>
            <a:br>
              <a:rPr lang="fr-FR" sz="2800" b="1" dirty="0">
                <a:solidFill>
                  <a:srgbClr val="000000"/>
                </a:solidFill>
              </a:rPr>
            </a:br>
            <a:r>
              <a:rPr lang="fr-FR" sz="2400" b="1" dirty="0">
                <a:solidFill>
                  <a:schemeClr val="accent2"/>
                </a:solidFill>
              </a:rPr>
              <a:t>Objectives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400" b="1" dirty="0" err="1"/>
              <a:t>Primary</a:t>
            </a:r>
            <a:r>
              <a:rPr lang="fr-FR" sz="2400" b="1" dirty="0"/>
              <a:t> objective</a:t>
            </a:r>
          </a:p>
          <a:p>
            <a:pPr lvl="1"/>
            <a:r>
              <a:rPr lang="fr-FR" sz="2000" dirty="0"/>
              <a:t>To </a:t>
            </a:r>
            <a:r>
              <a:rPr lang="fr-FR" sz="2000" dirty="0" err="1"/>
              <a:t>assess</a:t>
            </a:r>
            <a:r>
              <a:rPr lang="fr-FR" sz="2000" dirty="0"/>
              <a:t> </a:t>
            </a:r>
            <a:r>
              <a:rPr lang="fr-FR" sz="2000" dirty="0" err="1"/>
              <a:t>whether</a:t>
            </a:r>
            <a:r>
              <a:rPr lang="fr-FR" sz="2000" dirty="0"/>
              <a:t> </a:t>
            </a:r>
            <a:r>
              <a:rPr lang="fr-FR" sz="2000" dirty="0" err="1"/>
              <a:t>carotid</a:t>
            </a:r>
            <a:r>
              <a:rPr lang="fr-FR" sz="2000" dirty="0"/>
              <a:t> endarterectomy </a:t>
            </a:r>
            <a:r>
              <a:rPr lang="fr-FR" sz="2000" dirty="0" err="1"/>
              <a:t>combined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optimal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therapy</a:t>
            </a:r>
            <a:r>
              <a:rPr lang="fr-FR" sz="2000" dirty="0"/>
              <a:t> </a:t>
            </a:r>
            <a:r>
              <a:rPr lang="fr-FR" sz="2000" dirty="0" err="1"/>
              <a:t>improves</a:t>
            </a:r>
            <a:r>
              <a:rPr lang="fr-FR" sz="2000" dirty="0"/>
              <a:t> long-</a:t>
            </a:r>
            <a:r>
              <a:rPr lang="fr-FR" sz="2000" dirty="0" err="1"/>
              <a:t>term</a:t>
            </a:r>
            <a:r>
              <a:rPr lang="fr-FR" sz="2000" dirty="0"/>
              <a:t> </a:t>
            </a:r>
            <a:r>
              <a:rPr lang="fr-FR" sz="2000" dirty="0" err="1"/>
              <a:t>survival</a:t>
            </a:r>
            <a:r>
              <a:rPr lang="fr-FR" sz="2000" dirty="0"/>
              <a:t> free of </a:t>
            </a:r>
            <a:r>
              <a:rPr lang="fr-FR" sz="2000" b="1" dirty="0"/>
              <a:t>ipsilateral stroke (or periprocedural stroke or </a:t>
            </a:r>
            <a:r>
              <a:rPr lang="fr-FR" sz="2000" b="1" dirty="0" err="1"/>
              <a:t>death</a:t>
            </a:r>
            <a:r>
              <a:rPr lang="fr-FR" sz="2000" b="1" dirty="0"/>
              <a:t>)</a:t>
            </a:r>
            <a:r>
              <a:rPr lang="fr-FR" sz="2000" dirty="0"/>
              <a:t> </a:t>
            </a:r>
            <a:r>
              <a:rPr lang="fr-FR" sz="2000" dirty="0" err="1"/>
              <a:t>when</a:t>
            </a:r>
            <a:r>
              <a:rPr lang="fr-FR" sz="2000" dirty="0"/>
              <a:t> </a:t>
            </a:r>
            <a:r>
              <a:rPr lang="fr-FR" sz="2000" dirty="0" err="1"/>
              <a:t>compared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optimal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therapy</a:t>
            </a:r>
            <a:r>
              <a:rPr lang="fr-FR" sz="2000" dirty="0"/>
              <a:t> </a:t>
            </a:r>
            <a:r>
              <a:rPr lang="fr-FR" sz="2000" dirty="0" err="1"/>
              <a:t>alone</a:t>
            </a:r>
            <a:r>
              <a:rPr lang="fr-FR" sz="2000" dirty="0"/>
              <a:t>.</a:t>
            </a:r>
          </a:p>
          <a:p>
            <a:pPr>
              <a:spcBef>
                <a:spcPts val="1200"/>
              </a:spcBef>
            </a:pPr>
            <a:r>
              <a:rPr lang="fr-FR" sz="2400" b="1" dirty="0" err="1"/>
              <a:t>Secondary</a:t>
            </a:r>
            <a:r>
              <a:rPr lang="fr-FR" sz="2400" b="1" dirty="0"/>
              <a:t> objectives</a:t>
            </a:r>
          </a:p>
          <a:p>
            <a:pPr lvl="1"/>
            <a:r>
              <a:rPr lang="fr-FR" sz="2000" dirty="0"/>
              <a:t>To </a:t>
            </a:r>
            <a:r>
              <a:rPr lang="fr-FR" sz="2000" dirty="0" err="1"/>
              <a:t>assess</a:t>
            </a:r>
            <a:r>
              <a:rPr lang="fr-FR" sz="2000" dirty="0"/>
              <a:t> </a:t>
            </a:r>
            <a:r>
              <a:rPr lang="fr-FR" sz="2000" dirty="0" err="1"/>
              <a:t>differences</a:t>
            </a:r>
            <a:r>
              <a:rPr lang="fr-FR" sz="2000" dirty="0"/>
              <a:t> </a:t>
            </a:r>
            <a:r>
              <a:rPr lang="fr-FR" sz="2000" dirty="0" err="1"/>
              <a:t>between</a:t>
            </a:r>
            <a:r>
              <a:rPr lang="fr-FR" sz="2000" dirty="0"/>
              <a:t> groups </a:t>
            </a:r>
            <a:r>
              <a:rPr lang="fr-FR" sz="2000" dirty="0" err="1"/>
              <a:t>with</a:t>
            </a:r>
            <a:r>
              <a:rPr lang="fr-FR" sz="2000" dirty="0"/>
              <a:t> regard to </a:t>
            </a:r>
            <a:r>
              <a:rPr lang="fr-FR" sz="2000" dirty="0" err="1"/>
              <a:t>risks</a:t>
            </a:r>
            <a:r>
              <a:rPr lang="fr-FR" sz="2000" dirty="0"/>
              <a:t> of </a:t>
            </a:r>
            <a:r>
              <a:rPr lang="fr-FR" sz="2000" dirty="0" err="1"/>
              <a:t>any</a:t>
            </a:r>
            <a:r>
              <a:rPr lang="fr-FR" sz="2000" dirty="0"/>
              <a:t> stroke (or periprocedural </a:t>
            </a:r>
            <a:r>
              <a:rPr lang="fr-FR" sz="2000" dirty="0" err="1"/>
              <a:t>death</a:t>
            </a:r>
            <a:r>
              <a:rPr lang="fr-FR" sz="2000" dirty="0"/>
              <a:t>), </a:t>
            </a:r>
            <a:r>
              <a:rPr lang="fr-FR" sz="2000" dirty="0" err="1"/>
              <a:t>any</a:t>
            </a:r>
            <a:r>
              <a:rPr lang="fr-FR" sz="2000" dirty="0"/>
              <a:t> </a:t>
            </a:r>
            <a:r>
              <a:rPr lang="fr-FR" sz="2000" dirty="0" err="1"/>
              <a:t>disabling</a:t>
            </a:r>
            <a:r>
              <a:rPr lang="fr-FR" sz="2000" dirty="0"/>
              <a:t> or fatal stroke (or periprocedural </a:t>
            </a:r>
            <a:r>
              <a:rPr lang="fr-FR" sz="2000" dirty="0" err="1"/>
              <a:t>death</a:t>
            </a:r>
            <a:r>
              <a:rPr lang="fr-FR" sz="2000" dirty="0"/>
              <a:t>), </a:t>
            </a:r>
            <a:r>
              <a:rPr lang="fr-FR" sz="2000" dirty="0" err="1"/>
              <a:t>any</a:t>
            </a:r>
            <a:r>
              <a:rPr lang="fr-FR" sz="2000" dirty="0"/>
              <a:t> stroke or </a:t>
            </a:r>
            <a:r>
              <a:rPr lang="fr-FR" sz="2000" dirty="0" err="1"/>
              <a:t>death</a:t>
            </a:r>
            <a:r>
              <a:rPr lang="fr-FR" sz="2000" dirty="0"/>
              <a:t>, </a:t>
            </a:r>
            <a:r>
              <a:rPr lang="fr-FR" sz="2000" dirty="0" err="1"/>
              <a:t>myocardial</a:t>
            </a:r>
            <a:r>
              <a:rPr lang="fr-FR" sz="2000" dirty="0"/>
              <a:t> </a:t>
            </a:r>
            <a:r>
              <a:rPr lang="fr-FR" sz="2000" dirty="0" err="1"/>
              <a:t>infarction</a:t>
            </a:r>
            <a:r>
              <a:rPr lang="fr-FR" sz="2000" dirty="0"/>
              <a:t>, </a:t>
            </a:r>
            <a:r>
              <a:rPr lang="fr-FR" sz="2000" dirty="0" err="1"/>
              <a:t>cardiovascular</a:t>
            </a:r>
            <a:r>
              <a:rPr lang="fr-FR" sz="2000" dirty="0"/>
              <a:t> </a:t>
            </a:r>
            <a:r>
              <a:rPr lang="fr-FR" sz="2000" dirty="0" err="1"/>
              <a:t>death</a:t>
            </a:r>
            <a:r>
              <a:rPr lang="fr-FR" sz="2000" dirty="0"/>
              <a:t>, </a:t>
            </a:r>
            <a:r>
              <a:rPr lang="fr-FR" sz="2000" dirty="0" err="1"/>
              <a:t>symptomatic</a:t>
            </a:r>
            <a:r>
              <a:rPr lang="fr-FR" sz="2000" dirty="0"/>
              <a:t> and </a:t>
            </a:r>
            <a:r>
              <a:rPr lang="fr-FR" sz="2000" b="1" dirty="0" err="1"/>
              <a:t>asymptomatic</a:t>
            </a:r>
            <a:r>
              <a:rPr lang="fr-FR" sz="2000" b="1" dirty="0"/>
              <a:t> </a:t>
            </a:r>
            <a:r>
              <a:rPr lang="fr-FR" sz="2000" b="1" dirty="0" err="1"/>
              <a:t>lesions</a:t>
            </a:r>
            <a:r>
              <a:rPr lang="fr-FR" sz="2000" b="1" dirty="0"/>
              <a:t> on </a:t>
            </a:r>
            <a:r>
              <a:rPr lang="fr-FR" sz="2000" b="1" dirty="0" err="1"/>
              <a:t>brain</a:t>
            </a:r>
            <a:r>
              <a:rPr lang="fr-FR" sz="2000" b="1" dirty="0"/>
              <a:t> MRI </a:t>
            </a:r>
            <a:r>
              <a:rPr lang="fr-FR" sz="2000" b="1" dirty="0" err="1"/>
              <a:t>at</a:t>
            </a:r>
            <a:r>
              <a:rPr lang="fr-FR" sz="2000" b="1" dirty="0"/>
              <a:t> 2 </a:t>
            </a:r>
            <a:r>
              <a:rPr lang="fr-FR" sz="2000" b="1" dirty="0" err="1"/>
              <a:t>years</a:t>
            </a:r>
            <a:r>
              <a:rPr lang="fr-FR" sz="2000" b="1" dirty="0"/>
              <a:t>, </a:t>
            </a:r>
            <a:r>
              <a:rPr lang="fr-FR" sz="2000" b="1" dirty="0" err="1"/>
              <a:t>disability</a:t>
            </a:r>
            <a:r>
              <a:rPr lang="fr-FR" sz="2000" b="1" dirty="0"/>
              <a:t>, cognitive </a:t>
            </a:r>
            <a:r>
              <a:rPr lang="fr-FR" sz="2000" b="1" dirty="0" err="1"/>
              <a:t>impairment</a:t>
            </a:r>
            <a:r>
              <a:rPr lang="fr-FR" sz="2000" b="1" dirty="0"/>
              <a:t>, </a:t>
            </a:r>
            <a:r>
              <a:rPr lang="fr-FR" sz="2000" b="1" dirty="0" err="1"/>
              <a:t>health-related</a:t>
            </a:r>
            <a:r>
              <a:rPr lang="fr-FR" sz="2000" b="1" dirty="0"/>
              <a:t> </a:t>
            </a:r>
            <a:r>
              <a:rPr lang="fr-FR" sz="2000" b="1" dirty="0" err="1"/>
              <a:t>quality</a:t>
            </a:r>
            <a:r>
              <a:rPr lang="fr-FR" sz="2000" b="1" dirty="0"/>
              <a:t> of life and </a:t>
            </a:r>
            <a:r>
              <a:rPr lang="fr-FR" sz="2000" b="1" dirty="0" err="1"/>
              <a:t>depression</a:t>
            </a:r>
            <a:r>
              <a:rPr lang="fr-FR" sz="2000" dirty="0"/>
              <a:t>. </a:t>
            </a:r>
          </a:p>
          <a:p>
            <a:pPr lvl="1"/>
            <a:r>
              <a:rPr lang="fr-FR" sz="2000" dirty="0"/>
              <a:t>To </a:t>
            </a:r>
            <a:r>
              <a:rPr lang="fr-FR" sz="2000" dirty="0" err="1"/>
              <a:t>assess</a:t>
            </a:r>
            <a:r>
              <a:rPr lang="fr-FR" sz="2000" dirty="0"/>
              <a:t> to </a:t>
            </a:r>
            <a:r>
              <a:rPr lang="fr-FR" sz="2000" dirty="0" err="1"/>
              <a:t>what</a:t>
            </a:r>
            <a:r>
              <a:rPr lang="fr-FR" sz="2000" dirty="0"/>
              <a:t> </a:t>
            </a:r>
            <a:r>
              <a:rPr lang="fr-FR" sz="2000" dirty="0" err="1"/>
              <a:t>extent</a:t>
            </a:r>
            <a:r>
              <a:rPr lang="fr-FR" sz="2000" dirty="0"/>
              <a:t> </a:t>
            </a:r>
            <a:r>
              <a:rPr lang="fr-FR" sz="2000" dirty="0" err="1"/>
              <a:t>medical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objectives </a:t>
            </a:r>
            <a:r>
              <a:rPr lang="fr-FR" sz="2000" dirty="0" err="1"/>
              <a:t>can</a:t>
            </a:r>
            <a:r>
              <a:rPr lang="fr-FR" sz="2000" dirty="0"/>
              <a:t> </a:t>
            </a:r>
            <a:r>
              <a:rPr lang="fr-FR" sz="2000" dirty="0" err="1"/>
              <a:t>be</a:t>
            </a:r>
            <a:r>
              <a:rPr lang="fr-FR" sz="2000" dirty="0"/>
              <a:t> </a:t>
            </a:r>
            <a:r>
              <a:rPr lang="fr-FR" sz="2000" dirty="0" err="1"/>
              <a:t>achieved</a:t>
            </a:r>
            <a:r>
              <a:rPr lang="fr-FR" sz="2000" dirty="0"/>
              <a:t> and </a:t>
            </a:r>
            <a:r>
              <a:rPr lang="fr-FR" sz="2000" dirty="0" err="1"/>
              <a:t>identify</a:t>
            </a:r>
            <a:r>
              <a:rPr lang="fr-FR" sz="2000" dirty="0"/>
              <a:t> </a:t>
            </a:r>
            <a:r>
              <a:rPr lang="fr-FR" sz="2000" dirty="0" err="1"/>
              <a:t>factors</a:t>
            </a:r>
            <a:r>
              <a:rPr lang="fr-FR" sz="2000" dirty="0"/>
              <a:t> </a:t>
            </a:r>
            <a:r>
              <a:rPr lang="fr-FR" sz="2000" dirty="0" err="1"/>
              <a:t>associated</a:t>
            </a:r>
            <a:r>
              <a:rPr lang="fr-FR" sz="2000" dirty="0"/>
              <a:t> </a:t>
            </a:r>
            <a:r>
              <a:rPr lang="fr-FR" sz="2000" dirty="0" err="1"/>
              <a:t>with</a:t>
            </a:r>
            <a:r>
              <a:rPr lang="fr-FR" sz="2000" dirty="0"/>
              <a:t> goals </a:t>
            </a:r>
            <a:r>
              <a:rPr lang="fr-FR" sz="2000" dirty="0" err="1"/>
              <a:t>achievement</a:t>
            </a:r>
            <a:r>
              <a:rPr lang="fr-F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4562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chemeClr val="tx1"/>
                </a:solidFill>
              </a:rPr>
              <a:t>ACTRIS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sz="2400" b="1" dirty="0">
                <a:solidFill>
                  <a:schemeClr val="accent2"/>
                </a:solidFill>
              </a:rPr>
              <a:t>Main inclusion </a:t>
            </a:r>
            <a:r>
              <a:rPr lang="fr-FR" sz="2400" b="1" dirty="0" err="1">
                <a:solidFill>
                  <a:schemeClr val="accent2"/>
                </a:solidFill>
              </a:rPr>
              <a:t>criteria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/>
              <a:t>Age 50 </a:t>
            </a:r>
            <a:r>
              <a:rPr lang="fr-FR" sz="2400" dirty="0" err="1"/>
              <a:t>years</a:t>
            </a:r>
            <a:r>
              <a:rPr lang="fr-FR" sz="2400" dirty="0"/>
              <a:t> or over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No ipsilateral stroke or TIA </a:t>
            </a:r>
            <a:r>
              <a:rPr lang="fr-FR" sz="2400" dirty="0" err="1"/>
              <a:t>within</a:t>
            </a:r>
            <a:r>
              <a:rPr lang="fr-FR" sz="2400" dirty="0"/>
              <a:t> 180 </a:t>
            </a:r>
            <a:r>
              <a:rPr lang="fr-FR" sz="2400" dirty="0" err="1"/>
              <a:t>days</a:t>
            </a:r>
            <a:r>
              <a:rPr lang="fr-FR" sz="2400" dirty="0"/>
              <a:t> of randomisation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Atherosclerotic</a:t>
            </a:r>
            <a:r>
              <a:rPr lang="fr-FR" sz="2400" dirty="0"/>
              <a:t> </a:t>
            </a:r>
            <a:r>
              <a:rPr lang="fr-FR" sz="2400" dirty="0" err="1"/>
              <a:t>carotid</a:t>
            </a:r>
            <a:r>
              <a:rPr lang="fr-FR" sz="2400" dirty="0"/>
              <a:t> </a:t>
            </a:r>
            <a:r>
              <a:rPr lang="fr-FR" sz="2400" dirty="0" err="1"/>
              <a:t>stenosis</a:t>
            </a:r>
            <a:r>
              <a:rPr lang="fr-FR" sz="2400" dirty="0"/>
              <a:t> </a:t>
            </a:r>
            <a:r>
              <a:rPr lang="fr-FR" sz="2400" dirty="0" err="1"/>
              <a:t>between</a:t>
            </a:r>
            <a:r>
              <a:rPr lang="fr-FR" sz="2400" dirty="0"/>
              <a:t> 60 and 99% (NASCET </a:t>
            </a:r>
            <a:r>
              <a:rPr lang="fr-FR" sz="2400" dirty="0" err="1"/>
              <a:t>method</a:t>
            </a:r>
            <a:r>
              <a:rPr lang="fr-FR" sz="24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At</a:t>
            </a:r>
            <a:r>
              <a:rPr lang="fr-FR" sz="2400" dirty="0"/>
              <a:t> least one of the </a:t>
            </a:r>
            <a:r>
              <a:rPr lang="fr-FR" sz="2400" dirty="0" err="1"/>
              <a:t>following</a:t>
            </a:r>
            <a:r>
              <a:rPr lang="fr-FR" sz="2400" dirty="0"/>
              <a:t>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dirty="0"/>
              <a:t>TCD-</a:t>
            </a:r>
            <a:r>
              <a:rPr lang="fr-FR" dirty="0" err="1"/>
              <a:t>detected</a:t>
            </a:r>
            <a:r>
              <a:rPr lang="fr-FR" dirty="0"/>
              <a:t> </a:t>
            </a:r>
            <a:r>
              <a:rPr lang="fr-FR" dirty="0" err="1"/>
              <a:t>microembolic</a:t>
            </a:r>
            <a:r>
              <a:rPr lang="fr-FR" dirty="0"/>
              <a:t> </a:t>
            </a:r>
            <a:r>
              <a:rPr lang="fr-FR" dirty="0" err="1"/>
              <a:t>signals</a:t>
            </a:r>
            <a:endParaRPr lang="fr-FR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dirty="0" err="1"/>
              <a:t>Impairment</a:t>
            </a:r>
            <a:r>
              <a:rPr lang="fr-FR" dirty="0"/>
              <a:t> of TCD-</a:t>
            </a:r>
            <a:r>
              <a:rPr lang="fr-FR" dirty="0" err="1"/>
              <a:t>measured</a:t>
            </a:r>
            <a:r>
              <a:rPr lang="fr-FR" dirty="0"/>
              <a:t> </a:t>
            </a:r>
            <a:r>
              <a:rPr lang="fr-FR" dirty="0" err="1"/>
              <a:t>cerebral</a:t>
            </a:r>
            <a:r>
              <a:rPr lang="fr-FR" dirty="0"/>
              <a:t> </a:t>
            </a:r>
            <a:r>
              <a:rPr lang="fr-FR" dirty="0" err="1"/>
              <a:t>vasomotor</a:t>
            </a:r>
            <a:r>
              <a:rPr lang="fr-FR" dirty="0"/>
              <a:t> </a:t>
            </a:r>
            <a:r>
              <a:rPr lang="fr-FR" dirty="0" err="1"/>
              <a:t>reserve</a:t>
            </a:r>
            <a:endParaRPr lang="fr-FR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dirty="0" err="1"/>
              <a:t>Intraplaque</a:t>
            </a:r>
            <a:r>
              <a:rPr lang="fr-FR" dirty="0"/>
              <a:t> </a:t>
            </a:r>
            <a:r>
              <a:rPr lang="fr-FR" dirty="0" err="1"/>
              <a:t>haemorrhage</a:t>
            </a:r>
            <a:r>
              <a:rPr lang="fr-FR" dirty="0"/>
              <a:t> on </a:t>
            </a:r>
            <a:r>
              <a:rPr lang="fr-FR" dirty="0" err="1"/>
              <a:t>magnetic</a:t>
            </a:r>
            <a:r>
              <a:rPr lang="fr-FR" dirty="0"/>
              <a:t> </a:t>
            </a:r>
            <a:r>
              <a:rPr lang="fr-FR" dirty="0" err="1"/>
              <a:t>resonance</a:t>
            </a:r>
            <a:r>
              <a:rPr lang="fr-FR" dirty="0"/>
              <a:t> </a:t>
            </a:r>
            <a:r>
              <a:rPr lang="fr-FR" dirty="0" err="1"/>
              <a:t>imaging</a:t>
            </a:r>
            <a:endParaRPr lang="fr-FR" dirty="0"/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fr-FR" dirty="0" err="1"/>
              <a:t>Rapid</a:t>
            </a:r>
            <a:r>
              <a:rPr lang="fr-FR" dirty="0"/>
              <a:t> </a:t>
            </a:r>
            <a:r>
              <a:rPr lang="fr-FR" dirty="0" err="1"/>
              <a:t>stenosis</a:t>
            </a:r>
            <a:r>
              <a:rPr lang="fr-FR" dirty="0"/>
              <a:t> progression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/>
              <a:t>High </a:t>
            </a:r>
            <a:r>
              <a:rPr lang="fr-FR" sz="2400" dirty="0" err="1"/>
              <a:t>probability</a:t>
            </a:r>
            <a:r>
              <a:rPr lang="fr-FR" sz="2400" dirty="0"/>
              <a:t> to live </a:t>
            </a:r>
            <a:r>
              <a:rPr lang="fr-FR" sz="2400" dirty="0" err="1"/>
              <a:t>at</a:t>
            </a:r>
            <a:r>
              <a:rPr lang="fr-FR" sz="2400" dirty="0"/>
              <a:t> least 5 </a:t>
            </a:r>
            <a:r>
              <a:rPr lang="fr-FR" sz="2400" dirty="0" err="1"/>
              <a:t>years</a:t>
            </a:r>
            <a:r>
              <a:rPr lang="fr-F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62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chemeClr val="tx1"/>
                </a:solidFill>
              </a:rPr>
              <a:t>ACTRIS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sz="2400" b="1" dirty="0">
                <a:solidFill>
                  <a:schemeClr val="accent2"/>
                </a:solidFill>
              </a:rPr>
              <a:t>Optimal </a:t>
            </a:r>
            <a:r>
              <a:rPr lang="fr-FR" sz="2400" b="1" dirty="0" err="1">
                <a:solidFill>
                  <a:schemeClr val="accent2"/>
                </a:solidFill>
              </a:rPr>
              <a:t>medical</a:t>
            </a:r>
            <a:r>
              <a:rPr lang="fr-FR" sz="2400" b="1" dirty="0">
                <a:solidFill>
                  <a:schemeClr val="accent2"/>
                </a:solidFill>
              </a:rPr>
              <a:t> </a:t>
            </a:r>
            <a:r>
              <a:rPr lang="fr-FR" sz="2400" b="1" dirty="0" err="1">
                <a:solidFill>
                  <a:schemeClr val="accent2"/>
                </a:solidFill>
              </a:rPr>
              <a:t>treatment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FR" sz="2200" dirty="0"/>
              <a:t>OMT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follow</a:t>
            </a:r>
            <a:r>
              <a:rPr lang="fr-FR" sz="2200" dirty="0"/>
              <a:t> guidelines for </a:t>
            </a:r>
            <a:r>
              <a:rPr lang="fr-FR" sz="2200" dirty="0" err="1"/>
              <a:t>clinical</a:t>
            </a:r>
            <a:r>
              <a:rPr lang="fr-FR" sz="2200" dirty="0"/>
              <a:t> practice and </a:t>
            </a:r>
            <a:r>
              <a:rPr lang="fr-FR" sz="2200" dirty="0" err="1"/>
              <a:t>consist</a:t>
            </a:r>
            <a:r>
              <a:rPr lang="fr-FR" sz="2200" dirty="0"/>
              <a:t> of:</a:t>
            </a:r>
          </a:p>
          <a:p>
            <a:pPr lvl="1">
              <a:spcAft>
                <a:spcPts val="0"/>
              </a:spcAft>
            </a:pPr>
            <a:r>
              <a:rPr lang="fr-FR" sz="2000" dirty="0" err="1"/>
              <a:t>antiplatelet</a:t>
            </a:r>
            <a:r>
              <a:rPr lang="fr-FR" sz="2000" dirty="0"/>
              <a:t> </a:t>
            </a:r>
            <a:r>
              <a:rPr lang="fr-FR" sz="2000" dirty="0" err="1"/>
              <a:t>therapy</a:t>
            </a:r>
            <a:endParaRPr lang="fr-FR" sz="2000" dirty="0"/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2000" dirty="0"/>
              <a:t>high-dose </a:t>
            </a:r>
            <a:r>
              <a:rPr lang="fr-FR" sz="2000" dirty="0" err="1"/>
              <a:t>statin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(</a:t>
            </a:r>
            <a:r>
              <a:rPr lang="fr-FR" sz="2000" dirty="0" err="1"/>
              <a:t>target</a:t>
            </a:r>
            <a:r>
              <a:rPr lang="fr-FR" sz="2000" dirty="0"/>
              <a:t> LDL &lt; 0.7 g/l - </a:t>
            </a:r>
            <a:r>
              <a:rPr lang="en-GB" sz="2000" b="1" dirty="0"/>
              <a:t>&lt;1.8mmol/L</a:t>
            </a:r>
            <a:r>
              <a:rPr lang="fr-FR" sz="2000" dirty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2000" dirty="0" err="1"/>
              <a:t>antihypertensive</a:t>
            </a:r>
            <a:r>
              <a:rPr lang="fr-FR" sz="2000" dirty="0"/>
              <a:t> </a:t>
            </a:r>
            <a:r>
              <a:rPr lang="fr-FR" sz="2000" dirty="0" err="1"/>
              <a:t>treatment</a:t>
            </a:r>
            <a:r>
              <a:rPr lang="fr-FR" sz="2000" dirty="0"/>
              <a:t> (</a:t>
            </a:r>
            <a:r>
              <a:rPr lang="fr-FR" sz="2000" dirty="0" err="1"/>
              <a:t>target</a:t>
            </a:r>
            <a:r>
              <a:rPr lang="fr-FR" sz="2000" dirty="0"/>
              <a:t> BP &lt; 140/90 </a:t>
            </a:r>
            <a:r>
              <a:rPr lang="fr-FR" sz="2000" dirty="0" err="1"/>
              <a:t>mmHg</a:t>
            </a:r>
            <a:r>
              <a:rPr lang="fr-FR" sz="2000" dirty="0"/>
              <a:t>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r-FR" sz="2000" dirty="0" err="1"/>
              <a:t>lifestyle</a:t>
            </a:r>
            <a:r>
              <a:rPr lang="fr-FR" sz="2000" dirty="0"/>
              <a:t> modification (</a:t>
            </a:r>
            <a:r>
              <a:rPr lang="fr-FR" sz="2000" dirty="0" err="1"/>
              <a:t>quitting</a:t>
            </a:r>
            <a:r>
              <a:rPr lang="fr-FR" sz="2000" dirty="0"/>
              <a:t> smoking, </a:t>
            </a:r>
            <a:r>
              <a:rPr lang="fr-FR" sz="2000" dirty="0" err="1"/>
              <a:t>healthy</a:t>
            </a:r>
            <a:r>
              <a:rPr lang="fr-FR" sz="2000" dirty="0"/>
              <a:t> </a:t>
            </a:r>
            <a:r>
              <a:rPr lang="fr-FR" sz="2000" dirty="0" err="1"/>
              <a:t>food</a:t>
            </a:r>
            <a:r>
              <a:rPr lang="fr-FR" sz="2000" dirty="0"/>
              <a:t>, </a:t>
            </a:r>
            <a:r>
              <a:rPr lang="fr-FR" sz="2000" dirty="0" err="1"/>
              <a:t>reduction</a:t>
            </a:r>
            <a:r>
              <a:rPr lang="fr-FR" sz="2000" dirty="0"/>
              <a:t> of </a:t>
            </a:r>
            <a:r>
              <a:rPr lang="fr-FR" sz="2000" dirty="0" err="1"/>
              <a:t>alcohol</a:t>
            </a:r>
            <a:r>
              <a:rPr lang="fr-FR" sz="2000" dirty="0"/>
              <a:t> </a:t>
            </a:r>
            <a:r>
              <a:rPr lang="fr-FR" sz="2000" dirty="0" err="1"/>
              <a:t>consumption</a:t>
            </a:r>
            <a:r>
              <a:rPr lang="fr-FR" sz="2000" dirty="0"/>
              <a:t>, </a:t>
            </a:r>
            <a:r>
              <a:rPr lang="fr-FR" sz="2000" dirty="0" err="1"/>
              <a:t>regular</a:t>
            </a:r>
            <a:r>
              <a:rPr lang="fr-FR" sz="2000" dirty="0"/>
              <a:t> </a:t>
            </a:r>
            <a:r>
              <a:rPr lang="fr-FR" sz="2000" dirty="0" err="1"/>
              <a:t>physical</a:t>
            </a:r>
            <a:r>
              <a:rPr lang="fr-FR" sz="2000" dirty="0"/>
              <a:t> </a:t>
            </a:r>
            <a:r>
              <a:rPr lang="fr-FR" sz="2000" dirty="0" err="1"/>
              <a:t>activity</a:t>
            </a:r>
            <a:r>
              <a:rPr lang="fr-FR" sz="2000" dirty="0"/>
              <a:t>, </a:t>
            </a:r>
            <a:r>
              <a:rPr lang="fr-FR" sz="2000" dirty="0" err="1"/>
              <a:t>overweight</a:t>
            </a:r>
            <a:r>
              <a:rPr lang="fr-FR" sz="2000" dirty="0"/>
              <a:t> </a:t>
            </a:r>
            <a:r>
              <a:rPr lang="fr-FR" sz="2000" dirty="0" err="1"/>
              <a:t>reduction</a:t>
            </a:r>
            <a:r>
              <a:rPr lang="fr-FR" sz="2000" dirty="0"/>
              <a:t>)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fr-FR" sz="2200" dirty="0"/>
              <a:t>Application of </a:t>
            </a:r>
            <a:r>
              <a:rPr lang="fr-FR" sz="2200" dirty="0" err="1"/>
              <a:t>structured</a:t>
            </a:r>
            <a:r>
              <a:rPr lang="fr-FR" sz="2200" dirty="0"/>
              <a:t> programs, </a:t>
            </a:r>
            <a:r>
              <a:rPr lang="fr-FR" sz="2200" dirty="0" err="1"/>
              <a:t>such</a:t>
            </a:r>
            <a:r>
              <a:rPr lang="fr-FR" sz="2200" dirty="0"/>
              <a:t> as </a:t>
            </a:r>
            <a:r>
              <a:rPr lang="fr-FR" sz="2200" dirty="0" err="1"/>
              <a:t>rigorous</a:t>
            </a:r>
            <a:r>
              <a:rPr lang="fr-FR" sz="2200" dirty="0"/>
              <a:t> </a:t>
            </a:r>
            <a:r>
              <a:rPr lang="fr-FR" sz="2200" dirty="0" err="1"/>
              <a:t>stepped</a:t>
            </a:r>
            <a:r>
              <a:rPr lang="fr-FR" sz="2200" dirty="0"/>
              <a:t>-care </a:t>
            </a:r>
            <a:r>
              <a:rPr lang="fr-FR" sz="2200" dirty="0" err="1"/>
              <a:t>approach</a:t>
            </a:r>
            <a:r>
              <a:rPr lang="fr-FR" sz="2200" dirty="0"/>
              <a:t> </a:t>
            </a:r>
            <a:r>
              <a:rPr lang="fr-FR" sz="2200" dirty="0" err="1"/>
              <a:t>using</a:t>
            </a:r>
            <a:r>
              <a:rPr lang="fr-FR" sz="2200" dirty="0"/>
              <a:t> </a:t>
            </a:r>
            <a:r>
              <a:rPr lang="fr-FR" sz="2200" dirty="0" err="1"/>
              <a:t>ranking</a:t>
            </a:r>
            <a:r>
              <a:rPr lang="fr-FR" sz="2200" dirty="0"/>
              <a:t> of </a:t>
            </a:r>
            <a:r>
              <a:rPr lang="fr-FR" sz="2200" dirty="0" err="1"/>
              <a:t>antihypertensive</a:t>
            </a:r>
            <a:r>
              <a:rPr lang="fr-FR" sz="2200" dirty="0"/>
              <a:t> and </a:t>
            </a:r>
            <a:r>
              <a:rPr lang="fr-FR" sz="2200" dirty="0" err="1"/>
              <a:t>lipid-lowering</a:t>
            </a:r>
            <a:r>
              <a:rPr lang="fr-FR" sz="2200" dirty="0"/>
              <a:t> </a:t>
            </a:r>
            <a:r>
              <a:rPr lang="fr-FR" sz="2200" dirty="0" err="1"/>
              <a:t>drugs</a:t>
            </a:r>
            <a:r>
              <a:rPr lang="fr-FR" sz="2200" dirty="0"/>
              <a:t> </a:t>
            </a:r>
            <a:r>
              <a:rPr lang="fr-FR" sz="2200" dirty="0" err="1"/>
              <a:t>will</a:t>
            </a:r>
            <a:r>
              <a:rPr lang="fr-FR" sz="2200" dirty="0"/>
              <a:t> </a:t>
            </a:r>
            <a:r>
              <a:rPr lang="fr-FR" sz="2200" dirty="0" err="1"/>
              <a:t>be</a:t>
            </a:r>
            <a:r>
              <a:rPr lang="fr-FR" sz="2200" dirty="0"/>
              <a:t> </a:t>
            </a:r>
            <a:r>
              <a:rPr lang="fr-FR" sz="2200" dirty="0" err="1"/>
              <a:t>used</a:t>
            </a:r>
            <a:r>
              <a:rPr lang="fr-FR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195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b="1" dirty="0">
                <a:solidFill>
                  <a:schemeClr val="tx1"/>
                </a:solidFill>
              </a:rPr>
              <a:t>ACTRIS</a:t>
            </a:r>
            <a:br>
              <a:rPr lang="fr-FR" b="1" dirty="0">
                <a:solidFill>
                  <a:schemeClr val="accent2"/>
                </a:solidFill>
              </a:rPr>
            </a:br>
            <a:r>
              <a:rPr lang="fr-FR" sz="2400" b="1" dirty="0" err="1">
                <a:solidFill>
                  <a:schemeClr val="accent2"/>
                </a:solidFill>
              </a:rPr>
              <a:t>Number</a:t>
            </a:r>
            <a:r>
              <a:rPr lang="fr-FR" sz="2400" b="1" dirty="0">
                <a:solidFill>
                  <a:schemeClr val="accent2"/>
                </a:solidFill>
              </a:rPr>
              <a:t> of </a:t>
            </a:r>
            <a:r>
              <a:rPr lang="fr-FR" sz="2400" b="1" dirty="0" err="1">
                <a:solidFill>
                  <a:schemeClr val="accent2"/>
                </a:solidFill>
              </a:rPr>
              <a:t>subjects</a:t>
            </a:r>
            <a:endParaRPr lang="fr-FR" sz="2400" b="1" dirty="0">
              <a:solidFill>
                <a:schemeClr val="accent2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fr-FR" sz="2400" dirty="0" err="1"/>
              <a:t>Primary</a:t>
            </a:r>
            <a:r>
              <a:rPr lang="fr-FR" sz="2400" dirty="0"/>
              <a:t> </a:t>
            </a:r>
            <a:r>
              <a:rPr lang="fr-FR" sz="2400" dirty="0" err="1"/>
              <a:t>endpoint</a:t>
            </a:r>
            <a:endParaRPr lang="fr-FR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Ipsilateral stroke (or periprocedural stroke or </a:t>
            </a:r>
            <a:r>
              <a:rPr lang="fr-FR" sz="2000" dirty="0" err="1"/>
              <a:t>death</a:t>
            </a:r>
            <a:r>
              <a:rPr lang="fr-FR" sz="2000" dirty="0"/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2400" dirty="0" err="1"/>
              <a:t>Number</a:t>
            </a:r>
            <a:r>
              <a:rPr lang="fr-FR" sz="2400" dirty="0"/>
              <a:t> of </a:t>
            </a:r>
            <a:r>
              <a:rPr lang="fr-FR" sz="2400" dirty="0" err="1"/>
              <a:t>subjects</a:t>
            </a:r>
            <a:r>
              <a:rPr lang="fr-FR" sz="2400" dirty="0"/>
              <a:t> = 700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5-year rate of the </a:t>
            </a:r>
            <a:r>
              <a:rPr lang="fr-FR" sz="2000" dirty="0" err="1"/>
              <a:t>primary</a:t>
            </a:r>
            <a:r>
              <a:rPr lang="fr-FR" sz="2000" dirty="0"/>
              <a:t> </a:t>
            </a:r>
            <a:r>
              <a:rPr lang="fr-FR" sz="2000" dirty="0" err="1"/>
              <a:t>endpoint</a:t>
            </a:r>
            <a:r>
              <a:rPr lang="fr-FR" sz="2000" dirty="0"/>
              <a:t> of 12.5% in the OMT arm.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err="1"/>
              <a:t>Two-sided</a:t>
            </a:r>
            <a:r>
              <a:rPr lang="fr-FR" sz="2000" dirty="0"/>
              <a:t> </a:t>
            </a:r>
            <a:r>
              <a:rPr lang="fr-FR" sz="2000" dirty="0" err="1"/>
              <a:t>significance</a:t>
            </a:r>
            <a:r>
              <a:rPr lang="fr-FR" sz="2000" dirty="0"/>
              <a:t> </a:t>
            </a:r>
            <a:r>
              <a:rPr lang="fr-FR" sz="2000" dirty="0" err="1"/>
              <a:t>level</a:t>
            </a:r>
            <a:r>
              <a:rPr lang="fr-FR" sz="2000" dirty="0"/>
              <a:t> of α=5%, power of 80%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/>
              <a:t>60% </a:t>
            </a:r>
            <a:r>
              <a:rPr lang="fr-FR" sz="2000" dirty="0" err="1"/>
              <a:t>reduction</a:t>
            </a:r>
            <a:r>
              <a:rPr lang="fr-FR" sz="2000" dirty="0"/>
              <a:t> of the </a:t>
            </a:r>
            <a:r>
              <a:rPr lang="fr-FR" sz="2000" dirty="0" err="1"/>
              <a:t>primary</a:t>
            </a:r>
            <a:r>
              <a:rPr lang="fr-FR" sz="2000" dirty="0"/>
              <a:t> </a:t>
            </a:r>
            <a:r>
              <a:rPr lang="fr-FR" sz="2000" dirty="0" err="1"/>
              <a:t>endpoint</a:t>
            </a:r>
            <a:r>
              <a:rPr lang="fr-FR" sz="2000" dirty="0"/>
              <a:t> in the endarterectomy arm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fr-FR" sz="2000" dirty="0" err="1"/>
              <a:t>Accrual</a:t>
            </a:r>
            <a:r>
              <a:rPr lang="fr-FR" sz="2000" dirty="0"/>
              <a:t> </a:t>
            </a:r>
            <a:r>
              <a:rPr lang="fr-FR" sz="2000" dirty="0" err="1"/>
              <a:t>period</a:t>
            </a:r>
            <a:r>
              <a:rPr lang="fr-FR" sz="2000" dirty="0"/>
              <a:t>: 3 </a:t>
            </a:r>
            <a:r>
              <a:rPr lang="fr-FR" sz="2000" dirty="0" err="1"/>
              <a:t>years</a:t>
            </a:r>
            <a:r>
              <a:rPr lang="fr-FR" sz="2000" dirty="0"/>
              <a:t>, maximal </a:t>
            </a:r>
            <a:r>
              <a:rPr lang="fr-FR" sz="2000" dirty="0" err="1"/>
              <a:t>follow</a:t>
            </a:r>
            <a:r>
              <a:rPr lang="fr-FR" sz="2000" dirty="0"/>
              <a:t>-up time: 6 </a:t>
            </a:r>
            <a:r>
              <a:rPr lang="fr-FR" sz="2000" dirty="0" err="1"/>
              <a:t>years</a:t>
            </a:r>
            <a:r>
              <a:rPr lang="fr-FR" sz="2000" dirty="0"/>
              <a:t>, 10% </a:t>
            </a:r>
            <a:r>
              <a:rPr lang="fr-FR" sz="2000" dirty="0" err="1"/>
              <a:t>anticipated</a:t>
            </a:r>
            <a:r>
              <a:rPr lang="fr-FR" sz="2000" dirty="0"/>
              <a:t> </a:t>
            </a:r>
            <a:r>
              <a:rPr lang="fr-FR" sz="2000" dirty="0" err="1"/>
              <a:t>dropouts</a:t>
            </a:r>
            <a:r>
              <a:rPr lang="fr-FR" sz="2000" dirty="0"/>
              <a:t> rate: 10%.</a:t>
            </a:r>
          </a:p>
        </p:txBody>
      </p:sp>
    </p:spTree>
    <p:extLst>
      <p:ext uri="{BB962C8B-B14F-4D97-AF65-F5344CB8AC3E}">
        <p14:creationId xmlns:p14="http://schemas.microsoft.com/office/powerpoint/2010/main" val="115892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0" i="1" dirty="0" err="1"/>
              <a:t>Thank</a:t>
            </a:r>
            <a:r>
              <a:rPr lang="de-CH" b="0" i="1" dirty="0"/>
              <a:t> </a:t>
            </a:r>
            <a:r>
              <a:rPr lang="de-CH" b="0" i="1" dirty="0" err="1"/>
              <a:t>you</a:t>
            </a:r>
            <a:r>
              <a:rPr lang="de-CH" b="0" i="1" dirty="0"/>
              <a:t> </a:t>
            </a:r>
            <a:r>
              <a:rPr lang="de-CH" b="0" i="1" dirty="0" err="1"/>
              <a:t>for</a:t>
            </a:r>
            <a:r>
              <a:rPr lang="de-CH" b="0" i="1" dirty="0"/>
              <a:t> </a:t>
            </a:r>
            <a:r>
              <a:rPr lang="de-CH" b="0" i="1" dirty="0" err="1"/>
              <a:t>your</a:t>
            </a:r>
            <a:r>
              <a:rPr lang="de-CH" b="0" i="1" dirty="0"/>
              <a:t> </a:t>
            </a:r>
            <a:r>
              <a:rPr lang="de-CH" b="0" i="1" dirty="0" err="1"/>
              <a:t>attention</a:t>
            </a:r>
            <a:endParaRPr lang="de-CH" b="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81150"/>
            <a:ext cx="90773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217507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715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7787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  <a:p>
            <a:pPr algn="ctr">
              <a:defRPr/>
            </a:pP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08223" y="1268760"/>
            <a:ext cx="4212249" cy="72008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Asymptomatic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644008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644008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/>
              <a:t>SPACE-2 , CREST, ACT-1,</a:t>
            </a:r>
            <a:r>
              <a:rPr lang="de-CH" b="1" kern="0" dirty="0">
                <a:solidFill>
                  <a:srgbClr val="0070C0"/>
                </a:solidFill>
              </a:rPr>
              <a:t> ACST-2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 bwMode="auto">
          <a:xfrm>
            <a:off x="5634008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65212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57495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08223" y="1268760"/>
            <a:ext cx="4212249" cy="72008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Asymptomatic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644008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644008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/>
              <a:t>SPACE-2 , CREST, ACT-1</a:t>
            </a:r>
            <a:r>
              <a:rPr lang="de-CH" b="1" kern="0" dirty="0">
                <a:solidFill>
                  <a:srgbClr val="0070C0"/>
                </a:solidFill>
              </a:rPr>
              <a:t>, ACST-2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 bwMode="auto">
          <a:xfrm>
            <a:off x="5634008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 bwMode="auto">
          <a:xfrm>
            <a:off x="6840472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840472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 </a:t>
            </a:r>
            <a:r>
              <a:rPr lang="de-CH" b="1" kern="0" dirty="0"/>
              <a:t>SPACE-2</a:t>
            </a:r>
            <a:r>
              <a:rPr lang="de-CH" b="1" kern="0" dirty="0">
                <a:solidFill>
                  <a:srgbClr val="0070C0"/>
                </a:solidFill>
              </a:rPr>
              <a:t>, ECST-2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CREST-2, ACTRIS</a:t>
            </a:r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 bwMode="auto">
          <a:xfrm>
            <a:off x="7830472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781236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65212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258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08223" y="1268760"/>
            <a:ext cx="4212249" cy="72008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Asymptomatic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644008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644008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/>
              <a:t>SPACE-2 , CREST, ACT-1</a:t>
            </a:r>
            <a:r>
              <a:rPr lang="de-CH" b="1" kern="0" dirty="0">
                <a:solidFill>
                  <a:srgbClr val="0070C0"/>
                </a:solidFill>
              </a:rPr>
              <a:t>, ACST-2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 bwMode="auto">
          <a:xfrm>
            <a:off x="5634008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 bwMode="auto">
          <a:xfrm>
            <a:off x="6840472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840472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 </a:t>
            </a:r>
            <a:r>
              <a:rPr lang="de-CH" b="1" kern="0" dirty="0"/>
              <a:t>SPACE-2</a:t>
            </a:r>
            <a:r>
              <a:rPr lang="de-CH" b="1" kern="0" dirty="0">
                <a:solidFill>
                  <a:srgbClr val="0070C0"/>
                </a:solidFill>
              </a:rPr>
              <a:t>, ECST-2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CREST-2, ACTRIS</a:t>
            </a:r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 bwMode="auto">
          <a:xfrm>
            <a:off x="7830472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781236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65212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Geschweifte Klammer rechts 3"/>
          <p:cNvSpPr/>
          <p:nvPr/>
        </p:nvSpPr>
        <p:spPr>
          <a:xfrm rot="5400000">
            <a:off x="3086780" y="2681972"/>
            <a:ext cx="576064" cy="4518392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99792" y="5229200"/>
            <a:ext cx="1368152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kern="0" dirty="0">
                <a:solidFill>
                  <a:prstClr val="black"/>
                </a:solidFill>
              </a:rPr>
              <a:t>CAS vs. CEA</a:t>
            </a:r>
            <a:endParaRPr lang="de-CH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880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08223" y="1268760"/>
            <a:ext cx="4212249" cy="72008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Asymptomatic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644008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644008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/>
              <a:t>SPACE-2 , CREST, ACT-1</a:t>
            </a:r>
            <a:r>
              <a:rPr lang="de-CH" b="1" kern="0" dirty="0">
                <a:solidFill>
                  <a:srgbClr val="0070C0"/>
                </a:solidFill>
              </a:rPr>
              <a:t>, ACST-2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 bwMode="auto">
          <a:xfrm>
            <a:off x="5634008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 bwMode="auto">
          <a:xfrm>
            <a:off x="6840472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840472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 </a:t>
            </a:r>
            <a:r>
              <a:rPr lang="de-CH" b="1" kern="0" dirty="0"/>
              <a:t>SPACE-2</a:t>
            </a:r>
            <a:r>
              <a:rPr lang="de-CH" b="1" kern="0" dirty="0">
                <a:solidFill>
                  <a:srgbClr val="0070C0"/>
                </a:solidFill>
              </a:rPr>
              <a:t>, ECST-2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CREST-2, ACTRIS</a:t>
            </a:r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 bwMode="auto">
          <a:xfrm>
            <a:off x="7830472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781236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65212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Geschweifte Klammer rechts 3"/>
          <p:cNvSpPr/>
          <p:nvPr/>
        </p:nvSpPr>
        <p:spPr>
          <a:xfrm rot="5400000">
            <a:off x="3086780" y="2681972"/>
            <a:ext cx="576064" cy="4518392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99792" y="5229200"/>
            <a:ext cx="1368152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kern="0" dirty="0">
                <a:solidFill>
                  <a:prstClr val="black"/>
                </a:solidFill>
              </a:rPr>
              <a:t>CAS vs. CEA</a:t>
            </a:r>
            <a:endParaRPr lang="de-CH" b="1" dirty="0">
              <a:solidFill>
                <a:prstClr val="black"/>
              </a:solidFill>
            </a:endParaRPr>
          </a:p>
        </p:txBody>
      </p:sp>
      <p:sp>
        <p:nvSpPr>
          <p:cNvPr id="44" name="Geschweifte Klammer rechts 43"/>
          <p:cNvSpPr/>
          <p:nvPr/>
        </p:nvSpPr>
        <p:spPr>
          <a:xfrm rot="5400000">
            <a:off x="5481156" y="2537956"/>
            <a:ext cx="576064" cy="451839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913928" y="5075892"/>
            <a:ext cx="174630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kern="0" dirty="0" err="1">
                <a:solidFill>
                  <a:prstClr val="black"/>
                </a:solidFill>
              </a:rPr>
              <a:t>Revasc</a:t>
            </a:r>
            <a:r>
              <a:rPr lang="de-CH" b="1" kern="0" dirty="0">
                <a:solidFill>
                  <a:prstClr val="black"/>
                </a:solidFill>
              </a:rPr>
              <a:t> vs. BMT</a:t>
            </a:r>
            <a:endParaRPr lang="de-CH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31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bgerundetes Rechteck 21"/>
          <p:cNvSpPr/>
          <p:nvPr/>
        </p:nvSpPr>
        <p:spPr bwMode="auto">
          <a:xfrm>
            <a:off x="467544" y="1484784"/>
            <a:ext cx="8352928" cy="216024"/>
          </a:xfrm>
          <a:prstGeom prst="round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de-CH" sz="1600" kern="0">
              <a:solidFill>
                <a:srgbClr val="FFFFFF"/>
              </a:solidFill>
            </a:endParaRPr>
          </a:p>
        </p:txBody>
      </p:sp>
      <p:sp>
        <p:nvSpPr>
          <p:cNvPr id="23" name="Titel 1"/>
          <p:cNvSpPr txBox="1">
            <a:spLocks/>
          </p:cNvSpPr>
          <p:nvPr/>
        </p:nvSpPr>
        <p:spPr bwMode="auto">
          <a:xfrm>
            <a:off x="419100" y="476672"/>
            <a:ext cx="8305800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CH" sz="2000" kern="0" dirty="0">
                <a:solidFill>
                  <a:srgbClr val="C00000"/>
                </a:solidFill>
                <a:latin typeface="Arial"/>
              </a:rPr>
              <a:t>RCTs in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Carotid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Artery</a:t>
            </a:r>
            <a:r>
              <a:rPr lang="de-CH" sz="2000" kern="0" dirty="0">
                <a:solidFill>
                  <a:srgbClr val="C00000"/>
                </a:solidFill>
                <a:latin typeface="Arial"/>
              </a:rPr>
              <a:t> </a:t>
            </a:r>
            <a:r>
              <a:rPr lang="de-CH" sz="2000" kern="0" dirty="0" err="1">
                <a:solidFill>
                  <a:srgbClr val="C00000"/>
                </a:solidFill>
                <a:latin typeface="Arial"/>
              </a:rPr>
              <a:t>Disease</a:t>
            </a:r>
            <a:endParaRPr lang="de-CH" sz="200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24" name="Rechteck 23"/>
          <p:cNvSpPr/>
          <p:nvPr/>
        </p:nvSpPr>
        <p:spPr bwMode="auto">
          <a:xfrm>
            <a:off x="4608223" y="1268760"/>
            <a:ext cx="4212249" cy="720080"/>
          </a:xfrm>
          <a:prstGeom prst="rect">
            <a:avLst/>
          </a:prstGeom>
          <a:solidFill>
            <a:srgbClr val="CCE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Asymptomatic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26" name="Rechteck 25"/>
          <p:cNvSpPr/>
          <p:nvPr/>
        </p:nvSpPr>
        <p:spPr bwMode="auto">
          <a:xfrm>
            <a:off x="4644008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27" name="Rechteck 26"/>
          <p:cNvSpPr/>
          <p:nvPr/>
        </p:nvSpPr>
        <p:spPr bwMode="auto">
          <a:xfrm>
            <a:off x="4644008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/>
              <a:t>SPACE-2 , CREST, ACT-1</a:t>
            </a:r>
            <a:r>
              <a:rPr lang="de-CH" b="1" kern="0" dirty="0">
                <a:solidFill>
                  <a:srgbClr val="0070C0"/>
                </a:solidFill>
              </a:rPr>
              <a:t>, ACST-2</a:t>
            </a:r>
          </a:p>
        </p:txBody>
      </p:sp>
      <p:cxnSp>
        <p:nvCxnSpPr>
          <p:cNvPr id="28" name="Gerade Verbindung mit Pfeil 27"/>
          <p:cNvCxnSpPr>
            <a:stCxn id="26" idx="2"/>
            <a:endCxn id="27" idx="0"/>
          </p:cNvCxnSpPr>
          <p:nvPr/>
        </p:nvCxnSpPr>
        <p:spPr bwMode="auto">
          <a:xfrm>
            <a:off x="5634008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9" name="Rechteck 28"/>
          <p:cNvSpPr/>
          <p:nvPr/>
        </p:nvSpPr>
        <p:spPr bwMode="auto">
          <a:xfrm>
            <a:off x="6840472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sp>
        <p:nvSpPr>
          <p:cNvPr id="30" name="Rechteck 29"/>
          <p:cNvSpPr/>
          <p:nvPr/>
        </p:nvSpPr>
        <p:spPr bwMode="auto">
          <a:xfrm>
            <a:off x="6840472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 </a:t>
            </a:r>
            <a:r>
              <a:rPr lang="de-CH" b="1" kern="0" dirty="0"/>
              <a:t>SPACE-2</a:t>
            </a:r>
            <a:r>
              <a:rPr lang="de-CH" b="1" kern="0" dirty="0">
                <a:solidFill>
                  <a:srgbClr val="0070C0"/>
                </a:solidFill>
              </a:rPr>
              <a:t>, ECST-2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CREST-2, ACTRIS</a:t>
            </a:r>
          </a:p>
        </p:txBody>
      </p:sp>
      <p:cxnSp>
        <p:nvCxnSpPr>
          <p:cNvPr id="31" name="Gerade Verbindung mit Pfeil 30"/>
          <p:cNvCxnSpPr>
            <a:stCxn id="29" idx="2"/>
            <a:endCxn id="30" idx="0"/>
          </p:cNvCxnSpPr>
          <p:nvPr/>
        </p:nvCxnSpPr>
        <p:spPr bwMode="auto">
          <a:xfrm>
            <a:off x="7830472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25" name="Rechteck 24"/>
          <p:cNvSpPr/>
          <p:nvPr/>
        </p:nvSpPr>
        <p:spPr bwMode="auto">
          <a:xfrm>
            <a:off x="2375976" y="1268760"/>
            <a:ext cx="1980000" cy="72008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br>
              <a:rPr lang="de-CH" sz="1600" b="1" kern="0" dirty="0">
                <a:solidFill>
                  <a:srgbClr val="000000"/>
                </a:solidFill>
              </a:rPr>
            </a:br>
            <a:r>
              <a:rPr lang="de-CH" sz="1600" b="1" kern="0" dirty="0">
                <a:solidFill>
                  <a:srgbClr val="000000"/>
                </a:solidFill>
              </a:rPr>
              <a:t>5-year </a:t>
            </a:r>
            <a:r>
              <a:rPr lang="de-CH" sz="1600" b="1" kern="0" dirty="0" err="1">
                <a:solidFill>
                  <a:srgbClr val="000000"/>
                </a:solidFill>
              </a:rPr>
              <a:t>risk</a:t>
            </a:r>
            <a:r>
              <a:rPr lang="de-CH" sz="1600" b="1" kern="0" dirty="0">
                <a:solidFill>
                  <a:srgbClr val="000000"/>
                </a:solidFill>
              </a:rPr>
              <a:t> &lt;20%</a:t>
            </a:r>
          </a:p>
        </p:txBody>
      </p:sp>
      <p:sp>
        <p:nvSpPr>
          <p:cNvPr id="32" name="Rechteck 31"/>
          <p:cNvSpPr/>
          <p:nvPr/>
        </p:nvSpPr>
        <p:spPr bwMode="auto">
          <a:xfrm>
            <a:off x="2375976" y="3501008"/>
            <a:ext cx="1980000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 err="1">
                <a:solidFill>
                  <a:prstClr val="black"/>
                </a:solidFill>
              </a:rPr>
              <a:t>Revasc</a:t>
            </a:r>
            <a:r>
              <a:rPr lang="de-CH" sz="1600" u="sng" kern="0" dirty="0">
                <a:solidFill>
                  <a:prstClr val="black"/>
                </a:solidFill>
              </a:rPr>
              <a:t> vs. BMT</a:t>
            </a:r>
          </a:p>
          <a:p>
            <a:pPr algn="ctr">
              <a:defRPr/>
            </a:pPr>
            <a:r>
              <a:rPr lang="de-CH" b="1" kern="0" dirty="0">
                <a:solidFill>
                  <a:srgbClr val="0070C0"/>
                </a:solidFill>
              </a:rPr>
              <a:t>ECST-2</a:t>
            </a:r>
          </a:p>
        </p:txBody>
      </p:sp>
      <p:cxnSp>
        <p:nvCxnSpPr>
          <p:cNvPr id="33" name="Gerade Verbindung mit Pfeil 32"/>
          <p:cNvCxnSpPr>
            <a:stCxn id="34" idx="2"/>
            <a:endCxn id="32" idx="0"/>
          </p:cNvCxnSpPr>
          <p:nvPr/>
        </p:nvCxnSpPr>
        <p:spPr bwMode="auto">
          <a:xfrm>
            <a:off x="336597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4" name="Rechteck 33"/>
          <p:cNvSpPr/>
          <p:nvPr/>
        </p:nvSpPr>
        <p:spPr bwMode="auto">
          <a:xfrm>
            <a:off x="2375976" y="2276872"/>
            <a:ext cx="1980000" cy="936104"/>
          </a:xfrm>
          <a:prstGeom prst="rect">
            <a:avLst/>
          </a:prstGeom>
          <a:solidFill>
            <a:srgbClr val="FFFFFF">
              <a:lumMod val="8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5" name="Gerade Verbindung mit Pfeil 34"/>
          <p:cNvCxnSpPr>
            <a:stCxn id="25" idx="2"/>
            <a:endCxn id="34" idx="0"/>
          </p:cNvCxnSpPr>
          <p:nvPr/>
        </p:nvCxnSpPr>
        <p:spPr bwMode="auto">
          <a:xfrm>
            <a:off x="336597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36" name="Gerade Verbindung mit Pfeil 35"/>
          <p:cNvCxnSpPr/>
          <p:nvPr/>
        </p:nvCxnSpPr>
        <p:spPr bwMode="auto">
          <a:xfrm>
            <a:off x="781236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38" name="Rechteck 37"/>
          <p:cNvSpPr/>
          <p:nvPr/>
        </p:nvSpPr>
        <p:spPr bwMode="auto">
          <a:xfrm>
            <a:off x="215736" y="1268760"/>
            <a:ext cx="1980000" cy="720080"/>
          </a:xfrm>
          <a:prstGeom prst="rect">
            <a:avLst/>
          </a:prstGeom>
          <a:solidFill>
            <a:srgbClr val="FF66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 err="1">
                <a:solidFill>
                  <a:srgbClr val="000000"/>
                </a:solidFill>
              </a:rPr>
              <a:t>Symptomatic</a:t>
            </a:r>
            <a:endParaRPr lang="de-CH" sz="1600" b="1" kern="0" dirty="0">
              <a:solidFill>
                <a:srgbClr val="000000"/>
              </a:solidFill>
            </a:endParaRPr>
          </a:p>
        </p:txBody>
      </p:sp>
      <p:cxnSp>
        <p:nvCxnSpPr>
          <p:cNvPr id="39" name="Gerade Verbindung mit Pfeil 38"/>
          <p:cNvCxnSpPr>
            <a:stCxn id="38" idx="2"/>
          </p:cNvCxnSpPr>
          <p:nvPr/>
        </p:nvCxnSpPr>
        <p:spPr bwMode="auto">
          <a:xfrm>
            <a:off x="1205736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0" name="Gerade Verbindung mit Pfeil 39"/>
          <p:cNvCxnSpPr/>
          <p:nvPr/>
        </p:nvCxnSpPr>
        <p:spPr bwMode="auto">
          <a:xfrm>
            <a:off x="5652120" y="1988840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1" name="Rechteck 40"/>
          <p:cNvSpPr/>
          <p:nvPr/>
        </p:nvSpPr>
        <p:spPr bwMode="auto">
          <a:xfrm>
            <a:off x="215736" y="2276872"/>
            <a:ext cx="1980000" cy="93610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b="1" kern="0" dirty="0">
                <a:solidFill>
                  <a:srgbClr val="000000"/>
                </a:solidFill>
              </a:rPr>
              <a:t>Revascularisation </a:t>
            </a:r>
            <a:r>
              <a:rPr lang="de-CH" sz="1600" b="1" kern="0" dirty="0" err="1">
                <a:solidFill>
                  <a:srgbClr val="000000"/>
                </a:solidFill>
              </a:rPr>
              <a:t>needed</a:t>
            </a:r>
            <a:r>
              <a:rPr lang="de-CH" sz="1600" b="1" kern="0" dirty="0">
                <a:solidFill>
                  <a:srgbClr val="000000"/>
                </a:solidFill>
              </a:rPr>
              <a:t>, </a:t>
            </a:r>
            <a:r>
              <a:rPr lang="de-CH" sz="1600" b="1" kern="0" dirty="0" err="1">
                <a:solidFill>
                  <a:srgbClr val="000000"/>
                </a:solidFill>
              </a:rPr>
              <a:t>uncertain</a:t>
            </a:r>
            <a:r>
              <a:rPr lang="de-CH" sz="1600" b="1" kern="0" dirty="0">
                <a:solidFill>
                  <a:srgbClr val="000000"/>
                </a:solidFill>
              </a:rPr>
              <a:t> </a:t>
            </a:r>
            <a:r>
              <a:rPr lang="de-CH" sz="1600" b="1" kern="0" dirty="0" err="1">
                <a:solidFill>
                  <a:srgbClr val="000000"/>
                </a:solidFill>
              </a:rPr>
              <a:t>if</a:t>
            </a:r>
            <a:r>
              <a:rPr lang="de-CH" sz="1600" b="1" kern="0" dirty="0">
                <a:solidFill>
                  <a:srgbClr val="000000"/>
                </a:solidFill>
              </a:rPr>
              <a:t> CAS </a:t>
            </a:r>
            <a:r>
              <a:rPr lang="de-CH" sz="1600" b="1" kern="0" dirty="0" err="1">
                <a:solidFill>
                  <a:srgbClr val="000000"/>
                </a:solidFill>
              </a:rPr>
              <a:t>or</a:t>
            </a:r>
            <a:r>
              <a:rPr lang="de-CH" sz="1600" b="1" kern="0" dirty="0">
                <a:solidFill>
                  <a:srgbClr val="000000"/>
                </a:solidFill>
              </a:rPr>
              <a:t> CEA</a:t>
            </a:r>
          </a:p>
        </p:txBody>
      </p:sp>
      <p:sp>
        <p:nvSpPr>
          <p:cNvPr id="42" name="Rechteck 41"/>
          <p:cNvSpPr/>
          <p:nvPr/>
        </p:nvSpPr>
        <p:spPr bwMode="auto">
          <a:xfrm>
            <a:off x="215736" y="3501008"/>
            <a:ext cx="1980000" cy="936104"/>
          </a:xfrm>
          <a:prstGeom prst="rect">
            <a:avLst/>
          </a:prstGeom>
          <a:solidFill>
            <a:srgbClr val="FFFF99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de-CH" sz="1600" u="sng" kern="0" dirty="0">
                <a:solidFill>
                  <a:prstClr val="black"/>
                </a:solidFill>
              </a:rPr>
              <a:t>CAS vs. CEA</a:t>
            </a:r>
            <a:endParaRPr lang="de-CH" sz="1600" b="1" kern="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de-CH" b="1" kern="0" dirty="0">
                <a:solidFill>
                  <a:prstClr val="black"/>
                </a:solidFill>
              </a:rPr>
              <a:t>EVA-3S, SPACE, ICSS, CREST</a:t>
            </a:r>
          </a:p>
        </p:txBody>
      </p:sp>
      <p:cxnSp>
        <p:nvCxnSpPr>
          <p:cNvPr id="43" name="Gerade Verbindung mit Pfeil 42"/>
          <p:cNvCxnSpPr>
            <a:stCxn id="41" idx="2"/>
            <a:endCxn id="42" idx="0"/>
          </p:cNvCxnSpPr>
          <p:nvPr/>
        </p:nvCxnSpPr>
        <p:spPr bwMode="auto">
          <a:xfrm>
            <a:off x="1205736" y="3212976"/>
            <a:ext cx="0" cy="288032"/>
          </a:xfrm>
          <a:prstGeom prst="straightConnector1">
            <a:avLst/>
          </a:prstGeom>
          <a:solidFill>
            <a:srgbClr val="FF0000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" name="Geschweifte Klammer rechts 3"/>
          <p:cNvSpPr/>
          <p:nvPr/>
        </p:nvSpPr>
        <p:spPr>
          <a:xfrm rot="5400000">
            <a:off x="3086780" y="2681972"/>
            <a:ext cx="576064" cy="4518392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699792" y="5229200"/>
            <a:ext cx="1368152" cy="369332"/>
          </a:xfrm>
          <a:prstGeom prst="rect">
            <a:avLst/>
          </a:prstGeom>
          <a:solidFill>
            <a:srgbClr val="FFFF99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kern="0" dirty="0">
                <a:solidFill>
                  <a:prstClr val="black"/>
                </a:solidFill>
              </a:rPr>
              <a:t>CAS vs. CEA</a:t>
            </a:r>
            <a:endParaRPr lang="de-CH" b="1" dirty="0">
              <a:solidFill>
                <a:prstClr val="black"/>
              </a:solidFill>
            </a:endParaRPr>
          </a:p>
        </p:txBody>
      </p:sp>
      <p:sp>
        <p:nvSpPr>
          <p:cNvPr id="44" name="Geschweifte Klammer rechts 43"/>
          <p:cNvSpPr/>
          <p:nvPr/>
        </p:nvSpPr>
        <p:spPr>
          <a:xfrm rot="5400000">
            <a:off x="5481156" y="2537956"/>
            <a:ext cx="576064" cy="4518392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>
              <a:solidFill>
                <a:prstClr val="black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4913928" y="5075892"/>
            <a:ext cx="1746304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b="1" kern="0" dirty="0" err="1">
                <a:solidFill>
                  <a:prstClr val="black"/>
                </a:solidFill>
              </a:rPr>
              <a:t>Revasc</a:t>
            </a:r>
            <a:r>
              <a:rPr lang="de-CH" b="1" kern="0" dirty="0">
                <a:solidFill>
                  <a:prstClr val="black"/>
                </a:solidFill>
              </a:rPr>
              <a:t> vs. BMT</a:t>
            </a:r>
            <a:endParaRPr lang="de-CH" b="1" dirty="0">
              <a:solidFill>
                <a:prstClr val="black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115616" y="5877272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solidFill>
                  <a:srgbClr val="C00000"/>
                </a:solidFill>
              </a:rPr>
              <a:t>Carotid</a:t>
            </a:r>
            <a:r>
              <a:rPr lang="de-CH" sz="2400" b="1" dirty="0">
                <a:solidFill>
                  <a:srgbClr val="C00000"/>
                </a:solidFill>
              </a:rPr>
              <a:t> Stenosis </a:t>
            </a:r>
            <a:r>
              <a:rPr lang="de-CH" sz="2400" b="1" dirty="0" err="1">
                <a:solidFill>
                  <a:srgbClr val="C00000"/>
                </a:solidFill>
              </a:rPr>
              <a:t>Trialists</a:t>
            </a:r>
            <a:r>
              <a:rPr lang="de-CH" sz="2400" b="1" dirty="0">
                <a:solidFill>
                  <a:srgbClr val="C00000"/>
                </a:solidFill>
              </a:rPr>
              <a:t>’ </a:t>
            </a:r>
            <a:r>
              <a:rPr lang="de-CH" sz="2400" b="1" dirty="0" err="1">
                <a:solidFill>
                  <a:srgbClr val="C00000"/>
                </a:solidFill>
              </a:rPr>
              <a:t>Collaboration</a:t>
            </a:r>
            <a:endParaRPr lang="de-CH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heme/theme1.xml><?xml version="1.0" encoding="utf-8"?>
<a:theme xmlns:a="http://schemas.openxmlformats.org/drawingml/2006/main" name="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greyblue_Leo">
  <a:themeElements>
    <a:clrScheme name="greyblue_Leo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greyblue_Le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reyblue_Le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yblue_Le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14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B4620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yblue_Leo 15">
        <a:dk1>
          <a:srgbClr val="000000"/>
        </a:dk1>
        <a:lt1>
          <a:srgbClr val="FFFFFF"/>
        </a:lt1>
        <a:dk2>
          <a:srgbClr val="004359"/>
        </a:dk2>
        <a:lt2>
          <a:srgbClr val="808080"/>
        </a:lt2>
        <a:accent1>
          <a:srgbClr val="7FA1AC"/>
        </a:accent1>
        <a:accent2>
          <a:srgbClr val="004359"/>
        </a:accent2>
        <a:accent3>
          <a:srgbClr val="FFFFFF"/>
        </a:accent3>
        <a:accent4>
          <a:srgbClr val="000000"/>
        </a:accent4>
        <a:accent5>
          <a:srgbClr val="C0CDD2"/>
        </a:accent5>
        <a:accent6>
          <a:srgbClr val="003C50"/>
        </a:accent6>
        <a:hlink>
          <a:srgbClr val="459CBD"/>
        </a:hlink>
        <a:folHlink>
          <a:srgbClr val="B25D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5_Office Theme">
  <a:themeElements>
    <a:clrScheme name="2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ofil">
  <a:themeElements>
    <a:clrScheme name="Pro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o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Präsentation Vorlage">
  <a:themeElements>
    <a:clrScheme name="USB-Farben">
      <a:dk1>
        <a:srgbClr val="000000"/>
      </a:dk1>
      <a:lt1>
        <a:sysClr val="window" lastClr="FFFFFF"/>
      </a:lt1>
      <a:dk2>
        <a:srgbClr val="CC0000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SB-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</Template>
  <TotalTime>0</TotalTime>
  <Words>1552</Words>
  <Application>Microsoft Office PowerPoint</Application>
  <PresentationFormat>Bildschirmpräsentation (4:3)</PresentationFormat>
  <Paragraphs>272</Paragraphs>
  <Slides>27</Slides>
  <Notes>4</Notes>
  <HiddenSlides>2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10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45" baseType="lpstr">
      <vt:lpstr>ＭＳ Ｐゴシック</vt:lpstr>
      <vt:lpstr>Arial</vt:lpstr>
      <vt:lpstr>Arial Narrow</vt:lpstr>
      <vt:lpstr>Calibri</vt:lpstr>
      <vt:lpstr>Times New Roman</vt:lpstr>
      <vt:lpstr>Verdana</vt:lpstr>
      <vt:lpstr>Wingdings</vt:lpstr>
      <vt:lpstr>Präsentation Vorlage</vt:lpstr>
      <vt:lpstr>1_greyblue_Leo</vt:lpstr>
      <vt:lpstr>15_Office Theme</vt:lpstr>
      <vt:lpstr>2_Präsentation Vorlage</vt:lpstr>
      <vt:lpstr>1_Office Theme</vt:lpstr>
      <vt:lpstr>Profil</vt:lpstr>
      <vt:lpstr>3_Präsentation Vorlage</vt:lpstr>
      <vt:lpstr>4_Präsentation Vorlage</vt:lpstr>
      <vt:lpstr>5_Präsentation Vorlage</vt:lpstr>
      <vt:lpstr>1_Präsentation Vorlage</vt:lpstr>
      <vt:lpstr>Image</vt:lpstr>
      <vt:lpstr>ECST-2 and ACTRIS Update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Coordinating centre: UCL Institute of Neurology, London PI: Martin Brown </vt:lpstr>
      <vt:lpstr>Symptomatic carotid stenosis: NASCET, ECST und VA n=6092 patients</vt:lpstr>
      <vt:lpstr>Strokes prevented by CEA in patients with  symptomatic 50-99% stenosis after 5 years</vt:lpstr>
      <vt:lpstr>Do all patients with symptomatic stenosis benefit equally from surgery?</vt:lpstr>
      <vt:lpstr>Symptomatic carotid stenosis: ECST risk model</vt:lpstr>
      <vt:lpstr>ECST risk model predicts 5-year stroke risk under medical therapy in NASCET trial population</vt:lpstr>
      <vt:lpstr>ECST-2 hypotheses</vt:lpstr>
      <vt:lpstr>Carotid Artery Risk (CAR) score</vt:lpstr>
      <vt:lpstr>Predicting risk of recurrent stroke in patients with symptomatic stenosis – ECST risk model</vt:lpstr>
      <vt:lpstr>ECST-2 trial profile</vt:lpstr>
      <vt:lpstr>ECST-2: Optimised medical treatment (OMT)</vt:lpstr>
      <vt:lpstr>Status of ECST-2 </vt:lpstr>
      <vt:lpstr>ACTRIS</vt:lpstr>
      <vt:lpstr>ACTRIS Objectives</vt:lpstr>
      <vt:lpstr>ACTRIS Main inclusion criteria</vt:lpstr>
      <vt:lpstr>ACTRIS Optimal medical treatment</vt:lpstr>
      <vt:lpstr>ACTRIS Number of subjects</vt:lpstr>
      <vt:lpstr>Thank you for your attention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Hirnschlagzentrum/Stroke Center</dc:title>
  <dc:creator/>
  <cp:keywords>Vortrag</cp:keywords>
  <cp:lastModifiedBy/>
  <cp:revision>1</cp:revision>
  <dcterms:created xsi:type="dcterms:W3CDTF">2013-08-12T08:45:06Z</dcterms:created>
  <dcterms:modified xsi:type="dcterms:W3CDTF">2017-09-05T07:01:41Z</dcterms:modified>
</cp:coreProperties>
</file>