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5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483D-A35C-444F-BBDE-C2DE7BFA3075}" type="datetimeFigureOut">
              <a:rPr lang="de-DE" smtClean="0"/>
              <a:pPr/>
              <a:t>03.09.2017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4CD4-818C-42CE-AF7D-8134D7BF32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483D-A35C-444F-BBDE-C2DE7BFA3075}" type="datetimeFigureOut">
              <a:rPr lang="de-DE" smtClean="0"/>
              <a:pPr/>
              <a:t>03.09.2017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4CD4-818C-42CE-AF7D-8134D7BF32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483D-A35C-444F-BBDE-C2DE7BFA3075}" type="datetimeFigureOut">
              <a:rPr lang="de-DE" smtClean="0"/>
              <a:pPr/>
              <a:t>03.09.2017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4CD4-818C-42CE-AF7D-8134D7BF32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483D-A35C-444F-BBDE-C2DE7BFA3075}" type="datetimeFigureOut">
              <a:rPr lang="de-DE" smtClean="0"/>
              <a:pPr/>
              <a:t>03.09.2017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4CD4-818C-42CE-AF7D-8134D7BF32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483D-A35C-444F-BBDE-C2DE7BFA3075}" type="datetimeFigureOut">
              <a:rPr lang="de-DE" smtClean="0"/>
              <a:pPr/>
              <a:t>03.09.2017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4CD4-818C-42CE-AF7D-8134D7BF32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483D-A35C-444F-BBDE-C2DE7BFA3075}" type="datetimeFigureOut">
              <a:rPr lang="de-DE" smtClean="0"/>
              <a:pPr/>
              <a:t>03.09.2017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4CD4-818C-42CE-AF7D-8134D7BF32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483D-A35C-444F-BBDE-C2DE7BFA3075}" type="datetimeFigureOut">
              <a:rPr lang="de-DE" smtClean="0"/>
              <a:pPr/>
              <a:t>03.09.2017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4CD4-818C-42CE-AF7D-8134D7BF32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483D-A35C-444F-BBDE-C2DE7BFA3075}" type="datetimeFigureOut">
              <a:rPr lang="de-DE" smtClean="0"/>
              <a:pPr/>
              <a:t>03.09.2017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4CD4-818C-42CE-AF7D-8134D7BF32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483D-A35C-444F-BBDE-C2DE7BFA3075}" type="datetimeFigureOut">
              <a:rPr lang="de-DE" smtClean="0"/>
              <a:pPr/>
              <a:t>03.09.2017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4CD4-818C-42CE-AF7D-8134D7BF32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483D-A35C-444F-BBDE-C2DE7BFA3075}" type="datetimeFigureOut">
              <a:rPr lang="de-DE" smtClean="0"/>
              <a:pPr/>
              <a:t>03.09.2017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4CD4-818C-42CE-AF7D-8134D7BF32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483D-A35C-444F-BBDE-C2DE7BFA3075}" type="datetimeFigureOut">
              <a:rPr lang="de-DE" smtClean="0"/>
              <a:pPr/>
              <a:t>03.09.2017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4CD4-818C-42CE-AF7D-8134D7BF32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5483D-A35C-444F-BBDE-C2DE7BFA3075}" type="datetimeFigureOut">
              <a:rPr lang="de-DE" smtClean="0"/>
              <a:pPr/>
              <a:t>03.09.2017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C4CD4-818C-42CE-AF7D-8134D7BF32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acst-2.org/index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271587"/>
            <a:ext cx="7772400" cy="1944216"/>
          </a:xfrm>
        </p:spPr>
        <p:txBody>
          <a:bodyPr>
            <a:normAutofit fontScale="90000"/>
          </a:bodyPr>
          <a:lstStyle/>
          <a:p>
            <a:r>
              <a:rPr lang="de-DE" b="1" dirty="0" err="1" smtClean="0">
                <a:solidFill>
                  <a:srgbClr val="002060"/>
                </a:solidFill>
              </a:rPr>
              <a:t>Efforts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put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into</a:t>
            </a:r>
            <a:r>
              <a:rPr lang="de-DE" b="1" dirty="0" smtClean="0">
                <a:solidFill>
                  <a:srgbClr val="002060"/>
                </a:solidFill>
              </a:rPr>
              <a:t> ACST-2</a:t>
            </a:r>
            <a:br>
              <a:rPr lang="de-DE" b="1" dirty="0" smtClean="0">
                <a:solidFill>
                  <a:srgbClr val="002060"/>
                </a:solidFill>
              </a:rPr>
            </a:br>
            <a:r>
              <a:rPr lang="de-DE" b="1" dirty="0" err="1" smtClean="0">
                <a:solidFill>
                  <a:srgbClr val="002060"/>
                </a:solidFill>
              </a:rPr>
              <a:t>Why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patients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were</a:t>
            </a:r>
            <a:r>
              <a:rPr lang="de-DE" b="1" dirty="0" smtClean="0">
                <a:solidFill>
                  <a:srgbClr val="002060"/>
                </a:solidFill>
              </a:rPr>
              <a:t> NOT </a:t>
            </a:r>
            <a:r>
              <a:rPr lang="de-DE" b="1" dirty="0" err="1" smtClean="0">
                <a:solidFill>
                  <a:srgbClr val="002060"/>
                </a:solidFill>
              </a:rPr>
              <a:t>randomized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440160"/>
          </a:xfrm>
        </p:spPr>
        <p:txBody>
          <a:bodyPr>
            <a:normAutofit fontScale="92500" lnSpcReduction="20000"/>
          </a:bodyPr>
          <a:lstStyle/>
          <a:p>
            <a:endParaRPr lang="de-DE" sz="2400" dirty="0" smtClean="0">
              <a:solidFill>
                <a:srgbClr val="002060"/>
              </a:solidFill>
            </a:endParaRPr>
          </a:p>
          <a:p>
            <a:r>
              <a:rPr lang="de-DE" sz="2400" dirty="0" smtClean="0">
                <a:solidFill>
                  <a:srgbClr val="002060"/>
                </a:solidFill>
              </a:rPr>
              <a:t>Barbara </a:t>
            </a:r>
            <a:r>
              <a:rPr lang="de-DE" sz="2400" dirty="0" err="1" smtClean="0">
                <a:solidFill>
                  <a:srgbClr val="002060"/>
                </a:solidFill>
              </a:rPr>
              <a:t>Rantner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and</a:t>
            </a:r>
            <a:r>
              <a:rPr lang="de-DE" sz="2400" dirty="0" smtClean="0">
                <a:solidFill>
                  <a:srgbClr val="002060"/>
                </a:solidFill>
              </a:rPr>
              <a:t> Gustav </a:t>
            </a:r>
            <a:r>
              <a:rPr lang="de-DE" sz="2400" dirty="0" err="1" smtClean="0">
                <a:solidFill>
                  <a:srgbClr val="002060"/>
                </a:solidFill>
              </a:rPr>
              <a:t>Fraedrich</a:t>
            </a:r>
            <a:endParaRPr lang="de-DE" sz="2400" dirty="0" smtClean="0">
              <a:solidFill>
                <a:srgbClr val="002060"/>
              </a:solidFill>
            </a:endParaRPr>
          </a:p>
          <a:p>
            <a:r>
              <a:rPr lang="de-DE" sz="2400" dirty="0" smtClean="0">
                <a:solidFill>
                  <a:srgbClr val="002060"/>
                </a:solidFill>
              </a:rPr>
              <a:t>Medical University Innsbruck,</a:t>
            </a:r>
          </a:p>
          <a:p>
            <a:r>
              <a:rPr lang="de-DE" sz="2400" dirty="0" smtClean="0">
                <a:solidFill>
                  <a:srgbClr val="002060"/>
                </a:solidFill>
              </a:rPr>
              <a:t>Innsbruck, Austria</a:t>
            </a:r>
            <a:endParaRPr lang="de-DE" sz="24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s://acst-2.org/____impro/1/onewebmedia/Slogan_edited1.jpg?etag=W%2F%22db9b-580de030%22&amp;sourceContentType=image%2Fjpeg&amp;ignoreAspectRatio&amp;resize=526%2B109&amp;extract=0%2B0%2B526%2B109&amp;quality=8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501008"/>
            <a:ext cx="5010150" cy="10382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Zeichnung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-100013"/>
            <a:ext cx="9148763" cy="590550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2" name="Textfeld 1"/>
          <p:cNvSpPr txBox="1"/>
          <p:nvPr/>
        </p:nvSpPr>
        <p:spPr>
          <a:xfrm>
            <a:off x="971600" y="548680"/>
            <a:ext cx="72008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002060"/>
                </a:solidFill>
              </a:rPr>
              <a:t>Numbers </a:t>
            </a:r>
            <a:r>
              <a:rPr lang="de-DE" sz="3200" b="1" dirty="0" err="1" smtClean="0">
                <a:solidFill>
                  <a:srgbClr val="002060"/>
                </a:solidFill>
              </a:rPr>
              <a:t>at</a:t>
            </a:r>
            <a:r>
              <a:rPr lang="de-DE" sz="3200" b="1" dirty="0" smtClean="0">
                <a:solidFill>
                  <a:srgbClr val="002060"/>
                </a:solidFill>
              </a:rPr>
              <a:t> a </a:t>
            </a:r>
            <a:r>
              <a:rPr lang="de-DE" sz="3200" b="1" dirty="0" err="1" smtClean="0">
                <a:solidFill>
                  <a:srgbClr val="002060"/>
                </a:solidFill>
              </a:rPr>
              <a:t>glance</a:t>
            </a:r>
            <a:endParaRPr lang="de-DE" sz="3200" b="1" dirty="0" smtClean="0">
              <a:solidFill>
                <a:srgbClr val="002060"/>
              </a:solidFill>
            </a:endParaRPr>
          </a:p>
          <a:p>
            <a:endParaRPr lang="de-DE" sz="24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 smtClean="0">
                <a:solidFill>
                  <a:srgbClr val="002060"/>
                </a:solidFill>
              </a:rPr>
              <a:t>2460 </a:t>
            </a:r>
            <a:r>
              <a:rPr lang="de-DE" sz="2400" dirty="0" err="1" smtClean="0">
                <a:solidFill>
                  <a:srgbClr val="002060"/>
                </a:solidFill>
              </a:rPr>
              <a:t>patients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seen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for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ultrasound</a:t>
            </a:r>
            <a:r>
              <a:rPr lang="de-DE" sz="2400" dirty="0" smtClean="0">
                <a:solidFill>
                  <a:srgbClr val="002060"/>
                </a:solidFill>
              </a:rPr>
              <a:t> per </a:t>
            </a:r>
            <a:r>
              <a:rPr lang="de-DE" sz="2400" dirty="0" err="1" smtClean="0">
                <a:solidFill>
                  <a:srgbClr val="002060"/>
                </a:solidFill>
              </a:rPr>
              <a:t>year</a:t>
            </a:r>
            <a:r>
              <a:rPr lang="de-DE" sz="2400" dirty="0" smtClean="0">
                <a:solidFill>
                  <a:srgbClr val="002060"/>
                </a:solidFill>
              </a:rPr>
              <a:t> - 800 </a:t>
            </a:r>
            <a:r>
              <a:rPr lang="de-DE" sz="2400" dirty="0" err="1" smtClean="0">
                <a:solidFill>
                  <a:srgbClr val="002060"/>
                </a:solidFill>
              </a:rPr>
              <a:t>for</a:t>
            </a:r>
            <a:r>
              <a:rPr lang="de-DE" sz="2400" dirty="0" smtClean="0">
                <a:solidFill>
                  <a:srgbClr val="002060"/>
                </a:solidFill>
              </a:rPr>
              <a:t> follow </a:t>
            </a:r>
            <a:r>
              <a:rPr lang="de-DE" sz="2400" dirty="0" err="1" smtClean="0">
                <a:solidFill>
                  <a:srgbClr val="002060"/>
                </a:solidFill>
              </a:rPr>
              <a:t>up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with</a:t>
            </a:r>
            <a:r>
              <a:rPr lang="de-DE" sz="2400" dirty="0" smtClean="0">
                <a:solidFill>
                  <a:srgbClr val="002060"/>
                </a:solidFill>
              </a:rPr>
              <a:t> an </a:t>
            </a:r>
            <a:r>
              <a:rPr lang="de-DE" sz="2400" dirty="0" err="1" smtClean="0">
                <a:solidFill>
                  <a:srgbClr val="002060"/>
                </a:solidFill>
              </a:rPr>
              <a:t>asymptomatic</a:t>
            </a:r>
            <a:r>
              <a:rPr lang="de-DE" sz="2400" dirty="0" smtClean="0">
                <a:solidFill>
                  <a:srgbClr val="002060"/>
                </a:solidFill>
              </a:rPr>
              <a:t> ICA stenosis </a:t>
            </a:r>
            <a:r>
              <a:rPr lang="de-DE" sz="2400" b="1" dirty="0" smtClean="0">
                <a:solidFill>
                  <a:srgbClr val="002060"/>
                </a:solidFill>
              </a:rPr>
              <a:t>(</a:t>
            </a:r>
            <a:r>
              <a:rPr lang="de-DE" sz="2400" b="1" baseline="-25000" dirty="0" smtClean="0">
                <a:solidFill>
                  <a:srgbClr val="002060"/>
                </a:solidFill>
              </a:rPr>
              <a:t>~</a:t>
            </a:r>
            <a:r>
              <a:rPr lang="de-DE" sz="2400" b="1" dirty="0" smtClean="0">
                <a:solidFill>
                  <a:srgbClr val="002060"/>
                </a:solidFill>
              </a:rPr>
              <a:t> 3 per </a:t>
            </a:r>
            <a:r>
              <a:rPr lang="de-DE" sz="2400" b="1" dirty="0" err="1" smtClean="0">
                <a:solidFill>
                  <a:srgbClr val="002060"/>
                </a:solidFill>
              </a:rPr>
              <a:t>day</a:t>
            </a:r>
            <a:r>
              <a:rPr lang="de-DE" sz="2400" b="1" dirty="0" smtClean="0">
                <a:solidFill>
                  <a:srgbClr val="002060"/>
                </a:solidFill>
              </a:rPr>
              <a:t>) </a:t>
            </a:r>
            <a:r>
              <a:rPr lang="de-DE" sz="2400" dirty="0" smtClean="0">
                <a:solidFill>
                  <a:srgbClr val="002060"/>
                </a:solidFill>
              </a:rPr>
              <a:t>(Outpatient </a:t>
            </a:r>
            <a:r>
              <a:rPr lang="de-DE" sz="2400" dirty="0">
                <a:solidFill>
                  <a:srgbClr val="002060"/>
                </a:solidFill>
              </a:rPr>
              <a:t>D</a:t>
            </a:r>
            <a:r>
              <a:rPr lang="de-DE" sz="2400" dirty="0" smtClean="0">
                <a:solidFill>
                  <a:srgbClr val="002060"/>
                </a:solidFill>
              </a:rPr>
              <a:t>epartment </a:t>
            </a:r>
            <a:r>
              <a:rPr lang="de-DE" sz="2400" dirty="0" err="1" smtClean="0">
                <a:solidFill>
                  <a:srgbClr val="002060"/>
                </a:solidFill>
              </a:rPr>
              <a:t>Stroke</a:t>
            </a:r>
            <a:r>
              <a:rPr lang="de-DE" sz="2400" dirty="0" smtClean="0">
                <a:solidFill>
                  <a:srgbClr val="002060"/>
                </a:solidFill>
              </a:rPr>
              <a:t> Unit)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b="1" dirty="0" smtClean="0">
                <a:solidFill>
                  <a:srgbClr val="002060"/>
                </a:solidFill>
              </a:rPr>
              <a:t>~ 60 </a:t>
            </a:r>
            <a:r>
              <a:rPr lang="de-DE" sz="2400" b="1" dirty="0" err="1" smtClean="0">
                <a:solidFill>
                  <a:srgbClr val="002060"/>
                </a:solidFill>
              </a:rPr>
              <a:t>patients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treated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by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surgery</a:t>
            </a:r>
            <a:r>
              <a:rPr lang="de-DE" sz="2400" b="1" dirty="0" smtClean="0">
                <a:solidFill>
                  <a:srgbClr val="002060"/>
                </a:solidFill>
              </a:rPr>
              <a:t>/</a:t>
            </a:r>
            <a:r>
              <a:rPr lang="de-DE" sz="2400" b="1" dirty="0" err="1" smtClean="0">
                <a:solidFill>
                  <a:srgbClr val="002060"/>
                </a:solidFill>
              </a:rPr>
              <a:t>year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for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asymptomatic</a:t>
            </a:r>
            <a:r>
              <a:rPr lang="de-DE" sz="2400" dirty="0" smtClean="0">
                <a:solidFill>
                  <a:srgbClr val="002060"/>
                </a:solidFill>
              </a:rPr>
              <a:t> stenosis </a:t>
            </a:r>
            <a:r>
              <a:rPr lang="de-DE" sz="2400" dirty="0" err="1" smtClean="0">
                <a:solidFill>
                  <a:srgbClr val="002060"/>
                </a:solidFill>
              </a:rPr>
              <a:t>of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the</a:t>
            </a:r>
            <a:r>
              <a:rPr lang="de-DE" sz="2400" dirty="0" smtClean="0">
                <a:solidFill>
                  <a:srgbClr val="002060"/>
                </a:solidFill>
              </a:rPr>
              <a:t> ICA </a:t>
            </a:r>
          </a:p>
          <a:p>
            <a:pPr marL="457200" indent="-457200">
              <a:lnSpc>
                <a:spcPct val="150000"/>
              </a:lnSpc>
            </a:pPr>
            <a:r>
              <a:rPr lang="de-DE" sz="2400" dirty="0" smtClean="0">
                <a:solidFill>
                  <a:srgbClr val="002060"/>
                </a:solidFill>
              </a:rPr>
              <a:t>	(Department </a:t>
            </a:r>
            <a:r>
              <a:rPr lang="de-DE" sz="2400" dirty="0" err="1" smtClean="0">
                <a:solidFill>
                  <a:srgbClr val="002060"/>
                </a:solidFill>
              </a:rPr>
              <a:t>of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Vascular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Surgery</a:t>
            </a:r>
            <a:r>
              <a:rPr lang="de-DE" sz="2400" dirty="0" smtClean="0">
                <a:solidFill>
                  <a:srgbClr val="002060"/>
                </a:solidFill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de-DE" sz="3200" b="1" dirty="0" err="1" smtClean="0">
                <a:solidFill>
                  <a:srgbClr val="002060"/>
                </a:solidFill>
              </a:rPr>
              <a:t>About</a:t>
            </a:r>
            <a:r>
              <a:rPr lang="de-DE" sz="3200" b="1" dirty="0" smtClean="0">
                <a:solidFill>
                  <a:srgbClr val="002060"/>
                </a:solidFill>
              </a:rPr>
              <a:t> 70 </a:t>
            </a:r>
            <a:r>
              <a:rPr lang="de-DE" sz="3200" b="1" dirty="0" err="1" smtClean="0">
                <a:solidFill>
                  <a:srgbClr val="002060"/>
                </a:solidFill>
              </a:rPr>
              <a:t>patients</a:t>
            </a:r>
            <a:r>
              <a:rPr lang="de-DE" sz="3200" b="1" dirty="0" smtClean="0">
                <a:solidFill>
                  <a:srgbClr val="002060"/>
                </a:solidFill>
              </a:rPr>
              <a:t> </a:t>
            </a:r>
            <a:r>
              <a:rPr lang="de-DE" sz="3200" b="1" dirty="0" err="1" smtClean="0">
                <a:solidFill>
                  <a:srgbClr val="002060"/>
                </a:solidFill>
              </a:rPr>
              <a:t>possibly</a:t>
            </a:r>
            <a:r>
              <a:rPr lang="de-DE" sz="3200" b="1" dirty="0" smtClean="0">
                <a:solidFill>
                  <a:srgbClr val="002060"/>
                </a:solidFill>
              </a:rPr>
              <a:t> </a:t>
            </a:r>
            <a:r>
              <a:rPr lang="de-DE" sz="3200" b="1" dirty="0" err="1" smtClean="0">
                <a:solidFill>
                  <a:srgbClr val="002060"/>
                </a:solidFill>
              </a:rPr>
              <a:t>eligible</a:t>
            </a:r>
            <a:r>
              <a:rPr lang="de-DE" sz="3200" b="1" dirty="0" smtClean="0">
                <a:solidFill>
                  <a:srgbClr val="002060"/>
                </a:solidFill>
              </a:rPr>
              <a:t> </a:t>
            </a:r>
            <a:r>
              <a:rPr lang="de-DE" sz="3200" b="1" dirty="0" err="1" smtClean="0">
                <a:solidFill>
                  <a:srgbClr val="002060"/>
                </a:solidFill>
              </a:rPr>
              <a:t>for</a:t>
            </a:r>
            <a:r>
              <a:rPr lang="de-DE" sz="3200" b="1" dirty="0" smtClean="0">
                <a:solidFill>
                  <a:srgbClr val="002060"/>
                </a:solidFill>
              </a:rPr>
              <a:t> ACST-2/</a:t>
            </a:r>
            <a:r>
              <a:rPr lang="de-DE" sz="3200" b="1" dirty="0" err="1" smtClean="0">
                <a:solidFill>
                  <a:srgbClr val="002060"/>
                </a:solidFill>
              </a:rPr>
              <a:t>year</a:t>
            </a:r>
            <a:endParaRPr lang="de-DE" sz="3200" b="1" dirty="0" smtClean="0">
              <a:solidFill>
                <a:srgbClr val="002060"/>
              </a:solidFill>
            </a:endParaRPr>
          </a:p>
        </p:txBody>
      </p:sp>
      <p:sp>
        <p:nvSpPr>
          <p:cNvPr id="3" name="Pfeil nach rechts 2"/>
          <p:cNvSpPr/>
          <p:nvPr/>
        </p:nvSpPr>
        <p:spPr>
          <a:xfrm>
            <a:off x="539552" y="5013176"/>
            <a:ext cx="648072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Zeichnung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-100013"/>
            <a:ext cx="9148763" cy="590550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2" name="Textfeld 1"/>
          <p:cNvSpPr txBox="1"/>
          <p:nvPr/>
        </p:nvSpPr>
        <p:spPr>
          <a:xfrm>
            <a:off x="971600" y="548680"/>
            <a:ext cx="72008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002060"/>
                </a:solidFill>
              </a:rPr>
              <a:t>Numbers </a:t>
            </a:r>
            <a:r>
              <a:rPr lang="de-DE" sz="3200" b="1" dirty="0" err="1" smtClean="0">
                <a:solidFill>
                  <a:srgbClr val="002060"/>
                </a:solidFill>
              </a:rPr>
              <a:t>at</a:t>
            </a:r>
            <a:r>
              <a:rPr lang="de-DE" sz="3200" b="1" dirty="0" smtClean="0">
                <a:solidFill>
                  <a:srgbClr val="002060"/>
                </a:solidFill>
              </a:rPr>
              <a:t> a </a:t>
            </a:r>
            <a:r>
              <a:rPr lang="de-DE" sz="3200" b="1" dirty="0" err="1" smtClean="0">
                <a:solidFill>
                  <a:srgbClr val="002060"/>
                </a:solidFill>
              </a:rPr>
              <a:t>glance</a:t>
            </a:r>
            <a:endParaRPr lang="de-DE" sz="3200" b="1" dirty="0" smtClean="0">
              <a:solidFill>
                <a:srgbClr val="002060"/>
              </a:solidFill>
            </a:endParaRPr>
          </a:p>
          <a:p>
            <a:endParaRPr lang="de-DE" sz="24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 smtClean="0">
                <a:solidFill>
                  <a:srgbClr val="002060"/>
                </a:solidFill>
              </a:rPr>
              <a:t>2460 </a:t>
            </a:r>
            <a:r>
              <a:rPr lang="de-DE" sz="2400" dirty="0" err="1" smtClean="0">
                <a:solidFill>
                  <a:srgbClr val="002060"/>
                </a:solidFill>
              </a:rPr>
              <a:t>patients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seen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for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ultrasound</a:t>
            </a:r>
            <a:r>
              <a:rPr lang="de-DE" sz="2400" dirty="0" smtClean="0">
                <a:solidFill>
                  <a:srgbClr val="002060"/>
                </a:solidFill>
              </a:rPr>
              <a:t> per </a:t>
            </a:r>
            <a:r>
              <a:rPr lang="de-DE" sz="2400" dirty="0" err="1" smtClean="0">
                <a:solidFill>
                  <a:srgbClr val="002060"/>
                </a:solidFill>
              </a:rPr>
              <a:t>year</a:t>
            </a:r>
            <a:r>
              <a:rPr lang="de-DE" sz="2400" dirty="0" smtClean="0">
                <a:solidFill>
                  <a:srgbClr val="002060"/>
                </a:solidFill>
              </a:rPr>
              <a:t> - 800 </a:t>
            </a:r>
            <a:r>
              <a:rPr lang="de-DE" sz="2400" dirty="0" err="1" smtClean="0">
                <a:solidFill>
                  <a:srgbClr val="002060"/>
                </a:solidFill>
              </a:rPr>
              <a:t>for</a:t>
            </a:r>
            <a:r>
              <a:rPr lang="de-DE" sz="2400" dirty="0" smtClean="0">
                <a:solidFill>
                  <a:srgbClr val="002060"/>
                </a:solidFill>
              </a:rPr>
              <a:t> follow </a:t>
            </a:r>
            <a:r>
              <a:rPr lang="de-DE" sz="2400" dirty="0" err="1" smtClean="0">
                <a:solidFill>
                  <a:srgbClr val="002060"/>
                </a:solidFill>
              </a:rPr>
              <a:t>up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with</a:t>
            </a:r>
            <a:r>
              <a:rPr lang="de-DE" sz="2400" dirty="0" smtClean="0">
                <a:solidFill>
                  <a:srgbClr val="002060"/>
                </a:solidFill>
              </a:rPr>
              <a:t> an </a:t>
            </a:r>
            <a:r>
              <a:rPr lang="de-DE" sz="2400" dirty="0" err="1" smtClean="0">
                <a:solidFill>
                  <a:srgbClr val="002060"/>
                </a:solidFill>
              </a:rPr>
              <a:t>asymptomatic</a:t>
            </a:r>
            <a:r>
              <a:rPr lang="de-DE" sz="2400" dirty="0" smtClean="0">
                <a:solidFill>
                  <a:srgbClr val="002060"/>
                </a:solidFill>
              </a:rPr>
              <a:t> ICA stenosis </a:t>
            </a:r>
            <a:r>
              <a:rPr lang="de-DE" sz="2400" b="1" dirty="0" smtClean="0">
                <a:solidFill>
                  <a:srgbClr val="002060"/>
                </a:solidFill>
              </a:rPr>
              <a:t>(</a:t>
            </a:r>
            <a:r>
              <a:rPr lang="de-DE" sz="2400" b="1" baseline="-25000" dirty="0" smtClean="0">
                <a:solidFill>
                  <a:srgbClr val="002060"/>
                </a:solidFill>
              </a:rPr>
              <a:t>~</a:t>
            </a:r>
            <a:r>
              <a:rPr lang="de-DE" sz="2400" b="1" dirty="0" smtClean="0">
                <a:solidFill>
                  <a:srgbClr val="002060"/>
                </a:solidFill>
              </a:rPr>
              <a:t> 3 per </a:t>
            </a:r>
            <a:r>
              <a:rPr lang="de-DE" sz="2400" b="1" dirty="0" err="1" smtClean="0">
                <a:solidFill>
                  <a:srgbClr val="002060"/>
                </a:solidFill>
              </a:rPr>
              <a:t>day</a:t>
            </a:r>
            <a:r>
              <a:rPr lang="de-DE" sz="2400" b="1" dirty="0" smtClean="0">
                <a:solidFill>
                  <a:srgbClr val="002060"/>
                </a:solidFill>
              </a:rPr>
              <a:t>) </a:t>
            </a:r>
            <a:r>
              <a:rPr lang="de-DE" sz="2400" dirty="0" smtClean="0">
                <a:solidFill>
                  <a:srgbClr val="002060"/>
                </a:solidFill>
              </a:rPr>
              <a:t>(Outpatient </a:t>
            </a:r>
            <a:r>
              <a:rPr lang="de-DE" sz="2400" dirty="0">
                <a:solidFill>
                  <a:srgbClr val="002060"/>
                </a:solidFill>
              </a:rPr>
              <a:t>D</a:t>
            </a:r>
            <a:r>
              <a:rPr lang="de-DE" sz="2400" dirty="0" smtClean="0">
                <a:solidFill>
                  <a:srgbClr val="002060"/>
                </a:solidFill>
              </a:rPr>
              <a:t>epartment </a:t>
            </a:r>
            <a:r>
              <a:rPr lang="de-DE" sz="2400" dirty="0" err="1" smtClean="0">
                <a:solidFill>
                  <a:srgbClr val="002060"/>
                </a:solidFill>
              </a:rPr>
              <a:t>Stroke</a:t>
            </a:r>
            <a:r>
              <a:rPr lang="de-DE" sz="2400" dirty="0" smtClean="0">
                <a:solidFill>
                  <a:srgbClr val="002060"/>
                </a:solidFill>
              </a:rPr>
              <a:t> Unit)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b="1" dirty="0" smtClean="0">
                <a:solidFill>
                  <a:srgbClr val="002060"/>
                </a:solidFill>
              </a:rPr>
              <a:t>~ 60 </a:t>
            </a:r>
            <a:r>
              <a:rPr lang="de-DE" sz="2400" b="1" dirty="0" err="1" smtClean="0">
                <a:solidFill>
                  <a:srgbClr val="002060"/>
                </a:solidFill>
              </a:rPr>
              <a:t>patients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treated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by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surgery</a:t>
            </a:r>
            <a:r>
              <a:rPr lang="de-DE" sz="2400" b="1" dirty="0" smtClean="0">
                <a:solidFill>
                  <a:srgbClr val="002060"/>
                </a:solidFill>
              </a:rPr>
              <a:t>/</a:t>
            </a:r>
            <a:r>
              <a:rPr lang="de-DE" sz="2400" b="1" dirty="0" err="1" smtClean="0">
                <a:solidFill>
                  <a:srgbClr val="002060"/>
                </a:solidFill>
              </a:rPr>
              <a:t>year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for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asymptomatic</a:t>
            </a:r>
            <a:r>
              <a:rPr lang="de-DE" sz="2400" dirty="0" smtClean="0">
                <a:solidFill>
                  <a:srgbClr val="002060"/>
                </a:solidFill>
              </a:rPr>
              <a:t> stenosis </a:t>
            </a:r>
            <a:r>
              <a:rPr lang="de-DE" sz="2400" dirty="0" err="1" smtClean="0">
                <a:solidFill>
                  <a:srgbClr val="002060"/>
                </a:solidFill>
              </a:rPr>
              <a:t>of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the</a:t>
            </a:r>
            <a:r>
              <a:rPr lang="de-DE" sz="2400" dirty="0" smtClean="0">
                <a:solidFill>
                  <a:srgbClr val="002060"/>
                </a:solidFill>
              </a:rPr>
              <a:t> ICA </a:t>
            </a:r>
          </a:p>
          <a:p>
            <a:pPr marL="457200" indent="-457200">
              <a:lnSpc>
                <a:spcPct val="150000"/>
              </a:lnSpc>
            </a:pPr>
            <a:r>
              <a:rPr lang="de-DE" sz="2400" dirty="0" smtClean="0">
                <a:solidFill>
                  <a:srgbClr val="002060"/>
                </a:solidFill>
              </a:rPr>
              <a:t>	(Department </a:t>
            </a:r>
            <a:r>
              <a:rPr lang="de-DE" sz="2400" dirty="0" err="1" smtClean="0">
                <a:solidFill>
                  <a:srgbClr val="002060"/>
                </a:solidFill>
              </a:rPr>
              <a:t>of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Vascular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Surgery</a:t>
            </a:r>
            <a:r>
              <a:rPr lang="de-DE" sz="2400" dirty="0" smtClean="0">
                <a:solidFill>
                  <a:srgbClr val="002060"/>
                </a:solidFill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de-DE" sz="3200" b="1" dirty="0" err="1" smtClean="0">
                <a:solidFill>
                  <a:srgbClr val="002060"/>
                </a:solidFill>
              </a:rPr>
              <a:t>About</a:t>
            </a:r>
            <a:r>
              <a:rPr lang="de-DE" sz="3200" b="1" dirty="0" smtClean="0">
                <a:solidFill>
                  <a:srgbClr val="002060"/>
                </a:solidFill>
              </a:rPr>
              <a:t> 70 </a:t>
            </a:r>
            <a:r>
              <a:rPr lang="de-DE" sz="3200" b="1" dirty="0" err="1" smtClean="0">
                <a:solidFill>
                  <a:srgbClr val="002060"/>
                </a:solidFill>
              </a:rPr>
              <a:t>patients</a:t>
            </a:r>
            <a:r>
              <a:rPr lang="de-DE" sz="3200" b="1" dirty="0" smtClean="0">
                <a:solidFill>
                  <a:srgbClr val="002060"/>
                </a:solidFill>
              </a:rPr>
              <a:t> </a:t>
            </a:r>
            <a:r>
              <a:rPr lang="de-DE" sz="3200" b="1" dirty="0" err="1" smtClean="0">
                <a:solidFill>
                  <a:srgbClr val="002060"/>
                </a:solidFill>
              </a:rPr>
              <a:t>possibly</a:t>
            </a:r>
            <a:r>
              <a:rPr lang="de-DE" sz="3200" b="1" dirty="0" smtClean="0">
                <a:solidFill>
                  <a:srgbClr val="002060"/>
                </a:solidFill>
              </a:rPr>
              <a:t> </a:t>
            </a:r>
            <a:r>
              <a:rPr lang="de-DE" sz="3200" b="1" dirty="0" err="1" smtClean="0">
                <a:solidFill>
                  <a:srgbClr val="002060"/>
                </a:solidFill>
              </a:rPr>
              <a:t>eligible</a:t>
            </a:r>
            <a:r>
              <a:rPr lang="de-DE" sz="3200" b="1" dirty="0" smtClean="0">
                <a:solidFill>
                  <a:srgbClr val="002060"/>
                </a:solidFill>
              </a:rPr>
              <a:t> </a:t>
            </a:r>
            <a:r>
              <a:rPr lang="de-DE" sz="3200" b="1" dirty="0" err="1" smtClean="0">
                <a:solidFill>
                  <a:srgbClr val="002060"/>
                </a:solidFill>
              </a:rPr>
              <a:t>for</a:t>
            </a:r>
            <a:r>
              <a:rPr lang="de-DE" sz="3200" b="1" dirty="0" smtClean="0">
                <a:solidFill>
                  <a:srgbClr val="002060"/>
                </a:solidFill>
              </a:rPr>
              <a:t> ACST-2/</a:t>
            </a:r>
            <a:r>
              <a:rPr lang="de-DE" sz="3200" b="1" dirty="0" err="1" smtClean="0">
                <a:solidFill>
                  <a:srgbClr val="002060"/>
                </a:solidFill>
              </a:rPr>
              <a:t>year</a:t>
            </a:r>
            <a:endParaRPr lang="de-DE" sz="3200" b="1" dirty="0" smtClean="0">
              <a:solidFill>
                <a:srgbClr val="002060"/>
              </a:solidFill>
            </a:endParaRPr>
          </a:p>
        </p:txBody>
      </p:sp>
      <p:sp>
        <p:nvSpPr>
          <p:cNvPr id="3" name="Pfeil nach rechts 2"/>
          <p:cNvSpPr/>
          <p:nvPr/>
        </p:nvSpPr>
        <p:spPr>
          <a:xfrm>
            <a:off x="539552" y="5013176"/>
            <a:ext cx="648072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971600" y="1564337"/>
            <a:ext cx="7272808" cy="2677656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200" dirty="0" err="1" smtClean="0">
                <a:solidFill>
                  <a:srgbClr val="002060"/>
                </a:solidFill>
              </a:rPr>
              <a:t>Number</a:t>
            </a:r>
            <a:r>
              <a:rPr lang="de-DE" sz="3200" dirty="0" smtClean="0">
                <a:solidFill>
                  <a:srgbClr val="002060"/>
                </a:solidFill>
              </a:rPr>
              <a:t> </a:t>
            </a:r>
            <a:r>
              <a:rPr lang="de-DE" sz="3200" dirty="0" err="1" smtClean="0">
                <a:solidFill>
                  <a:srgbClr val="002060"/>
                </a:solidFill>
              </a:rPr>
              <a:t>of</a:t>
            </a:r>
            <a:r>
              <a:rPr lang="de-DE" sz="3200" dirty="0" smtClean="0">
                <a:solidFill>
                  <a:srgbClr val="002060"/>
                </a:solidFill>
              </a:rPr>
              <a:t> </a:t>
            </a:r>
            <a:r>
              <a:rPr lang="de-DE" sz="3200" dirty="0" err="1" smtClean="0">
                <a:solidFill>
                  <a:srgbClr val="002060"/>
                </a:solidFill>
              </a:rPr>
              <a:t>patients</a:t>
            </a:r>
            <a:r>
              <a:rPr lang="de-DE" sz="3200" dirty="0" smtClean="0">
                <a:solidFill>
                  <a:srgbClr val="002060"/>
                </a:solidFill>
              </a:rPr>
              <a:t> </a:t>
            </a:r>
            <a:r>
              <a:rPr lang="de-DE" sz="3200" dirty="0" err="1" smtClean="0">
                <a:solidFill>
                  <a:srgbClr val="002060"/>
                </a:solidFill>
              </a:rPr>
              <a:t>randomized</a:t>
            </a:r>
            <a:r>
              <a:rPr lang="de-DE" sz="3200" dirty="0" smtClean="0">
                <a:solidFill>
                  <a:srgbClr val="002060"/>
                </a:solidFill>
              </a:rPr>
              <a:t> </a:t>
            </a:r>
            <a:r>
              <a:rPr lang="de-DE" sz="3200" dirty="0" err="1" smtClean="0">
                <a:solidFill>
                  <a:srgbClr val="002060"/>
                </a:solidFill>
              </a:rPr>
              <a:t>between</a:t>
            </a:r>
            <a:r>
              <a:rPr lang="de-DE" sz="3200" dirty="0" smtClean="0">
                <a:solidFill>
                  <a:srgbClr val="002060"/>
                </a:solidFill>
              </a:rPr>
              <a:t> November 2015 </a:t>
            </a:r>
            <a:r>
              <a:rPr lang="de-DE" sz="3200" dirty="0" err="1" smtClean="0">
                <a:solidFill>
                  <a:srgbClr val="002060"/>
                </a:solidFill>
              </a:rPr>
              <a:t>and</a:t>
            </a:r>
            <a:r>
              <a:rPr lang="de-DE" sz="3200" dirty="0" smtClean="0">
                <a:solidFill>
                  <a:srgbClr val="002060"/>
                </a:solidFill>
              </a:rPr>
              <a:t> August 31st 2017</a:t>
            </a:r>
          </a:p>
          <a:p>
            <a:pPr algn="ctr"/>
            <a:endParaRPr lang="de-DE" sz="3200" dirty="0" smtClean="0">
              <a:solidFill>
                <a:srgbClr val="002060"/>
              </a:solidFill>
            </a:endParaRPr>
          </a:p>
          <a:p>
            <a:pPr algn="ctr"/>
            <a:r>
              <a:rPr lang="de-DE" sz="6600" dirty="0" smtClean="0">
                <a:solidFill>
                  <a:srgbClr val="002060"/>
                </a:solidFill>
              </a:rPr>
              <a:t>28</a:t>
            </a:r>
            <a:endParaRPr lang="de-DE" sz="6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131840" y="548680"/>
            <a:ext cx="2376264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err="1" smtClean="0">
                <a:solidFill>
                  <a:schemeClr val="tx2"/>
                </a:solidFill>
              </a:rPr>
              <a:t>Indication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for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treatment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by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stroke-neurologists</a:t>
            </a:r>
            <a:endParaRPr lang="de-DE" sz="1400" b="1" dirty="0">
              <a:solidFill>
                <a:schemeClr val="tx2"/>
              </a:solidFill>
            </a:endParaRPr>
          </a:p>
        </p:txBody>
      </p:sp>
      <p:cxnSp>
        <p:nvCxnSpPr>
          <p:cNvPr id="4" name="Gerade Verbindung mit Pfeil 3"/>
          <p:cNvCxnSpPr>
            <a:stCxn id="2" idx="2"/>
          </p:cNvCxnSpPr>
          <p:nvPr/>
        </p:nvCxnSpPr>
        <p:spPr>
          <a:xfrm>
            <a:off x="4319972" y="1268760"/>
            <a:ext cx="0" cy="14401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hteck 4"/>
          <p:cNvSpPr/>
          <p:nvPr/>
        </p:nvSpPr>
        <p:spPr>
          <a:xfrm>
            <a:off x="3131840" y="2708920"/>
            <a:ext cx="2376264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err="1" smtClean="0">
                <a:solidFill>
                  <a:schemeClr val="tx2"/>
                </a:solidFill>
              </a:rPr>
              <a:t>Interdisciplinary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conference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every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Monday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afternoon</a:t>
            </a:r>
            <a:endParaRPr lang="de-DE" sz="1400" b="1" dirty="0">
              <a:solidFill>
                <a:schemeClr val="tx2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131840" y="4869160"/>
            <a:ext cx="2376264" cy="86409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2"/>
                </a:solidFill>
              </a:rPr>
              <a:t>Study </a:t>
            </a:r>
            <a:r>
              <a:rPr lang="de-DE" sz="1400" b="1" dirty="0" err="1" smtClean="0">
                <a:solidFill>
                  <a:schemeClr val="tx2"/>
                </a:solidFill>
              </a:rPr>
              <a:t>inclusion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and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randomization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at</a:t>
            </a:r>
            <a:r>
              <a:rPr lang="de-DE" sz="1400" b="1" dirty="0" smtClean="0">
                <a:solidFill>
                  <a:schemeClr val="tx2"/>
                </a:solidFill>
              </a:rPr>
              <a:t> Department </a:t>
            </a:r>
            <a:r>
              <a:rPr lang="de-DE" sz="1400" b="1" dirty="0" err="1" smtClean="0">
                <a:solidFill>
                  <a:schemeClr val="tx2"/>
                </a:solidFill>
              </a:rPr>
              <a:t>of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Vascular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Surgery</a:t>
            </a:r>
            <a:endParaRPr lang="de-DE" sz="1400" b="1" dirty="0">
              <a:solidFill>
                <a:schemeClr val="tx2"/>
              </a:solidFill>
            </a:endParaRPr>
          </a:p>
        </p:txBody>
      </p:sp>
      <p:cxnSp>
        <p:nvCxnSpPr>
          <p:cNvPr id="8" name="Gerade Verbindung mit Pfeil 7"/>
          <p:cNvCxnSpPr>
            <a:stCxn id="5" idx="2"/>
            <a:endCxn id="6" idx="0"/>
          </p:cNvCxnSpPr>
          <p:nvPr/>
        </p:nvCxnSpPr>
        <p:spPr>
          <a:xfrm>
            <a:off x="4319972" y="3429000"/>
            <a:ext cx="0" cy="14401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3707904" y="1628800"/>
            <a:ext cx="1224136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2"/>
                </a:solidFill>
              </a:rPr>
              <a:t>CTA </a:t>
            </a:r>
            <a:r>
              <a:rPr lang="de-DE" sz="1400" b="1" dirty="0" err="1" smtClean="0">
                <a:solidFill>
                  <a:schemeClr val="tx2"/>
                </a:solidFill>
              </a:rPr>
              <a:t>to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prove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eligibility</a:t>
            </a:r>
            <a:endParaRPr lang="de-DE" sz="1400" b="1" dirty="0">
              <a:solidFill>
                <a:schemeClr val="tx2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673096" y="404664"/>
            <a:ext cx="461665" cy="266429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DE" b="1" dirty="0" err="1" smtClean="0">
                <a:solidFill>
                  <a:schemeClr val="tx2"/>
                </a:solidFill>
              </a:rPr>
              <a:t>Responsibility</a:t>
            </a:r>
            <a:r>
              <a:rPr lang="de-DE" b="1" dirty="0" smtClean="0">
                <a:solidFill>
                  <a:schemeClr val="tx2"/>
                </a:solidFill>
              </a:rPr>
              <a:t> NEUROLOGY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673096" y="3212976"/>
            <a:ext cx="738664" cy="266429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DE" b="1" dirty="0" err="1" smtClean="0">
                <a:solidFill>
                  <a:schemeClr val="tx2"/>
                </a:solidFill>
              </a:rPr>
              <a:t>Responsibility</a:t>
            </a:r>
            <a:r>
              <a:rPr lang="de-DE" b="1" dirty="0" smtClean="0">
                <a:solidFill>
                  <a:schemeClr val="tx2"/>
                </a:solidFill>
              </a:rPr>
              <a:t> VASCULAR SURGERY 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012160" y="3068960"/>
            <a:ext cx="2232248" cy="923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solidFill>
                  <a:schemeClr val="tx2"/>
                </a:solidFill>
              </a:rPr>
              <a:t>Number</a:t>
            </a:r>
            <a:r>
              <a:rPr lang="de-DE" b="1" dirty="0" smtClean="0">
                <a:solidFill>
                  <a:schemeClr val="tx2"/>
                </a:solidFill>
              </a:rPr>
              <a:t> </a:t>
            </a:r>
            <a:r>
              <a:rPr lang="de-DE" b="1" dirty="0" err="1" smtClean="0">
                <a:solidFill>
                  <a:schemeClr val="tx2"/>
                </a:solidFill>
              </a:rPr>
              <a:t>of</a:t>
            </a:r>
            <a:r>
              <a:rPr lang="de-DE" b="1" dirty="0" smtClean="0">
                <a:solidFill>
                  <a:schemeClr val="tx2"/>
                </a:solidFill>
              </a:rPr>
              <a:t> </a:t>
            </a:r>
            <a:r>
              <a:rPr lang="de-DE" b="1" dirty="0" err="1" smtClean="0">
                <a:solidFill>
                  <a:schemeClr val="tx2"/>
                </a:solidFill>
              </a:rPr>
              <a:t>patients</a:t>
            </a:r>
            <a:r>
              <a:rPr lang="de-DE" b="1" dirty="0" smtClean="0">
                <a:solidFill>
                  <a:schemeClr val="tx2"/>
                </a:solidFill>
              </a:rPr>
              <a:t> </a:t>
            </a:r>
            <a:r>
              <a:rPr lang="de-DE" b="1" dirty="0" err="1" smtClean="0">
                <a:solidFill>
                  <a:schemeClr val="tx2"/>
                </a:solidFill>
              </a:rPr>
              <a:t>randomized</a:t>
            </a:r>
            <a:r>
              <a:rPr lang="de-DE" b="1" dirty="0" smtClean="0">
                <a:solidFill>
                  <a:schemeClr val="tx2"/>
                </a:solidFill>
              </a:rPr>
              <a:t>:</a:t>
            </a:r>
          </a:p>
          <a:p>
            <a:pPr algn="ctr"/>
            <a:r>
              <a:rPr lang="de-DE" b="1" dirty="0" smtClean="0">
                <a:solidFill>
                  <a:schemeClr val="tx2"/>
                </a:solidFill>
              </a:rPr>
              <a:t>0</a:t>
            </a:r>
            <a:endParaRPr lang="de-DE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131840" y="548680"/>
            <a:ext cx="2376264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err="1" smtClean="0">
                <a:solidFill>
                  <a:schemeClr val="tx2"/>
                </a:solidFill>
              </a:rPr>
              <a:t>Indication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for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treatment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by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stroke-neurologists</a:t>
            </a:r>
            <a:endParaRPr lang="de-DE" sz="1400" b="1" dirty="0">
              <a:solidFill>
                <a:schemeClr val="tx2"/>
              </a:solidFill>
            </a:endParaRPr>
          </a:p>
        </p:txBody>
      </p:sp>
      <p:cxnSp>
        <p:nvCxnSpPr>
          <p:cNvPr id="4" name="Gerade Verbindung mit Pfeil 3"/>
          <p:cNvCxnSpPr>
            <a:stCxn id="2" idx="2"/>
          </p:cNvCxnSpPr>
          <p:nvPr/>
        </p:nvCxnSpPr>
        <p:spPr>
          <a:xfrm>
            <a:off x="4319972" y="1268760"/>
            <a:ext cx="0" cy="14401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hteck 4"/>
          <p:cNvSpPr/>
          <p:nvPr/>
        </p:nvSpPr>
        <p:spPr>
          <a:xfrm>
            <a:off x="3131840" y="2708920"/>
            <a:ext cx="2376264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err="1" smtClean="0">
                <a:solidFill>
                  <a:schemeClr val="tx2"/>
                </a:solidFill>
              </a:rPr>
              <a:t>Interdisciplinary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conference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every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Monday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afternoon</a:t>
            </a:r>
            <a:endParaRPr lang="de-DE" sz="1400" b="1" dirty="0">
              <a:solidFill>
                <a:schemeClr val="tx2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131840" y="4869160"/>
            <a:ext cx="2376264" cy="86409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2"/>
                </a:solidFill>
              </a:rPr>
              <a:t>Study </a:t>
            </a:r>
            <a:r>
              <a:rPr lang="de-DE" sz="1400" b="1" dirty="0" err="1" smtClean="0">
                <a:solidFill>
                  <a:schemeClr val="tx2"/>
                </a:solidFill>
              </a:rPr>
              <a:t>inclusion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and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randomization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at</a:t>
            </a:r>
            <a:r>
              <a:rPr lang="de-DE" sz="1400" b="1" dirty="0" smtClean="0">
                <a:solidFill>
                  <a:schemeClr val="tx2"/>
                </a:solidFill>
              </a:rPr>
              <a:t> Department </a:t>
            </a:r>
            <a:r>
              <a:rPr lang="de-DE" sz="1400" b="1" dirty="0" err="1" smtClean="0">
                <a:solidFill>
                  <a:schemeClr val="tx2"/>
                </a:solidFill>
              </a:rPr>
              <a:t>of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Vascular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Surgery</a:t>
            </a:r>
            <a:endParaRPr lang="de-DE" sz="1400" b="1" dirty="0">
              <a:solidFill>
                <a:schemeClr val="tx2"/>
              </a:solidFill>
            </a:endParaRPr>
          </a:p>
        </p:txBody>
      </p:sp>
      <p:cxnSp>
        <p:nvCxnSpPr>
          <p:cNvPr id="8" name="Gerade Verbindung mit Pfeil 7"/>
          <p:cNvCxnSpPr>
            <a:stCxn id="5" idx="2"/>
            <a:endCxn id="6" idx="0"/>
          </p:cNvCxnSpPr>
          <p:nvPr/>
        </p:nvCxnSpPr>
        <p:spPr>
          <a:xfrm>
            <a:off x="4319972" y="3429000"/>
            <a:ext cx="0" cy="14401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3707904" y="3789040"/>
            <a:ext cx="1224136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2"/>
                </a:solidFill>
              </a:rPr>
              <a:t>CTA </a:t>
            </a:r>
            <a:r>
              <a:rPr lang="de-DE" sz="1400" b="1" dirty="0" err="1" smtClean="0">
                <a:solidFill>
                  <a:schemeClr val="tx2"/>
                </a:solidFill>
              </a:rPr>
              <a:t>to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prove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eligibility</a:t>
            </a:r>
            <a:endParaRPr lang="de-DE" sz="1400" b="1" dirty="0">
              <a:solidFill>
                <a:schemeClr val="tx2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673096" y="404664"/>
            <a:ext cx="461665" cy="266429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DE" b="1" dirty="0" err="1" smtClean="0">
                <a:solidFill>
                  <a:schemeClr val="tx2"/>
                </a:solidFill>
              </a:rPr>
              <a:t>Responsibility</a:t>
            </a:r>
            <a:r>
              <a:rPr lang="de-DE" b="1" dirty="0" smtClean="0">
                <a:solidFill>
                  <a:schemeClr val="tx2"/>
                </a:solidFill>
              </a:rPr>
              <a:t> NEUROLOGY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673096" y="3212976"/>
            <a:ext cx="738664" cy="266429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DE" b="1" dirty="0" err="1" smtClean="0">
                <a:solidFill>
                  <a:schemeClr val="tx2"/>
                </a:solidFill>
              </a:rPr>
              <a:t>Responsibility</a:t>
            </a:r>
            <a:r>
              <a:rPr lang="de-DE" b="1" dirty="0" smtClean="0">
                <a:solidFill>
                  <a:schemeClr val="tx2"/>
                </a:solidFill>
              </a:rPr>
              <a:t> VASCULAR SURGERY 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012160" y="3068960"/>
            <a:ext cx="2232248" cy="923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solidFill>
                  <a:schemeClr val="tx2"/>
                </a:solidFill>
              </a:rPr>
              <a:t>Number</a:t>
            </a:r>
            <a:r>
              <a:rPr lang="de-DE" b="1" dirty="0" smtClean="0">
                <a:solidFill>
                  <a:schemeClr val="tx2"/>
                </a:solidFill>
              </a:rPr>
              <a:t> </a:t>
            </a:r>
            <a:r>
              <a:rPr lang="de-DE" b="1" dirty="0" err="1" smtClean="0">
                <a:solidFill>
                  <a:schemeClr val="tx2"/>
                </a:solidFill>
              </a:rPr>
              <a:t>of</a:t>
            </a:r>
            <a:r>
              <a:rPr lang="de-DE" b="1" dirty="0" smtClean="0">
                <a:solidFill>
                  <a:schemeClr val="tx2"/>
                </a:solidFill>
              </a:rPr>
              <a:t> </a:t>
            </a:r>
            <a:r>
              <a:rPr lang="de-DE" b="1" dirty="0" err="1" smtClean="0">
                <a:solidFill>
                  <a:schemeClr val="tx2"/>
                </a:solidFill>
              </a:rPr>
              <a:t>patients</a:t>
            </a:r>
            <a:r>
              <a:rPr lang="de-DE" b="1" dirty="0" smtClean="0">
                <a:solidFill>
                  <a:schemeClr val="tx2"/>
                </a:solidFill>
              </a:rPr>
              <a:t> </a:t>
            </a:r>
            <a:r>
              <a:rPr lang="de-DE" b="1" dirty="0" err="1" smtClean="0">
                <a:solidFill>
                  <a:schemeClr val="tx2"/>
                </a:solidFill>
              </a:rPr>
              <a:t>randomized</a:t>
            </a:r>
            <a:r>
              <a:rPr lang="de-DE" b="1" dirty="0" smtClean="0">
                <a:solidFill>
                  <a:schemeClr val="tx2"/>
                </a:solidFill>
              </a:rPr>
              <a:t>:</a:t>
            </a:r>
          </a:p>
          <a:p>
            <a:pPr algn="ctr"/>
            <a:r>
              <a:rPr lang="de-DE" b="1" dirty="0" smtClean="0">
                <a:solidFill>
                  <a:schemeClr val="tx2"/>
                </a:solidFill>
              </a:rPr>
              <a:t>28</a:t>
            </a:r>
            <a:endParaRPr lang="de-DE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131840" y="548680"/>
            <a:ext cx="2376264" cy="720080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err="1" smtClean="0">
                <a:solidFill>
                  <a:schemeClr val="tx2"/>
                </a:solidFill>
              </a:rPr>
              <a:t>Indication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for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treatment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by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stroke-neurologists</a:t>
            </a:r>
            <a:endParaRPr lang="de-DE" sz="1400" b="1" dirty="0">
              <a:solidFill>
                <a:schemeClr val="tx2"/>
              </a:solidFill>
            </a:endParaRPr>
          </a:p>
        </p:txBody>
      </p:sp>
      <p:cxnSp>
        <p:nvCxnSpPr>
          <p:cNvPr id="4" name="Gerade Verbindung mit Pfeil 3"/>
          <p:cNvCxnSpPr>
            <a:stCxn id="2" idx="2"/>
          </p:cNvCxnSpPr>
          <p:nvPr/>
        </p:nvCxnSpPr>
        <p:spPr>
          <a:xfrm>
            <a:off x="4319972" y="1268760"/>
            <a:ext cx="0" cy="14401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hteck 4"/>
          <p:cNvSpPr/>
          <p:nvPr/>
        </p:nvSpPr>
        <p:spPr>
          <a:xfrm>
            <a:off x="3131840" y="2708920"/>
            <a:ext cx="2376264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err="1" smtClean="0">
                <a:solidFill>
                  <a:schemeClr val="tx2"/>
                </a:solidFill>
              </a:rPr>
              <a:t>Interdisciplinary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conference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every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Monday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afternoon</a:t>
            </a:r>
            <a:endParaRPr lang="de-DE" sz="1400" b="1" dirty="0">
              <a:solidFill>
                <a:schemeClr val="tx2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131840" y="4869160"/>
            <a:ext cx="2376264" cy="86409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2"/>
                </a:solidFill>
              </a:rPr>
              <a:t>Study </a:t>
            </a:r>
            <a:r>
              <a:rPr lang="de-DE" sz="1400" b="1" dirty="0" err="1" smtClean="0">
                <a:solidFill>
                  <a:schemeClr val="tx2"/>
                </a:solidFill>
              </a:rPr>
              <a:t>inclusion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and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randomization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at</a:t>
            </a:r>
            <a:r>
              <a:rPr lang="de-DE" sz="1400" b="1" dirty="0" smtClean="0">
                <a:solidFill>
                  <a:schemeClr val="tx2"/>
                </a:solidFill>
              </a:rPr>
              <a:t> Department </a:t>
            </a:r>
            <a:r>
              <a:rPr lang="de-DE" sz="1400" b="1" dirty="0" err="1" smtClean="0">
                <a:solidFill>
                  <a:schemeClr val="tx2"/>
                </a:solidFill>
              </a:rPr>
              <a:t>of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Vascular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Surgery</a:t>
            </a:r>
            <a:endParaRPr lang="de-DE" sz="1400" b="1" dirty="0">
              <a:solidFill>
                <a:schemeClr val="tx2"/>
              </a:solidFill>
            </a:endParaRPr>
          </a:p>
        </p:txBody>
      </p:sp>
      <p:cxnSp>
        <p:nvCxnSpPr>
          <p:cNvPr id="8" name="Gerade Verbindung mit Pfeil 7"/>
          <p:cNvCxnSpPr>
            <a:stCxn id="5" idx="2"/>
            <a:endCxn id="6" idx="0"/>
          </p:cNvCxnSpPr>
          <p:nvPr/>
        </p:nvCxnSpPr>
        <p:spPr>
          <a:xfrm>
            <a:off x="4319972" y="3429000"/>
            <a:ext cx="0" cy="14401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3707904" y="3789040"/>
            <a:ext cx="1224136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2"/>
                </a:solidFill>
              </a:rPr>
              <a:t>CTA </a:t>
            </a:r>
            <a:r>
              <a:rPr lang="de-DE" sz="1400" b="1" dirty="0" err="1" smtClean="0">
                <a:solidFill>
                  <a:schemeClr val="tx2"/>
                </a:solidFill>
              </a:rPr>
              <a:t>to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prove</a:t>
            </a:r>
            <a:r>
              <a:rPr lang="de-DE" sz="1400" b="1" dirty="0" smtClean="0">
                <a:solidFill>
                  <a:schemeClr val="tx2"/>
                </a:solidFill>
              </a:rPr>
              <a:t> </a:t>
            </a:r>
            <a:r>
              <a:rPr lang="de-DE" sz="1400" b="1" dirty="0" err="1" smtClean="0">
                <a:solidFill>
                  <a:schemeClr val="tx2"/>
                </a:solidFill>
              </a:rPr>
              <a:t>eligibility</a:t>
            </a:r>
            <a:endParaRPr lang="de-DE" sz="1400" b="1" dirty="0">
              <a:solidFill>
                <a:schemeClr val="tx2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673096" y="404664"/>
            <a:ext cx="461665" cy="266429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DE" b="1" dirty="0" err="1" smtClean="0">
                <a:solidFill>
                  <a:schemeClr val="tx2"/>
                </a:solidFill>
              </a:rPr>
              <a:t>Responsibility</a:t>
            </a:r>
            <a:r>
              <a:rPr lang="de-DE" b="1" dirty="0" smtClean="0">
                <a:solidFill>
                  <a:schemeClr val="tx2"/>
                </a:solidFill>
              </a:rPr>
              <a:t> NEUROLOGY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673096" y="3212976"/>
            <a:ext cx="738664" cy="266429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DE" b="1" dirty="0" err="1" smtClean="0">
                <a:solidFill>
                  <a:schemeClr val="tx2"/>
                </a:solidFill>
              </a:rPr>
              <a:t>Responsibility</a:t>
            </a:r>
            <a:r>
              <a:rPr lang="de-DE" b="1" dirty="0" smtClean="0">
                <a:solidFill>
                  <a:schemeClr val="tx2"/>
                </a:solidFill>
              </a:rPr>
              <a:t> VASCULAR SURGERY 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012160" y="3068960"/>
            <a:ext cx="2232248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solidFill>
                  <a:schemeClr val="tx2"/>
                </a:solidFill>
              </a:rPr>
              <a:t>Number</a:t>
            </a:r>
            <a:r>
              <a:rPr lang="de-DE" b="1" dirty="0" smtClean="0">
                <a:solidFill>
                  <a:schemeClr val="tx2"/>
                </a:solidFill>
              </a:rPr>
              <a:t> </a:t>
            </a:r>
            <a:r>
              <a:rPr lang="de-DE" b="1" dirty="0" err="1" smtClean="0">
                <a:solidFill>
                  <a:schemeClr val="tx2"/>
                </a:solidFill>
              </a:rPr>
              <a:t>of</a:t>
            </a:r>
            <a:r>
              <a:rPr lang="de-DE" b="1" dirty="0" smtClean="0">
                <a:solidFill>
                  <a:schemeClr val="tx2"/>
                </a:solidFill>
              </a:rPr>
              <a:t> </a:t>
            </a:r>
            <a:r>
              <a:rPr lang="de-DE" b="1" dirty="0" err="1" smtClean="0">
                <a:solidFill>
                  <a:schemeClr val="tx2"/>
                </a:solidFill>
              </a:rPr>
              <a:t>patients</a:t>
            </a:r>
            <a:r>
              <a:rPr lang="de-DE" b="1" dirty="0" smtClean="0">
                <a:solidFill>
                  <a:schemeClr val="tx2"/>
                </a:solidFill>
              </a:rPr>
              <a:t> </a:t>
            </a:r>
            <a:r>
              <a:rPr lang="de-DE" b="1" dirty="0" err="1" smtClean="0">
                <a:solidFill>
                  <a:schemeClr val="tx2"/>
                </a:solidFill>
              </a:rPr>
              <a:t>randomized</a:t>
            </a:r>
            <a:r>
              <a:rPr lang="de-DE" b="1" dirty="0" smtClean="0">
                <a:solidFill>
                  <a:schemeClr val="tx2"/>
                </a:solidFill>
              </a:rPr>
              <a:t>:</a:t>
            </a:r>
          </a:p>
          <a:p>
            <a:pPr algn="ctr"/>
            <a:r>
              <a:rPr lang="de-DE" b="1" smtClean="0">
                <a:solidFill>
                  <a:schemeClr val="tx2"/>
                </a:solidFill>
              </a:rPr>
              <a:t>28</a:t>
            </a:r>
            <a:endParaRPr lang="de-DE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548680"/>
            <a:ext cx="7200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err="1" smtClean="0">
                <a:solidFill>
                  <a:srgbClr val="002060"/>
                </a:solidFill>
              </a:rPr>
              <a:t>Reasons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for</a:t>
            </a:r>
            <a:r>
              <a:rPr lang="de-DE" sz="2400" b="1" dirty="0" smtClean="0">
                <a:solidFill>
                  <a:srgbClr val="002060"/>
                </a:solidFill>
              </a:rPr>
              <a:t> EXCLUSION </a:t>
            </a:r>
            <a:r>
              <a:rPr lang="de-DE" sz="2400" b="1" dirty="0" err="1" smtClean="0">
                <a:solidFill>
                  <a:srgbClr val="002060"/>
                </a:solidFill>
              </a:rPr>
              <a:t>from</a:t>
            </a:r>
            <a:r>
              <a:rPr lang="de-DE" sz="2400" b="1" dirty="0" smtClean="0">
                <a:solidFill>
                  <a:srgbClr val="002060"/>
                </a:solidFill>
              </a:rPr>
              <a:t> ACST-2 </a:t>
            </a:r>
          </a:p>
          <a:p>
            <a:endParaRPr lang="de-DE" sz="2400" b="1" dirty="0" smtClean="0">
              <a:solidFill>
                <a:srgbClr val="002060"/>
              </a:solidFill>
            </a:endParaRPr>
          </a:p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In total 33 </a:t>
            </a:r>
            <a:r>
              <a:rPr lang="de-DE" sz="2400" b="1" dirty="0" err="1" smtClean="0">
                <a:solidFill>
                  <a:srgbClr val="002060"/>
                </a:solidFill>
              </a:rPr>
              <a:t>patients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</a:p>
          <a:p>
            <a:endParaRPr lang="de-DE" sz="24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Unfavourable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anatomy</a:t>
            </a:r>
            <a:r>
              <a:rPr lang="de-DE" sz="2400" b="1" dirty="0" smtClean="0">
                <a:solidFill>
                  <a:srgbClr val="002060"/>
                </a:solidFill>
              </a:rPr>
              <a:t>: 11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Patient‘s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request</a:t>
            </a:r>
            <a:r>
              <a:rPr lang="de-DE" sz="2400" b="1" dirty="0" smtClean="0">
                <a:solidFill>
                  <a:srgbClr val="002060"/>
                </a:solidFill>
              </a:rPr>
              <a:t>: 9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Contrast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agent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intolerance</a:t>
            </a:r>
            <a:r>
              <a:rPr lang="de-DE" sz="2400" b="1" dirty="0" smtClean="0">
                <a:solidFill>
                  <a:srgbClr val="002060"/>
                </a:solidFill>
              </a:rPr>
              <a:t>: 4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de-DE" sz="2400" b="1" dirty="0" smtClean="0">
                <a:solidFill>
                  <a:srgbClr val="002060"/>
                </a:solidFill>
              </a:rPr>
              <a:t> Orale </a:t>
            </a:r>
            <a:r>
              <a:rPr lang="de-DE" sz="2400" b="1" dirty="0" err="1" smtClean="0">
                <a:solidFill>
                  <a:srgbClr val="002060"/>
                </a:solidFill>
              </a:rPr>
              <a:t>anticoagulation</a:t>
            </a:r>
            <a:r>
              <a:rPr lang="de-DE" sz="2400" b="1" dirty="0" smtClean="0">
                <a:solidFill>
                  <a:srgbClr val="002060"/>
                </a:solidFill>
              </a:rPr>
              <a:t>: 3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Unknown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reason</a:t>
            </a:r>
            <a:r>
              <a:rPr lang="de-DE" sz="2400" b="1" dirty="0" smtClean="0">
                <a:solidFill>
                  <a:srgbClr val="002060"/>
                </a:solidFill>
              </a:rPr>
              <a:t>: 3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Renal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impairment</a:t>
            </a:r>
            <a:r>
              <a:rPr lang="de-DE" sz="2400" b="1" dirty="0" smtClean="0">
                <a:solidFill>
                  <a:srgbClr val="002060"/>
                </a:solidFill>
              </a:rPr>
              <a:t>: 1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Meanwhile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symptomatic</a:t>
            </a:r>
            <a:r>
              <a:rPr lang="de-DE" sz="2400" b="1" dirty="0" smtClean="0">
                <a:solidFill>
                  <a:srgbClr val="002060"/>
                </a:solidFill>
              </a:rPr>
              <a:t>: 1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de-DE" sz="2400" b="1" dirty="0" smtClean="0">
                <a:solidFill>
                  <a:srgbClr val="002060"/>
                </a:solidFill>
              </a:rPr>
              <a:t> Lost </a:t>
            </a:r>
            <a:r>
              <a:rPr lang="de-DE" sz="2400" b="1" dirty="0" err="1" smtClean="0">
                <a:solidFill>
                  <a:srgbClr val="002060"/>
                </a:solidFill>
              </a:rPr>
              <a:t>to</a:t>
            </a:r>
            <a:r>
              <a:rPr lang="de-DE" sz="2400" b="1" dirty="0" smtClean="0">
                <a:solidFill>
                  <a:srgbClr val="002060"/>
                </a:solidFill>
              </a:rPr>
              <a:t> follow up: 1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971600" y="3284984"/>
            <a:ext cx="4104456" cy="923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de-AT" dirty="0" smtClean="0"/>
          </a:p>
          <a:p>
            <a:endParaRPr lang="de-AT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548680"/>
            <a:ext cx="72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002060"/>
                </a:solidFill>
              </a:rPr>
              <a:t>Outcome </a:t>
            </a:r>
            <a:r>
              <a:rPr lang="de-DE" sz="2400" b="1" dirty="0" err="1" smtClean="0">
                <a:solidFill>
                  <a:srgbClr val="002060"/>
                </a:solidFill>
              </a:rPr>
              <a:t>of</a:t>
            </a:r>
            <a:r>
              <a:rPr lang="de-DE" sz="2400" b="1" dirty="0" smtClean="0">
                <a:solidFill>
                  <a:srgbClr val="002060"/>
                </a:solidFill>
              </a:rPr>
              <a:t> EXCLUDED </a:t>
            </a:r>
            <a:r>
              <a:rPr lang="de-DE" sz="2400" b="1" dirty="0" err="1" smtClean="0">
                <a:solidFill>
                  <a:srgbClr val="002060"/>
                </a:solidFill>
              </a:rPr>
              <a:t>patients</a:t>
            </a:r>
            <a:r>
              <a:rPr lang="de-DE" sz="2400" b="1" dirty="0" smtClean="0">
                <a:solidFill>
                  <a:srgbClr val="002060"/>
                </a:solidFill>
              </a:rPr>
              <a:t>:</a:t>
            </a:r>
          </a:p>
          <a:p>
            <a:endParaRPr lang="de-DE" sz="2400" b="1" dirty="0" smtClean="0">
              <a:solidFill>
                <a:srgbClr val="002060"/>
              </a:solidFill>
            </a:endParaRPr>
          </a:p>
          <a:p>
            <a:r>
              <a:rPr lang="de-DE" sz="2400" b="1" dirty="0" smtClean="0">
                <a:solidFill>
                  <a:srgbClr val="002060"/>
                </a:solidFill>
              </a:rPr>
              <a:t>NO </a:t>
            </a:r>
            <a:r>
              <a:rPr lang="de-DE" sz="2400" b="1" dirty="0" err="1" smtClean="0">
                <a:solidFill>
                  <a:srgbClr val="002060"/>
                </a:solidFill>
              </a:rPr>
              <a:t>neurological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complications</a:t>
            </a:r>
            <a:endParaRPr lang="de-DE" sz="2400" b="1" dirty="0" smtClean="0">
              <a:solidFill>
                <a:srgbClr val="002060"/>
              </a:solidFill>
            </a:endParaRPr>
          </a:p>
          <a:p>
            <a:endParaRPr lang="de-DE" sz="2400" b="1" dirty="0" smtClean="0">
              <a:solidFill>
                <a:srgbClr val="002060"/>
              </a:solidFill>
            </a:endParaRPr>
          </a:p>
          <a:p>
            <a:r>
              <a:rPr lang="de-DE" sz="2400" b="1" dirty="0" smtClean="0">
                <a:solidFill>
                  <a:srgbClr val="002060"/>
                </a:solidFill>
              </a:rPr>
              <a:t>2 </a:t>
            </a:r>
            <a:r>
              <a:rPr lang="de-DE" sz="2400" b="1" dirty="0" err="1" smtClean="0">
                <a:solidFill>
                  <a:srgbClr val="002060"/>
                </a:solidFill>
              </a:rPr>
              <a:t>revisions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for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secondary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haemorrhage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dirty="0" smtClean="0">
                <a:solidFill>
                  <a:srgbClr val="002060"/>
                </a:solidFill>
              </a:rPr>
              <a:t>(</a:t>
            </a:r>
            <a:r>
              <a:rPr lang="de-DE" sz="2400" dirty="0" err="1" smtClean="0">
                <a:solidFill>
                  <a:srgbClr val="002060"/>
                </a:solidFill>
              </a:rPr>
              <a:t>patients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with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unfavourable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anatomy</a:t>
            </a:r>
            <a:r>
              <a:rPr lang="de-DE" sz="2400" dirty="0" smtClean="0">
                <a:solidFill>
                  <a:srgbClr val="002060"/>
                </a:solidFill>
              </a:rPr>
              <a:t> – </a:t>
            </a:r>
            <a:r>
              <a:rPr lang="de-DE" sz="2400" dirty="0" err="1" smtClean="0">
                <a:solidFill>
                  <a:srgbClr val="002060"/>
                </a:solidFill>
              </a:rPr>
              <a:t>circularly</a:t>
            </a:r>
            <a:r>
              <a:rPr lang="de-DE" sz="2400" dirty="0" smtClean="0">
                <a:solidFill>
                  <a:srgbClr val="002060"/>
                </a:solidFill>
              </a:rPr>
              <a:t> </a:t>
            </a:r>
            <a:r>
              <a:rPr lang="de-DE" sz="2400" dirty="0" err="1" smtClean="0">
                <a:solidFill>
                  <a:srgbClr val="002060"/>
                </a:solidFill>
              </a:rPr>
              <a:t>calcification</a:t>
            </a:r>
            <a:r>
              <a:rPr lang="de-DE" sz="2400" dirty="0" smtClean="0">
                <a:solidFill>
                  <a:srgbClr val="00206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Bildschirmpräsentation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Efforts put into ACST-2 Why patients were NOT randomized</vt:lpstr>
      <vt:lpstr>Folie 2</vt:lpstr>
      <vt:lpstr>Folie 3</vt:lpstr>
      <vt:lpstr>Folie 4</vt:lpstr>
      <vt:lpstr>Folie 5</vt:lpstr>
      <vt:lpstr>Folie 6</vt:lpstr>
      <vt:lpstr>Folie 7</vt:lpstr>
      <vt:lpstr>Folie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Efforts put into ACST-2 A single-center experience</dc:title>
  <dc:creator>Barbara</dc:creator>
  <cp:lastModifiedBy>Barbara</cp:lastModifiedBy>
  <cp:revision>21</cp:revision>
  <dcterms:created xsi:type="dcterms:W3CDTF">2017-08-21T11:48:45Z</dcterms:created>
  <dcterms:modified xsi:type="dcterms:W3CDTF">2017-09-03T20:04:36Z</dcterms:modified>
</cp:coreProperties>
</file>