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470979410636297E-2"/>
          <c:y val="2.75833929849678E-2"/>
          <c:w val="0.691419697827795"/>
          <c:h val="0.85345693151992297"/>
        </c:manualLayout>
      </c:layout>
      <c:lineChart>
        <c:grouping val="standard"/>
        <c:varyColors val="0"/>
        <c:ser>
          <c:idx val="1"/>
          <c:order val="0"/>
          <c:tx>
            <c:v>Projected recruitment</c:v>
          </c:tx>
          <c:spPr>
            <a:ln>
              <a:prstDash val="sysDash"/>
            </a:ln>
          </c:spPr>
          <c:marker>
            <c:symbol val="none"/>
          </c:marker>
          <c:dPt>
            <c:idx val="7"/>
            <c:bubble3D val="0"/>
            <c:spPr>
              <a:ln w="38100" cmpd="sng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0C4-437A-BE1B-C06639A1EBEC}"/>
              </c:ext>
            </c:extLst>
          </c:dPt>
          <c:cat>
            <c:strRef>
              <c:f>Sheet1!$A$2:$A$12</c:f>
              <c:strCache>
                <c:ptCount val="11"/>
                <c:pt idx="0">
                  <c:v>2010 Jan</c:v>
                </c:pt>
                <c:pt idx="1">
                  <c:v>2011 Jan</c:v>
                </c:pt>
                <c:pt idx="2">
                  <c:v>2012 Jan</c:v>
                </c:pt>
                <c:pt idx="3">
                  <c:v>2013 Jan</c:v>
                </c:pt>
                <c:pt idx="4">
                  <c:v>2014 Jan</c:v>
                </c:pt>
                <c:pt idx="5">
                  <c:v>2015 Jan</c:v>
                </c:pt>
                <c:pt idx="6">
                  <c:v>2016 Jan</c:v>
                </c:pt>
                <c:pt idx="7">
                  <c:v>2017 Jan</c:v>
                </c:pt>
                <c:pt idx="8">
                  <c:v>2018 Jan</c:v>
                </c:pt>
                <c:pt idx="9">
                  <c:v>2019 Jan</c:v>
                </c:pt>
                <c:pt idx="10">
                  <c:v>2020 Jan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215</c:v>
                </c:pt>
                <c:pt idx="1">
                  <c:v>504</c:v>
                </c:pt>
                <c:pt idx="2">
                  <c:v>830</c:v>
                </c:pt>
                <c:pt idx="3">
                  <c:v>1105</c:v>
                </c:pt>
                <c:pt idx="4">
                  <c:v>1346</c:v>
                </c:pt>
                <c:pt idx="5">
                  <c:v>1700</c:v>
                </c:pt>
                <c:pt idx="6">
                  <c:v>2068</c:v>
                </c:pt>
                <c:pt idx="7">
                  <c:v>2451</c:v>
                </c:pt>
                <c:pt idx="8">
                  <c:v>2834</c:v>
                </c:pt>
                <c:pt idx="9">
                  <c:v>3217</c:v>
                </c:pt>
                <c:pt idx="10">
                  <c:v>3600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C4-437A-BE1B-C06639A1EBEC}"/>
            </c:ext>
          </c:extLst>
        </c:ser>
        <c:ser>
          <c:idx val="0"/>
          <c:order val="1"/>
          <c:tx>
            <c:v>Current recruitment</c:v>
          </c:tx>
          <c:marker>
            <c:symbol val="none"/>
          </c:marker>
          <c:val>
            <c:numRef>
              <c:f>Sheet1!$B$2:$B$8</c:f>
              <c:numCache>
                <c:formatCode>General</c:formatCode>
                <c:ptCount val="7"/>
                <c:pt idx="0">
                  <c:v>215</c:v>
                </c:pt>
                <c:pt idx="1">
                  <c:v>504</c:v>
                </c:pt>
                <c:pt idx="2">
                  <c:v>830</c:v>
                </c:pt>
                <c:pt idx="3">
                  <c:v>1105</c:v>
                </c:pt>
                <c:pt idx="4">
                  <c:v>1346</c:v>
                </c:pt>
                <c:pt idx="5">
                  <c:v>1700</c:v>
                </c:pt>
                <c:pt idx="6">
                  <c:v>2068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C4-437A-BE1B-C06639A1E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75721896"/>
        <c:axId val="-2075729800"/>
      </c:lineChart>
      <c:catAx>
        <c:axId val="-2075721896"/>
        <c:scaling>
          <c:orientation val="minMax"/>
        </c:scaling>
        <c:delete val="0"/>
        <c:axPos val="b"/>
        <c:numFmt formatCode="General" sourceLinked="0"/>
        <c:majorTickMark val="none"/>
        <c:minorTickMark val="cross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-2075729800"/>
        <c:crosses val="autoZero"/>
        <c:auto val="1"/>
        <c:lblAlgn val="ctr"/>
        <c:lblOffset val="100"/>
        <c:noMultiLvlLbl val="0"/>
      </c:catAx>
      <c:valAx>
        <c:axId val="-2075729800"/>
        <c:scaling>
          <c:orientation val="minMax"/>
          <c:max val="36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-2075721896"/>
        <c:crosses val="autoZero"/>
        <c:crossBetween val="between"/>
        <c:majorUnit val="600"/>
      </c:valAx>
    </c:plotArea>
    <c:legend>
      <c:legendPos val="r"/>
      <c:layout>
        <c:manualLayout>
          <c:xMode val="edge"/>
          <c:yMode val="edge"/>
          <c:x val="0.73837401392787105"/>
          <c:y val="0.41186995943688898"/>
          <c:w val="0.25156297210421502"/>
          <c:h val="0.29141159627773799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0.80154</cdr:x>
      <cdr:y>0.793</cdr:y>
    </cdr:from>
    <cdr:to>
      <cdr:x>0.84731</cdr:x>
      <cdr:y>0.84982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504584" y="3323483"/>
          <a:ext cx="3143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  <cdr:relSizeAnchor xmlns:cdr="http://schemas.openxmlformats.org/drawingml/2006/chartDrawing">
    <cdr:from>
      <cdr:x>0.76829</cdr:x>
      <cdr:y>0.77332</cdr:y>
    </cdr:from>
    <cdr:to>
      <cdr:x>0.82829</cdr:x>
      <cdr:y>0.85856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276231" y="3240974"/>
          <a:ext cx="412050" cy="35724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9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6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1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2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6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9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2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8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4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1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26B4C-0A5D-C44B-BF9B-A19F1EB00F1D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5DCA3-BD1B-3241-B2B5-6143EC1C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5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ACST-2 Count </a:t>
            </a:r>
            <a:r>
              <a:rPr lang="en-GB" b="1" dirty="0" smtClean="0">
                <a:solidFill>
                  <a:srgbClr val="FF0000"/>
                </a:solidFill>
              </a:rPr>
              <a:t>Down!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728" y="1465476"/>
            <a:ext cx="3860689" cy="48258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0573" y="3067395"/>
            <a:ext cx="57353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/>
              <a:t>2612 randomised to date</a:t>
            </a:r>
          </a:p>
          <a:p>
            <a:r>
              <a:rPr lang="en-GB" sz="4000" b="1" dirty="0" smtClean="0"/>
              <a:t>Target = 3600 </a:t>
            </a:r>
            <a:r>
              <a:rPr lang="en-GB" sz="4000" b="1" dirty="0"/>
              <a:t>by end 2019</a:t>
            </a:r>
          </a:p>
        </p:txBody>
      </p:sp>
    </p:spTree>
    <p:extLst>
      <p:ext uri="{BB962C8B-B14F-4D97-AF65-F5344CB8AC3E}">
        <p14:creationId xmlns:p14="http://schemas.microsoft.com/office/powerpoint/2010/main" val="82677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83632" y="404664"/>
            <a:ext cx="6150700" cy="10833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 defTabSz="457200">
              <a:lnSpc>
                <a:spcPct val="115000"/>
              </a:lnSpc>
            </a:pPr>
            <a:r>
              <a:rPr lang="en-GB" sz="28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Achieved/Planned Recruitment</a:t>
            </a:r>
          </a:p>
          <a:p>
            <a:pPr algn="ctr" defTabSz="457200">
              <a:lnSpc>
                <a:spcPct val="115000"/>
              </a:lnSpc>
            </a:pPr>
            <a:r>
              <a:rPr lang="en-GB" sz="28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Jan 2010 – end December 2019</a:t>
            </a: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2135561" y="1844824"/>
          <a:ext cx="830921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855640" y="6356351"/>
            <a:ext cx="5544616" cy="365125"/>
          </a:xfrm>
        </p:spPr>
        <p:txBody>
          <a:bodyPr/>
          <a:lstStyle/>
          <a:p>
            <a:pPr defTabSz="457200"/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56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1_Office Theme</vt:lpstr>
      <vt:lpstr>ACST-2 Count Down!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ACST-2 Count Down! 3600 by end 2019</dc:title>
  <dc:creator>Conference</dc:creator>
  <cp:lastModifiedBy>Conference</cp:lastModifiedBy>
  <cp:revision>2</cp:revision>
  <dcterms:created xsi:type="dcterms:W3CDTF">2017-09-05T09:05:46Z</dcterms:created>
  <dcterms:modified xsi:type="dcterms:W3CDTF">2017-09-05T09:12:19Z</dcterms:modified>
</cp:coreProperties>
</file>