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</p:sldIdLst>
  <p:sldSz cx="9144000" cy="6858000" type="screen4x3"/>
  <p:notesSz cx="6797675" cy="9928225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158" autoAdjust="0"/>
  </p:normalViewPr>
  <p:slideViewPr>
    <p:cSldViewPr snapToGrid="0" snapToObjects="1">
      <p:cViewPr varScale="1">
        <p:scale>
          <a:sx n="57" d="100"/>
          <a:sy n="57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CAS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Sheet1!$A$3:$A$5</c:f>
              <c:strCache>
                <c:ptCount val="3"/>
                <c:pt idx="0">
                  <c:v>day 0 intraprocedural </c:v>
                </c:pt>
                <c:pt idx="1">
                  <c:v>day 0 postprocedural</c:v>
                </c:pt>
                <c:pt idx="2">
                  <c:v>day 1-30</c:v>
                </c:pt>
              </c:strCache>
            </c:strRef>
          </c:cat>
          <c:val>
            <c:numRef>
              <c:f>Sheet1!$B$3:$B$5</c:f>
              <c:numCache>
                <c:formatCode>General</c:formatCode>
                <c:ptCount val="3"/>
                <c:pt idx="0">
                  <c:v>20</c:v>
                </c:pt>
                <c:pt idx="1">
                  <c:v>22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CEA</c:v>
                </c:pt>
              </c:strCache>
            </c:strRef>
          </c:tx>
          <c:spPr>
            <a:solidFill>
              <a:schemeClr val="bg1"/>
            </a:solid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Sheet1!$A$3:$A$5</c:f>
              <c:strCache>
                <c:ptCount val="3"/>
                <c:pt idx="0">
                  <c:v>day 0 intraprocedural </c:v>
                </c:pt>
                <c:pt idx="1">
                  <c:v>day 0 postprocedural</c:v>
                </c:pt>
                <c:pt idx="2">
                  <c:v>day 1-30</c:v>
                </c:pt>
              </c:strCache>
            </c:strRef>
          </c:cat>
          <c:val>
            <c:numRef>
              <c:f>Sheet1!$C$3:$C$5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41280"/>
        <c:axId val="61266112"/>
      </c:barChart>
      <c:catAx>
        <c:axId val="43041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61266112"/>
        <c:crosses val="autoZero"/>
        <c:auto val="1"/>
        <c:lblAlgn val="ctr"/>
        <c:lblOffset val="100"/>
        <c:noMultiLvlLbl val="0"/>
      </c:catAx>
      <c:valAx>
        <c:axId val="612661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 b="0">
                    <a:latin typeface="+mj-lt"/>
                  </a:defRPr>
                </a:pPr>
                <a:r>
                  <a:rPr lang="en-US" sz="1800" b="0">
                    <a:latin typeface="+mj-lt"/>
                  </a:rPr>
                  <a:t># of strokes</a:t>
                </a:r>
              </a:p>
            </c:rich>
          </c:tx>
          <c:layout>
            <c:manualLayout>
              <c:xMode val="edge"/>
              <c:yMode val="edge"/>
              <c:x val="0"/>
              <c:y val="0.328597669938745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304128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en-US"/>
          </a:p>
        </c:txPr>
      </c:legendEntry>
      <c:layout>
        <c:manualLayout>
          <c:xMode val="edge"/>
          <c:yMode val="edge"/>
          <c:x val="0.90084996057716804"/>
          <c:y val="0.42501939520844201"/>
          <c:w val="9.91500394228325E-2"/>
          <c:h val="0.23665120071404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D20AB-FA8C-4E5D-AA45-4DAAFE28CC79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25CC7-7159-4D53-ADBD-55D9F3F38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534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41BCA-6FB1-C541-BBA3-757C101EE4A2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EC85E-0768-D04B-AB05-9B0F0D34156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838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73B21-1B1C-BA42-938C-2A6366C8C9C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2043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73B21-1B1C-BA42-938C-2A6366C8C9CE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0741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73B21-1B1C-BA42-938C-2A6366C8C9C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227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73B21-1B1C-BA42-938C-2A6366C8C9C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9923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73B21-1B1C-BA42-938C-2A6366C8C9C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194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73B21-1B1C-BA42-938C-2A6366C8C9C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226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73B21-1B1C-BA42-938C-2A6366C8C9C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7917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73B21-1B1C-BA42-938C-2A6366C8C9C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0887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73B21-1B1C-BA42-938C-2A6366C8C9CE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0887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73B21-1B1C-BA42-938C-2A6366C8C9CE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0887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DD2E-0B50-464F-9756-0BFEB931502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A79-4498-104C-8C7C-658BCF6949B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18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DD2E-0B50-464F-9756-0BFEB931502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A79-4498-104C-8C7C-658BCF6949B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934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DD2E-0B50-464F-9756-0BFEB931502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A79-4498-104C-8C7C-658BCF6949B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23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DD2E-0B50-464F-9756-0BFEB931502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A79-4498-104C-8C7C-658BCF6949B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22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DD2E-0B50-464F-9756-0BFEB931502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A79-4498-104C-8C7C-658BCF6949B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79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DD2E-0B50-464F-9756-0BFEB931502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A79-4498-104C-8C7C-658BCF6949B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107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DD2E-0B50-464F-9756-0BFEB931502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A79-4498-104C-8C7C-658BCF6949B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72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DD2E-0B50-464F-9756-0BFEB931502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A79-4498-104C-8C7C-658BCF6949B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489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DD2E-0B50-464F-9756-0BFEB931502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A79-4498-104C-8C7C-658BCF6949B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5321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DD2E-0B50-464F-9756-0BFEB931502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A79-4498-104C-8C7C-658BCF6949B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68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7DD2E-0B50-464F-9756-0BFEB931502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A79-4498-104C-8C7C-658BCF6949B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15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7DD2E-0B50-464F-9756-0BFEB931502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60A79-4498-104C-8C7C-658BCF6949B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4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3900" y="1412776"/>
            <a:ext cx="7772400" cy="200709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nl-NL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 of Procedural </a:t>
            </a:r>
            <a:r>
              <a:rPr lang="nl-NL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troke </a:t>
            </a:r>
            <a:r>
              <a:rPr lang="nl-NL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nl-NL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ollowing CAS and CEA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3573016"/>
            <a:ext cx="7272808" cy="223224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nl-NL" sz="2000" b="1" dirty="0" smtClean="0">
                <a:solidFill>
                  <a:schemeClr val="tx1"/>
                </a:solidFill>
                <a:latin typeface="Arial (body)"/>
                <a:cs typeface="Arial" panose="020B0604020202020204" pitchFamily="34" charset="0"/>
              </a:rPr>
              <a:t>Collaborators’ Meeting ACST-2</a:t>
            </a:r>
          </a:p>
          <a:p>
            <a:pPr eaLnBrk="1" hangingPunct="1">
              <a:defRPr/>
            </a:pPr>
            <a:r>
              <a:rPr lang="nl-NL" sz="2000" b="1" dirty="0" smtClean="0">
                <a:solidFill>
                  <a:schemeClr val="tx1"/>
                </a:solidFill>
                <a:latin typeface="Arial (body)"/>
                <a:cs typeface="Arial" panose="020B0604020202020204" pitchFamily="34" charset="0"/>
              </a:rPr>
              <a:t>Oxford, 19-9-2014</a:t>
            </a:r>
          </a:p>
          <a:p>
            <a:pPr eaLnBrk="1" hangingPunct="1">
              <a:defRPr/>
            </a:pPr>
            <a:endParaRPr lang="nl-NL" sz="2000" b="1" dirty="0">
              <a:solidFill>
                <a:schemeClr val="tx1"/>
              </a:solidFill>
              <a:latin typeface="Arial (body)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nl-NL" sz="2000" b="1" dirty="0" smtClean="0">
                <a:solidFill>
                  <a:schemeClr val="tx1"/>
                </a:solidFill>
                <a:latin typeface="Arial (body)"/>
                <a:cs typeface="Arial" panose="020B0604020202020204" pitchFamily="34" charset="0"/>
              </a:rPr>
              <a:t>Anne Huibers</a:t>
            </a:r>
            <a:r>
              <a:rPr lang="nl-NL" sz="2000" b="1" smtClean="0">
                <a:solidFill>
                  <a:schemeClr val="tx1"/>
                </a:solidFill>
                <a:latin typeface="Arial (body)"/>
                <a:cs typeface="Arial" panose="020B0604020202020204" pitchFamily="34" charset="0"/>
              </a:rPr>
              <a:t>, PhD </a:t>
            </a:r>
            <a:r>
              <a:rPr lang="nl-NL" sz="2000" b="1" dirty="0" smtClean="0">
                <a:solidFill>
                  <a:schemeClr val="tx1"/>
                </a:solidFill>
                <a:latin typeface="Arial (body)"/>
                <a:cs typeface="Arial" panose="020B0604020202020204" pitchFamily="34" charset="0"/>
              </a:rPr>
              <a:t>student</a:t>
            </a:r>
          </a:p>
          <a:p>
            <a:pPr eaLnBrk="1" hangingPunct="1">
              <a:defRPr/>
            </a:pPr>
            <a:r>
              <a:rPr lang="nl-NL" sz="2000" b="1" dirty="0" smtClean="0">
                <a:solidFill>
                  <a:schemeClr val="tx1"/>
                </a:solidFill>
                <a:latin typeface="Arial (body)"/>
                <a:cs typeface="Arial" panose="020B0604020202020204" pitchFamily="34" charset="0"/>
              </a:rPr>
              <a:t>Utrecht (Gert Jan de Borst) – Oxford (Alison Halliday)</a:t>
            </a:r>
          </a:p>
          <a:p>
            <a:pPr eaLnBrk="1" hangingPunct="1">
              <a:defRPr/>
            </a:pPr>
            <a:endParaRPr lang="nl-NL" sz="2000" b="1" dirty="0" smtClean="0">
              <a:solidFill>
                <a:schemeClr val="tx1"/>
              </a:solidFill>
            </a:endParaRP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533400" y="908720"/>
            <a:ext cx="8153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>
              <a:latin typeface="Times New Roman" charset="0"/>
              <a:ea typeface="ＭＳ Ｐゴシック" charset="0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67544" y="6165304"/>
            <a:ext cx="8153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86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Ultimate goals </a:t>
            </a:r>
            <a:endParaRPr lang="en-GB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dirty="0" smtClean="0"/>
              <a:t>Define the most probable cause of stroke </a:t>
            </a:r>
            <a:endParaRPr lang="en-GB" sz="3000" dirty="0"/>
          </a:p>
          <a:p>
            <a:endParaRPr lang="en-GB" sz="3000" dirty="0"/>
          </a:p>
          <a:p>
            <a:r>
              <a:rPr lang="en-GB" sz="3000" dirty="0" smtClean="0"/>
              <a:t>Better understand pathophysiological mechanism, detect strokes that are </a:t>
            </a:r>
            <a:r>
              <a:rPr lang="en-GB" sz="3000" u="sng" dirty="0" smtClean="0"/>
              <a:t>preventable</a:t>
            </a:r>
            <a:r>
              <a:rPr lang="en-GB" sz="3000" dirty="0" smtClean="0"/>
              <a:t> ?</a:t>
            </a:r>
            <a:endParaRPr lang="en-GB" sz="3000" u="sng" dirty="0" smtClean="0"/>
          </a:p>
          <a:p>
            <a:pPr marL="0" indent="0">
              <a:buNone/>
            </a:pPr>
            <a:r>
              <a:rPr lang="en-GB" sz="3000" dirty="0" smtClean="0"/>
              <a:t>…….</a:t>
            </a:r>
          </a:p>
          <a:p>
            <a:pPr marL="0" indent="0">
              <a:buNone/>
            </a:pPr>
            <a:endParaRPr lang="en-GB" sz="3000" dirty="0" smtClean="0"/>
          </a:p>
          <a:p>
            <a:r>
              <a:rPr lang="en-GB" sz="3000" dirty="0" smtClean="0"/>
              <a:t>Improve the safety of carotid surgery and stenting. </a:t>
            </a:r>
            <a:endParaRPr lang="en-GB" sz="30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3400" y="1484784"/>
            <a:ext cx="8153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3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626" y="620688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GB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800" dirty="0" smtClean="0"/>
          </a:p>
          <a:p>
            <a:r>
              <a:rPr lang="en-GB" sz="2000" b="1" dirty="0" smtClean="0"/>
              <a:t>Prevalence</a:t>
            </a:r>
            <a:r>
              <a:rPr lang="en-GB" sz="2000" dirty="0" smtClean="0"/>
              <a:t> of severe asymptomatic carotid </a:t>
            </a:r>
            <a:r>
              <a:rPr lang="en-GB" sz="2000" dirty="0"/>
              <a:t>stenosis (≥70%)  </a:t>
            </a:r>
            <a:r>
              <a:rPr lang="en-GB" sz="2000" dirty="0" smtClean="0"/>
              <a:t>0–3.1%</a:t>
            </a:r>
            <a:endParaRPr lang="en-GB" sz="2000" dirty="0"/>
          </a:p>
          <a:p>
            <a:endParaRPr lang="en-GB" sz="2000" dirty="0">
              <a:cs typeface="Times New Roman"/>
            </a:endParaRPr>
          </a:p>
          <a:p>
            <a:r>
              <a:rPr lang="en-GB" sz="2000" b="1" dirty="0" smtClean="0"/>
              <a:t>Annual risk </a:t>
            </a:r>
            <a:r>
              <a:rPr lang="en-GB" sz="2000" dirty="0" smtClean="0"/>
              <a:t>of stroke  1 %</a:t>
            </a:r>
          </a:p>
          <a:p>
            <a:endParaRPr lang="en-GB" sz="2000" dirty="0"/>
          </a:p>
          <a:p>
            <a:r>
              <a:rPr lang="en-GB" sz="2000" b="1" dirty="0" smtClean="0"/>
              <a:t>Main objective </a:t>
            </a:r>
            <a:r>
              <a:rPr lang="en-GB" sz="2000" dirty="0" smtClean="0"/>
              <a:t>CEA/CAS is stroke prevention</a:t>
            </a:r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…. However, 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Procedural stroke </a:t>
            </a:r>
            <a:r>
              <a:rPr lang="en-GB" sz="2000" b="1" dirty="0" smtClean="0"/>
              <a:t>feared complication   </a:t>
            </a:r>
            <a:endParaRPr lang="en-GB" sz="2000" b="1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23056" y="1700808"/>
            <a:ext cx="8153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>
              <a:latin typeface="Times New Roman" charset="0"/>
              <a:ea typeface="ＭＳ Ｐゴシック" charset="0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23056" y="6165304"/>
            <a:ext cx="8153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96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Etiology</a:t>
            </a:r>
            <a:r>
              <a:rPr lang="en-GB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intraprocedural</a:t>
            </a:r>
            <a:r>
              <a:rPr lang="en-GB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stroke</a:t>
            </a:r>
            <a:endParaRPr lang="en-GB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200" b="1" dirty="0" smtClean="0"/>
              <a:t>EMBOLIZATION</a:t>
            </a:r>
          </a:p>
          <a:p>
            <a:pPr lvl="2" indent="-342900">
              <a:buFontTx/>
              <a:buChar char="-"/>
            </a:pPr>
            <a:r>
              <a:rPr lang="en-GB" sz="2000" dirty="0" smtClean="0"/>
              <a:t>Spontaneously – unstable plaque</a:t>
            </a:r>
          </a:p>
          <a:p>
            <a:pPr lvl="2" indent="-342900">
              <a:buFontTx/>
              <a:buChar char="-"/>
            </a:pPr>
            <a:r>
              <a:rPr lang="en-GB" sz="2000" dirty="0" smtClean="0"/>
              <a:t>Manipulation – stent insertion, dissection phase, shunt insertion, </a:t>
            </a:r>
          </a:p>
          <a:p>
            <a:pPr marL="800100" lvl="2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 shunt dysfunction </a:t>
            </a:r>
          </a:p>
          <a:p>
            <a:pPr lvl="2" indent="-342900">
              <a:buFontTx/>
              <a:buChar char="-"/>
            </a:pPr>
            <a:r>
              <a:rPr lang="en-GB" sz="2000" dirty="0" smtClean="0"/>
              <a:t>Cardio embolization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GB" sz="2200" b="1" dirty="0" smtClean="0"/>
              <a:t>HYPOPERFUSION</a:t>
            </a:r>
          </a:p>
          <a:p>
            <a:pPr lvl="2" indent="-342900">
              <a:buFontTx/>
              <a:buChar char="-"/>
            </a:pPr>
            <a:r>
              <a:rPr lang="en-GB" sz="2000" dirty="0"/>
              <a:t>d</a:t>
            </a:r>
            <a:r>
              <a:rPr lang="en-GB" sz="2000" dirty="0" smtClean="0"/>
              <a:t>ifficulty placing the shunt </a:t>
            </a:r>
          </a:p>
          <a:p>
            <a:pPr lvl="2" indent="-342900">
              <a:buFontTx/>
              <a:buChar char="-"/>
            </a:pPr>
            <a:r>
              <a:rPr lang="en-GB" sz="2000" dirty="0"/>
              <a:t>p</a:t>
            </a:r>
            <a:r>
              <a:rPr lang="en-GB" sz="2000" dirty="0" smtClean="0"/>
              <a:t>rolonged clamping </a:t>
            </a:r>
          </a:p>
          <a:p>
            <a:pPr lvl="2" indent="-342900">
              <a:buFontTx/>
              <a:buChar char="-"/>
            </a:pPr>
            <a:r>
              <a:rPr lang="en-GB" sz="2000" dirty="0"/>
              <a:t>b</a:t>
            </a:r>
            <a:r>
              <a:rPr lang="en-GB" sz="2000" dirty="0" smtClean="0"/>
              <a:t>alloon dilation </a:t>
            </a:r>
          </a:p>
          <a:p>
            <a:pPr lvl="2" indent="-342900">
              <a:buFontTx/>
              <a:buChar char="-"/>
            </a:pPr>
            <a:r>
              <a:rPr lang="en-GB" sz="2000" dirty="0"/>
              <a:t>h</a:t>
            </a:r>
            <a:r>
              <a:rPr lang="en-GB" sz="2000" dirty="0" smtClean="0"/>
              <a:t>ypotension (manipulation carotid sinus; </a:t>
            </a:r>
          </a:p>
          <a:p>
            <a:pPr marL="800100" lvl="2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 baroreceptor dysfunction) </a:t>
            </a:r>
          </a:p>
          <a:p>
            <a:pPr marL="800100" lvl="2" indent="0">
              <a:buNone/>
            </a:pPr>
            <a:endParaRPr lang="en-GB" sz="2000" dirty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GB" sz="2200" b="1" dirty="0" smtClean="0">
                <a:solidFill>
                  <a:srgbClr val="000000"/>
                </a:solidFill>
              </a:rPr>
              <a:t>THROMBOTIC OCCLUSION CAROTID ARTERY</a:t>
            </a:r>
          </a:p>
          <a:p>
            <a:pPr lvl="2" indent="-342900">
              <a:buFontTx/>
              <a:buChar char="-"/>
            </a:pPr>
            <a:r>
              <a:rPr lang="en-GB" sz="2000" dirty="0" smtClean="0">
                <a:solidFill>
                  <a:srgbClr val="000000"/>
                </a:solidFill>
              </a:rPr>
              <a:t>Shunt thrombosis</a:t>
            </a:r>
          </a:p>
          <a:p>
            <a:pPr lvl="2" indent="-342900">
              <a:buFontTx/>
              <a:buChar char="-"/>
            </a:pPr>
            <a:r>
              <a:rPr lang="en-GB" sz="2000" dirty="0" smtClean="0">
                <a:solidFill>
                  <a:srgbClr val="000000"/>
                </a:solidFill>
              </a:rPr>
              <a:t>Secondary to hypotension</a:t>
            </a:r>
          </a:p>
          <a:p>
            <a:pPr>
              <a:buFontTx/>
              <a:buChar char="-"/>
            </a:pPr>
            <a:endParaRPr lang="en-GB" dirty="0" smtClean="0"/>
          </a:p>
          <a:p>
            <a:pPr marL="800100" lvl="2" indent="0">
              <a:buNone/>
            </a:pPr>
            <a:endParaRPr lang="en-GB" sz="20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3400" y="1484784"/>
            <a:ext cx="8153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>
              <a:latin typeface="Times New Roman" charset="0"/>
              <a:ea typeface="ＭＳ Ｐゴシック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212976"/>
            <a:ext cx="2160240" cy="2972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790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Etiology</a:t>
            </a:r>
            <a:r>
              <a:rPr lang="en-GB" sz="6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postprocedural</a:t>
            </a:r>
            <a:r>
              <a:rPr lang="en-GB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stroke</a:t>
            </a:r>
            <a:endParaRPr lang="en-GB" sz="2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b="1" dirty="0">
                <a:solidFill>
                  <a:srgbClr val="000000"/>
                </a:solidFill>
                <a:cs typeface="Arial" panose="020B0604020202020204" pitchFamily="34" charset="0"/>
              </a:rPr>
              <a:t>EMBOLIZATION</a:t>
            </a:r>
          </a:p>
          <a:p>
            <a:pPr lvl="2" indent="-342900">
              <a:buFontTx/>
              <a:buChar char="-"/>
            </a:pPr>
            <a:r>
              <a:rPr lang="en-GB" sz="2000" dirty="0">
                <a:solidFill>
                  <a:srgbClr val="000000"/>
                </a:solidFill>
                <a:cs typeface="Arial" panose="020B0604020202020204" pitchFamily="34" charset="0"/>
              </a:rPr>
              <a:t>e</a:t>
            </a:r>
            <a:r>
              <a:rPr lang="en-GB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mbolism from </a:t>
            </a:r>
            <a:r>
              <a:rPr lang="en-GB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endarterectomized</a:t>
            </a:r>
            <a:r>
              <a:rPr lang="en-GB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surface</a:t>
            </a:r>
          </a:p>
          <a:p>
            <a:pPr lvl="2" indent="-342900">
              <a:buFontTx/>
              <a:buChar char="-"/>
            </a:pPr>
            <a:r>
              <a:rPr lang="en-GB" sz="2000" dirty="0">
                <a:solidFill>
                  <a:srgbClr val="000000"/>
                </a:solidFill>
                <a:cs typeface="Arial" panose="020B0604020202020204" pitchFamily="34" charset="0"/>
              </a:rPr>
              <a:t>l</a:t>
            </a:r>
            <a:r>
              <a:rPr lang="en-GB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oose intimal flap</a:t>
            </a:r>
          </a:p>
          <a:p>
            <a:pPr lvl="2" indent="-342900">
              <a:buFontTx/>
              <a:buChar char="-"/>
            </a:pPr>
            <a:r>
              <a:rPr lang="en-GB" sz="2000" dirty="0">
                <a:solidFill>
                  <a:srgbClr val="000000"/>
                </a:solidFill>
                <a:cs typeface="Arial" panose="020B0604020202020204" pitchFamily="34" charset="0"/>
              </a:rPr>
              <a:t>e</a:t>
            </a:r>
            <a:r>
              <a:rPr lang="en-GB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xternal carotid artery</a:t>
            </a:r>
          </a:p>
          <a:p>
            <a:pPr lvl="2" indent="-342900">
              <a:buFontTx/>
              <a:buChar char="-"/>
            </a:pPr>
            <a:r>
              <a:rPr lang="en-GB" sz="2000" dirty="0" smtClean="0"/>
              <a:t>cardio </a:t>
            </a:r>
            <a:r>
              <a:rPr lang="en-GB" sz="2000" dirty="0"/>
              <a:t>embolization </a:t>
            </a:r>
            <a:endParaRPr lang="en-GB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HYPOPERFUSION</a:t>
            </a:r>
            <a:endParaRPr lang="en-GB" sz="20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2" indent="-342900">
              <a:buFontTx/>
              <a:buChar char="-"/>
            </a:pPr>
            <a:r>
              <a:rPr lang="en-GB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decrease in BP first day after intervention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3. 	HYPERPERFUSION SYNDROME</a:t>
            </a:r>
            <a:endParaRPr lang="en-GB" sz="20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4.	THROMBOTIC </a:t>
            </a:r>
            <a:r>
              <a:rPr lang="en-GB" sz="2000" b="1" dirty="0">
                <a:solidFill>
                  <a:srgbClr val="000000"/>
                </a:solidFill>
                <a:cs typeface="Arial" panose="020B0604020202020204" pitchFamily="34" charset="0"/>
              </a:rPr>
              <a:t>OCCLUSION CAROTID ARTERY</a:t>
            </a:r>
          </a:p>
          <a:p>
            <a:pPr lvl="2" indent="-342900">
              <a:buFontTx/>
              <a:buChar char="-"/>
            </a:pPr>
            <a:r>
              <a:rPr lang="en-GB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technical failure</a:t>
            </a:r>
            <a:endParaRPr lang="en-GB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2" indent="-342900">
              <a:buFontTx/>
              <a:buChar char="-"/>
            </a:pPr>
            <a:r>
              <a:rPr lang="en-GB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secondary to hypotension</a:t>
            </a:r>
          </a:p>
          <a:p>
            <a:pPr lvl="2" indent="-342900">
              <a:buFontTx/>
              <a:buChar char="-"/>
            </a:pPr>
            <a:r>
              <a:rPr lang="en-GB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Disturbed haemostasis.  </a:t>
            </a:r>
          </a:p>
          <a:p>
            <a:endParaRPr lang="en-GB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3400" y="1484784"/>
            <a:ext cx="8153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>
              <a:latin typeface="Times New Roman" charset="0"/>
              <a:ea typeface="ＭＳ Ｐゴシック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84984"/>
            <a:ext cx="269621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92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Timing of procedural </a:t>
            </a:r>
            <a:r>
              <a:rPr lang="en-GB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stroke </a:t>
            </a:r>
            <a:br>
              <a:rPr lang="en-GB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en-GB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arotid Stenting and Surgery trial (ICSS) </a:t>
            </a:r>
            <a:endParaRPr lang="en-GB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3400" y="1484784"/>
            <a:ext cx="8153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>
              <a:latin typeface="Times New Roman" charset="0"/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231676"/>
              </p:ext>
            </p:extLst>
          </p:nvPr>
        </p:nvGraphicFramePr>
        <p:xfrm>
          <a:off x="1115616" y="3054700"/>
          <a:ext cx="6740016" cy="3345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43808" y="1854372"/>
            <a:ext cx="374441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Excess in CAS mainly day 0</a:t>
            </a:r>
          </a:p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Different </a:t>
            </a:r>
            <a:r>
              <a:rPr lang="en-GB" sz="2400" b="1" dirty="0" err="1" smtClean="0">
                <a:solidFill>
                  <a:srgbClr val="FF0000"/>
                </a:solidFill>
              </a:rPr>
              <a:t>etiology</a:t>
            </a:r>
            <a:r>
              <a:rPr lang="en-GB" sz="2400" b="1" dirty="0" smtClean="0">
                <a:solidFill>
                  <a:srgbClr val="FF0000"/>
                </a:solidFill>
              </a:rPr>
              <a:t> / related to procedure ?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67549" y="6126163"/>
            <a:ext cx="2319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/>
              <a:t>Unpublished data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296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Scoring Strokes in ACST-2 </a:t>
            </a:r>
            <a:r>
              <a:rPr lang="en-GB" sz="4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substudy</a:t>
            </a:r>
            <a:r>
              <a:rPr lang="en-GB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Opportunity to prospectively classify strokes according to their mechanism</a:t>
            </a:r>
          </a:p>
          <a:p>
            <a:endParaRPr lang="en-GB" dirty="0"/>
          </a:p>
          <a:p>
            <a:r>
              <a:rPr lang="en-GB" dirty="0" smtClean="0"/>
              <a:t>Potential problem: no standardised assessment of patients with procedural strokes</a:t>
            </a:r>
            <a:endParaRPr lang="en-GB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3400" y="1484784"/>
            <a:ext cx="8153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44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Stroke mechanism FORM (1)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3400" y="1484784"/>
            <a:ext cx="8153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>
              <a:latin typeface="Times New Roman" charset="0"/>
              <a:ea typeface="ＭＳ Ｐゴシック" charset="0"/>
            </a:endParaRPr>
          </a:p>
        </p:txBody>
      </p:sp>
      <p:pic>
        <p:nvPicPr>
          <p:cNvPr id="7" name="Tijdelijke aanduiding voor inhoud 6" descr="Schermafbeelding 2014-09-13 om 18.43.09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5" r="57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8769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Stroke mechanism FORM (2)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3400" y="1484784"/>
            <a:ext cx="8153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>
              <a:latin typeface="Times New Roman" charset="0"/>
              <a:ea typeface="ＭＳ Ｐゴシック" charset="0"/>
            </a:endParaRPr>
          </a:p>
        </p:txBody>
      </p:sp>
      <p:pic>
        <p:nvPicPr>
          <p:cNvPr id="8" name="Tijdelijke aanduiding voor inhoud 7" descr="Schermafbeelding 2014-09-13 om 18.37.06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3" r="-4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0393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Stroke mechanism FORM (3)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33400" y="1484784"/>
            <a:ext cx="8153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>
              <a:latin typeface="Times New Roman" charset="0"/>
              <a:ea typeface="ＭＳ Ｐゴシック" charset="0"/>
            </a:endParaRPr>
          </a:p>
        </p:txBody>
      </p:sp>
      <p:pic>
        <p:nvPicPr>
          <p:cNvPr id="12" name="Tijdelijke aanduiding voor inhoud 11" descr="Schermafbeelding 2014-09-13 om 19.22.01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4" b="25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6407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208</Words>
  <Application>Microsoft Office PowerPoint</Application>
  <PresentationFormat>On-screen Show (4:3)</PresentationFormat>
  <Paragraphs>78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Office-thema</vt:lpstr>
      <vt:lpstr>Mechanism of Procedural Stroke Following CAS and CEA</vt:lpstr>
      <vt:lpstr>Background</vt:lpstr>
      <vt:lpstr>Etiology intraprocedural stroke</vt:lpstr>
      <vt:lpstr>Etiology postprocedural stroke</vt:lpstr>
      <vt:lpstr>Timing of procedural stroke  International Carotid Stenting and Surgery trial (ICSS) </vt:lpstr>
      <vt:lpstr>Scoring Strokes in ACST-2 substudy </vt:lpstr>
      <vt:lpstr>Stroke mechanism FORM (1)</vt:lpstr>
      <vt:lpstr>Stroke mechanism FORM (2)</vt:lpstr>
      <vt:lpstr>Stroke mechanism FORM (3)</vt:lpstr>
      <vt:lpstr>Ultimate goals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Mechanism of Procedural Stroke Following CAS and CEA</dc:title>
  <dc:creator>Anne Huibers</dc:creator>
  <cp:lastModifiedBy>Anne Huibers</cp:lastModifiedBy>
  <cp:revision>26</cp:revision>
  <cp:lastPrinted>2014-09-16T12:03:00Z</cp:lastPrinted>
  <dcterms:created xsi:type="dcterms:W3CDTF">2014-09-13T15:03:28Z</dcterms:created>
  <dcterms:modified xsi:type="dcterms:W3CDTF">2014-09-30T11:43:04Z</dcterms:modified>
</cp:coreProperties>
</file>