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89" r:id="rId2"/>
    <p:sldId id="447" r:id="rId3"/>
    <p:sldId id="403" r:id="rId4"/>
    <p:sldId id="461" r:id="rId5"/>
    <p:sldId id="463" r:id="rId6"/>
    <p:sldId id="444" r:id="rId7"/>
    <p:sldId id="394" r:id="rId8"/>
    <p:sldId id="390" r:id="rId9"/>
    <p:sldId id="395" r:id="rId10"/>
    <p:sldId id="433" r:id="rId11"/>
    <p:sldId id="464" r:id="rId12"/>
    <p:sldId id="419" r:id="rId13"/>
    <p:sldId id="432" r:id="rId14"/>
    <p:sldId id="443" r:id="rId15"/>
    <p:sldId id="467" r:id="rId16"/>
    <p:sldId id="393" r:id="rId17"/>
    <p:sldId id="468" r:id="rId18"/>
    <p:sldId id="426" r:id="rId19"/>
    <p:sldId id="476" r:id="rId20"/>
    <p:sldId id="477" r:id="rId21"/>
    <p:sldId id="469" r:id="rId22"/>
    <p:sldId id="453" r:id="rId23"/>
    <p:sldId id="470" r:id="rId24"/>
    <p:sldId id="458" r:id="rId25"/>
    <p:sldId id="471" r:id="rId26"/>
    <p:sldId id="456" r:id="rId27"/>
    <p:sldId id="472" r:id="rId28"/>
    <p:sldId id="406" r:id="rId29"/>
    <p:sldId id="473" r:id="rId30"/>
    <p:sldId id="474" r:id="rId31"/>
    <p:sldId id="416" r:id="rId32"/>
    <p:sldId id="400" r:id="rId33"/>
    <p:sldId id="431" r:id="rId34"/>
    <p:sldId id="402" r:id="rId35"/>
    <p:sldId id="439" r:id="rId36"/>
    <p:sldId id="412" r:id="rId37"/>
    <p:sldId id="413" r:id="rId38"/>
    <p:sldId id="441" r:id="rId39"/>
    <p:sldId id="448" r:id="rId40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C0000"/>
    <a:srgbClr val="FFFF66"/>
    <a:srgbClr val="FFFF9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40" autoAdjust="0"/>
    <p:restoredTop sz="86391" autoAdjust="0"/>
  </p:normalViewPr>
  <p:slideViewPr>
    <p:cSldViewPr snapToGrid="0">
      <p:cViewPr>
        <p:scale>
          <a:sx n="130" d="100"/>
          <a:sy n="130" d="100"/>
        </p:scale>
        <p:origin x="-12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28" tIns="45716" rIns="91428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28" tIns="45716" rIns="91428" bIns="45716" rtlCol="0"/>
          <a:lstStyle>
            <a:lvl1pPr algn="r">
              <a:defRPr sz="1200"/>
            </a:lvl1pPr>
          </a:lstStyle>
          <a:p>
            <a:pPr>
              <a:defRPr/>
            </a:pPr>
            <a:fld id="{DD771843-8AB2-4E98-A1EA-EC7CB05D71E9}" type="datetimeFigureOut">
              <a:rPr lang="en-GB"/>
              <a:pPr>
                <a:defRPr/>
              </a:pPr>
              <a:t>15/10/2014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28" tIns="45716" rIns="91428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28" tIns="45716" rIns="91428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FF04401C-EAE6-4D9B-BFF5-D2B965D62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9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6" rIns="91428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D585AA-48AE-4364-A4A6-4D1091FC22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33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598" indent="-281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2108" indent="-224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5270" indent="-224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8431" indent="-224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6363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4294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2226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0157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C79189-1F28-408A-8255-C837A9B955E7}" type="slidenum">
              <a:rPr lang="en-GB" altLang="en-US" smtClean="0"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9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24" lvl="2" indent="-171724">
              <a:buFontTx/>
              <a:buChar char="•"/>
            </a:pPr>
            <a:endParaRPr lang="en-US" altLang="en-US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139" indent="-2862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419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351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872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80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973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66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59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B554-E1EE-47D5-8062-619D8BB341FD}" type="slidenum">
              <a:rPr lang="en-GB" altLang="en-US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24" lvl="2" indent="-171724">
              <a:buFontTx/>
              <a:buChar char="•"/>
            </a:pPr>
            <a:endParaRPr lang="en-US" altLang="en-US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139" indent="-2862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419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351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872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80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973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66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59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B554-E1EE-47D5-8062-619D8BB341FD}" type="slidenum">
              <a:rPr lang="en-GB" altLang="en-US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24" lvl="2" indent="-171724">
              <a:buFontTx/>
              <a:buChar char="•"/>
            </a:pPr>
            <a:endParaRPr lang="en-US" altLang="en-US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139" indent="-2862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419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351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872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80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973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66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59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B554-E1EE-47D5-8062-619D8BB341FD}" type="slidenum">
              <a:rPr lang="en-GB" altLang="en-US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3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24" lvl="2" indent="-171724">
              <a:buFontTx/>
              <a:buChar char="•"/>
            </a:pPr>
            <a:endParaRPr lang="en-US" altLang="en-US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139" indent="-2862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419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351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872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80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973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66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59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B554-E1EE-47D5-8062-619D8BB341FD}" type="slidenum">
              <a:rPr lang="en-GB" altLang="en-US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24" lvl="2" indent="-171724">
              <a:buFontTx/>
              <a:buChar char="•"/>
            </a:pPr>
            <a:endParaRPr lang="en-US" altLang="en-US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139" indent="-2862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419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351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872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80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973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66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59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B554-E1EE-47D5-8062-619D8BB341FD}" type="slidenum">
              <a:rPr lang="en-GB" altLang="en-US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24" lvl="2" indent="-171724">
              <a:buFontTx/>
              <a:buChar char="•"/>
            </a:pPr>
            <a:endParaRPr lang="en-US" altLang="en-US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139" indent="-2862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419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4351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872" indent="-2289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1803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9735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666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598" indent="-2289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1B554-E1EE-47D5-8062-619D8BB341FD}" type="slidenum">
              <a:rPr lang="en-GB" altLang="en-US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 smtClean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2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598" indent="-281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2108" indent="-224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5270" indent="-224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8431" indent="-2241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6363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4294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2226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0157" indent="-2241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C79189-1F28-408A-8255-C837A9B955E7}" type="slidenum">
              <a:rPr lang="en-GB" altLang="en-US" smtClean="0">
                <a:ea typeface="MS PGothic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GB" altLang="en-US" smtClean="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9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-white-transpgi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0788" y="-819150"/>
            <a:ext cx="7270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oB-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40" y="549275"/>
            <a:ext cx="27003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ity panor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940" y="5897563"/>
            <a:ext cx="614997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533401"/>
            <a:ext cx="2219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40" y="2570164"/>
            <a:ext cx="8258175" cy="676275"/>
          </a:xfrm>
        </p:spPr>
        <p:txBody>
          <a:bodyPr lIns="0" tIns="0" rIns="0" bIns="0" anchor="t"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065" y="3235326"/>
            <a:ext cx="8258175" cy="658813"/>
          </a:xfrm>
        </p:spPr>
        <p:txBody>
          <a:bodyPr lIns="0" tIns="0" rIns="0" bIns="0"/>
          <a:lstStyle>
            <a:lvl1pPr marL="0" indent="0">
              <a:buFontTx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664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9FFC-7F3D-4656-8AB9-5127E2F49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3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55AE5-1FA4-4ABF-9C6C-5ED633903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33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273551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273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F9D1-5344-4110-AA26-CD1448E7E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6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273551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0C36-0ABA-4B47-88FC-C9F6CF252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4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1"/>
            <a:ext cx="4038600" cy="4273551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273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F835-81F6-45FB-8B42-5F20D6634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0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2C6E-B4DC-4A00-826E-9084669F3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5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E65C-6185-475F-8129-2C3AC92A2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3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3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2A1B-F00D-4E96-BAC5-973F0C2A1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4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0886C-BEE2-4034-8436-7008F61202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8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4091-534D-4650-907E-CBECE17E7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2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FD14-5E1B-498D-ADC5-9409A372B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2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C3B1-91E0-40FB-9066-D1F29DA71C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5B5F-2897-4CA6-A227-814009B5F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8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27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73025"/>
            <a:ext cx="5143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 b="1">
                <a:solidFill>
                  <a:srgbClr val="B01C2E"/>
                </a:solidFill>
                <a:latin typeface="Arial" charset="0"/>
              </a:defRPr>
            </a:lvl1pPr>
          </a:lstStyle>
          <a:p>
            <a:pPr>
              <a:defRPr/>
            </a:pPr>
            <a:fld id="{2D7A4F0B-DF43-4A45-961D-0D75F20091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4" y="6173790"/>
            <a:ext cx="1683327" cy="5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  <p:sldLayoutId id="2147485110" r:id="rId12"/>
    <p:sldLayoutId id="2147485111" r:id="rId13"/>
    <p:sldLayoutId id="214748511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441325" indent="-441325" algn="l" rtl="0" eaLnBrk="0" fontAlgn="base" hangingPunct="0">
        <a:spcBef>
          <a:spcPct val="0"/>
        </a:spcBef>
        <a:spcAft>
          <a:spcPct val="0"/>
        </a:spcAft>
        <a:buSzPct val="71000"/>
        <a:buFont typeface="Wingdings" charset="2"/>
        <a:buChar char="v"/>
        <a:defRPr sz="4400">
          <a:solidFill>
            <a:srgbClr val="B01C2E"/>
          </a:solidFill>
          <a:latin typeface="+mj-lt"/>
          <a:ea typeface="+mj-ea"/>
          <a:cs typeface="+mj-cs"/>
        </a:defRPr>
      </a:lvl1pPr>
      <a:lvl2pPr marL="441325" indent="-441325" algn="l" rtl="0" eaLnBrk="0" fontAlgn="base" hangingPunct="0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2pPr>
      <a:lvl3pPr marL="441325" indent="-441325" algn="l" rtl="0" eaLnBrk="0" fontAlgn="base" hangingPunct="0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3pPr>
      <a:lvl4pPr marL="441325" indent="-441325" algn="l" rtl="0" eaLnBrk="0" fontAlgn="base" hangingPunct="0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4pPr>
      <a:lvl5pPr marL="441325" indent="-441325" algn="l" rtl="0" eaLnBrk="0" fontAlgn="base" hangingPunct="0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5pPr>
      <a:lvl6pPr marL="898525" indent="-441325" algn="l" rtl="0" fontAlgn="base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6pPr>
      <a:lvl7pPr marL="1355725" indent="-441325" algn="l" rtl="0" fontAlgn="base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7pPr>
      <a:lvl8pPr marL="1812925" indent="-441325" algn="l" rtl="0" fontAlgn="base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8pPr>
      <a:lvl9pPr marL="2270125" indent="-441325" algn="l" rtl="0" fontAlgn="base">
        <a:spcBef>
          <a:spcPct val="0"/>
        </a:spcBef>
        <a:spcAft>
          <a:spcPct val="0"/>
        </a:spcAft>
        <a:buBlip>
          <a:blip r:embed="rId17"/>
        </a:buBlip>
        <a:defRPr sz="4400">
          <a:solidFill>
            <a:srgbClr val="B01C2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858BB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858BB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858BB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aisy.townsend@bristol.ac.u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30238" y="2570163"/>
            <a:ext cx="8258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4400">
                <a:solidFill>
                  <a:srgbClr val="B01C2E"/>
                </a:solidFill>
                <a:latin typeface="+mj-lt"/>
                <a:ea typeface="+mj-ea"/>
                <a:cs typeface="+mj-cs"/>
              </a:defRPr>
            </a:lvl1pPr>
            <a:lvl2pPr marL="441325" indent="-441325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2pPr>
            <a:lvl3pPr marL="441325" indent="-441325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3pPr>
            <a:lvl4pPr marL="441325" indent="-441325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4pPr>
            <a:lvl5pPr marL="441325" indent="-441325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5pPr>
            <a:lvl6pPr marL="8985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6pPr>
            <a:lvl7pPr marL="13557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7pPr>
            <a:lvl8pPr marL="18129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8pPr>
            <a:lvl9pPr marL="2270125" indent="-441325" algn="l" rt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 sz="4400">
                <a:solidFill>
                  <a:srgbClr val="B01C2E"/>
                </a:solidFill>
                <a:latin typeface="Arial" charset="0"/>
              </a:defRPr>
            </a:lvl9pPr>
          </a:lstStyle>
          <a:p>
            <a:r>
              <a:rPr lang="en-GB" kern="0" smtClean="0"/>
              <a:t/>
            </a:r>
            <a:br>
              <a:rPr lang="en-GB" kern="0" smtClean="0"/>
            </a:br>
            <a:r>
              <a:rPr lang="en-GB" kern="0" smtClean="0"/>
              <a:t/>
            </a:r>
            <a:br>
              <a:rPr lang="en-GB" kern="0" smtClean="0"/>
            </a:br>
            <a:endParaRPr lang="en-GB" kern="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6323" y="3009709"/>
            <a:ext cx="855294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chemeClr val="accent2"/>
                </a:solidFill>
              </a:rPr>
              <a:t>ACST-2 Collaborators Meeting:</a:t>
            </a:r>
            <a:endParaRPr lang="en-GB" sz="2800" dirty="0">
              <a:solidFill>
                <a:schemeClr val="accent2"/>
              </a:solidFill>
            </a:endParaRPr>
          </a:p>
          <a:p>
            <a:pPr algn="ctr" eaLnBrk="0" hangingPunct="0"/>
            <a:endParaRPr lang="en-GB" sz="800" b="1" dirty="0" smtClean="0">
              <a:solidFill>
                <a:schemeClr val="accent2"/>
              </a:solidFill>
            </a:endParaRPr>
          </a:p>
          <a:p>
            <a:pPr algn="ctr" eaLnBrk="0" hangingPunct="0"/>
            <a:r>
              <a:rPr lang="en-GB" sz="3200" b="1" dirty="0" smtClean="0">
                <a:solidFill>
                  <a:schemeClr val="accent2"/>
                </a:solidFill>
              </a:rPr>
              <a:t>Qualitative Recruitment Investigation </a:t>
            </a:r>
            <a:r>
              <a:rPr lang="en-GB" sz="3200" b="1" dirty="0">
                <a:solidFill>
                  <a:schemeClr val="accent2"/>
                </a:solidFill>
              </a:rPr>
              <a:t>(QRI)</a:t>
            </a:r>
          </a:p>
          <a:p>
            <a:pPr algn="ctr" eaLnBrk="0" hangingPunct="0"/>
            <a:r>
              <a:rPr lang="en-GB" sz="3200" b="1" dirty="0">
                <a:solidFill>
                  <a:schemeClr val="accent2"/>
                </a:solidFill>
              </a:rPr>
              <a:t>Initial </a:t>
            </a:r>
            <a:r>
              <a:rPr lang="en-GB" sz="3200" b="1" dirty="0" smtClean="0">
                <a:solidFill>
                  <a:schemeClr val="accent2"/>
                </a:solidFill>
              </a:rPr>
              <a:t>Findings</a:t>
            </a:r>
            <a:endParaRPr lang="en-GB" sz="4800" b="1" dirty="0">
              <a:solidFill>
                <a:schemeClr val="accent2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23958" y="4907551"/>
            <a:ext cx="6697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Daisy Townsend &amp; Jenny Donovan</a:t>
            </a:r>
            <a:endParaRPr lang="en-GB" sz="1800" dirty="0">
              <a:solidFill>
                <a:schemeClr val="accent2"/>
              </a:solidFill>
            </a:endParaRPr>
          </a:p>
          <a:p>
            <a:pPr algn="ctr"/>
            <a:r>
              <a:rPr lang="en-GB" sz="1800" dirty="0">
                <a:solidFill>
                  <a:schemeClr val="accent2"/>
                </a:solidFill>
              </a:rPr>
              <a:t>School of Social and Community Medicine </a:t>
            </a:r>
          </a:p>
          <a:p>
            <a:pPr algn="ctr"/>
            <a:r>
              <a:rPr lang="en-GB" sz="1800" dirty="0">
                <a:solidFill>
                  <a:schemeClr val="accent2"/>
                </a:solidFill>
              </a:rPr>
              <a:t>University of Bristol</a:t>
            </a:r>
            <a:endParaRPr lang="en-GB" sz="1800" b="1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53" y="1770700"/>
            <a:ext cx="4203679" cy="107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8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2.static-footeo.com/uploads/stadevilleneuvois/news/organisation__n684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4458845"/>
            <a:ext cx="2576999" cy="22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Recruitment solution: Identifying patients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704975"/>
            <a:ext cx="8427977" cy="4273550"/>
          </a:xfrm>
        </p:spPr>
        <p:txBody>
          <a:bodyPr/>
          <a:lstStyle/>
          <a:p>
            <a:pPr lvl="1"/>
            <a:r>
              <a:rPr lang="en-US" dirty="0" smtClean="0"/>
              <a:t>Be proactive</a:t>
            </a:r>
          </a:p>
          <a:p>
            <a:pPr lvl="2"/>
            <a:r>
              <a:rPr lang="en-US" dirty="0" smtClean="0"/>
              <a:t>“There’s </a:t>
            </a:r>
            <a:r>
              <a:rPr lang="en-US" dirty="0"/>
              <a:t>a reservoir of people there that have been scanned over the years who may be </a:t>
            </a:r>
            <a:r>
              <a:rPr lang="en-US" dirty="0" smtClean="0"/>
              <a:t>eligible.”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Consider</a:t>
            </a:r>
          </a:p>
          <a:p>
            <a:pPr lvl="2"/>
            <a:r>
              <a:rPr lang="en-US" dirty="0" smtClean="0"/>
              <a:t>Having </a:t>
            </a:r>
            <a:r>
              <a:rPr lang="en-US" dirty="0"/>
              <a:t>a ‘recruitment champion’ responsible </a:t>
            </a:r>
            <a:r>
              <a:rPr lang="en-US" dirty="0" smtClean="0"/>
              <a:t>for </a:t>
            </a:r>
            <a:r>
              <a:rPr lang="en-US" dirty="0"/>
              <a:t>screening all eligible </a:t>
            </a:r>
            <a:r>
              <a:rPr lang="en-US" dirty="0" smtClean="0"/>
              <a:t>patients</a:t>
            </a:r>
          </a:p>
          <a:p>
            <a:pPr lvl="2"/>
            <a:r>
              <a:rPr lang="en-US" dirty="0" smtClean="0"/>
              <a:t>Maintain </a:t>
            </a:r>
            <a:r>
              <a:rPr lang="en-US" dirty="0"/>
              <a:t>a screening </a:t>
            </a:r>
            <a:r>
              <a:rPr lang="en-US" dirty="0" smtClean="0"/>
              <a:t>log</a:t>
            </a:r>
          </a:p>
          <a:p>
            <a:pPr lvl="3"/>
            <a:r>
              <a:rPr lang="en-US" dirty="0" smtClean="0"/>
              <a:t>Important to capture </a:t>
            </a:r>
            <a:r>
              <a:rPr lang="en-US" dirty="0"/>
              <a:t>accurate </a:t>
            </a:r>
            <a:r>
              <a:rPr lang="en-US" dirty="0" smtClean="0"/>
              <a:t>information</a:t>
            </a:r>
            <a:endParaRPr lang="en-US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728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03450"/>
            <a:ext cx="8104188" cy="1365250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/>
              <a:t>ACST-2 </a:t>
            </a:r>
            <a:br>
              <a:rPr lang="en-US" altLang="en-US" dirty="0" smtClean="0"/>
            </a:br>
            <a:r>
              <a:rPr lang="en-US" altLang="en-US" dirty="0" smtClean="0"/>
              <a:t>Equipoise</a:t>
            </a:r>
          </a:p>
        </p:txBody>
      </p:sp>
    </p:spTree>
    <p:extLst>
      <p:ext uri="{BB962C8B-B14F-4D97-AF65-F5344CB8AC3E}">
        <p14:creationId xmlns:p14="http://schemas.microsoft.com/office/powerpoint/2010/main" val="214958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GB" altLang="en-US" sz="4000" dirty="0" smtClean="0"/>
              <a:t>Recruitment challenge: </a:t>
            </a:r>
            <a:r>
              <a:rPr lang="en-GB" altLang="en-US" sz="4000" dirty="0"/>
              <a:t>E</a:t>
            </a:r>
            <a:r>
              <a:rPr lang="en-GB" altLang="en-US" sz="4000" dirty="0" smtClean="0"/>
              <a:t>quipoise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69746" y="1035281"/>
            <a:ext cx="8204945" cy="4273550"/>
          </a:xfrm>
        </p:spPr>
        <p:txBody>
          <a:bodyPr/>
          <a:lstStyle/>
          <a:p>
            <a:pPr marL="342900" lvl="1" indent="-342900"/>
            <a:r>
              <a:rPr lang="en-GB" altLang="en-US" dirty="0" smtClean="0"/>
              <a:t>Collective/group/expert equipoise</a:t>
            </a:r>
          </a:p>
          <a:p>
            <a:pPr marL="742950" lvl="2" indent="-342900"/>
            <a:r>
              <a:rPr lang="en-GB" altLang="en-US" dirty="0" smtClean="0"/>
              <a:t>There is </a:t>
            </a:r>
            <a:r>
              <a:rPr lang="en-GB" altLang="en-US" dirty="0"/>
              <a:t>no robust evidence that </a:t>
            </a:r>
            <a:r>
              <a:rPr lang="en-GB" altLang="en-US" dirty="0" smtClean="0"/>
              <a:t>either surgery or stenting is </a:t>
            </a:r>
            <a:r>
              <a:rPr lang="en-GB" altLang="en-US" dirty="0"/>
              <a:t>superior</a:t>
            </a:r>
          </a:p>
          <a:p>
            <a:pPr marL="1200150" lvl="3" indent="-34290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dirty="0"/>
              <a:t>“There has been a huge amount of debate which treatment is better, and there’s also a massive variation in practice around the world.”</a:t>
            </a:r>
          </a:p>
          <a:p>
            <a:pPr marL="1200150" lvl="3" indent="-34290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“You </a:t>
            </a:r>
            <a:r>
              <a:rPr lang="en-US" dirty="0"/>
              <a:t>would find, if you went to any of the surgeons, that they a</a:t>
            </a:r>
            <a:r>
              <a:rPr lang="en-US" dirty="0" smtClean="0"/>
              <a:t>ren’t </a:t>
            </a:r>
            <a:r>
              <a:rPr lang="en-US" dirty="0"/>
              <a:t>really in equipoise because they </a:t>
            </a:r>
            <a:r>
              <a:rPr lang="en-US" dirty="0" smtClean="0"/>
              <a:t>are </a:t>
            </a:r>
            <a:r>
              <a:rPr lang="en-US" dirty="0"/>
              <a:t>fairly sure surgery </a:t>
            </a:r>
            <a:r>
              <a:rPr lang="en-US" dirty="0" smtClean="0"/>
              <a:t>is </a:t>
            </a:r>
            <a:r>
              <a:rPr lang="en-US" dirty="0"/>
              <a:t>better and if you went to any of the radiologists, they </a:t>
            </a:r>
            <a:r>
              <a:rPr lang="en-US" dirty="0" smtClean="0"/>
              <a:t>wouldn’t be in </a:t>
            </a:r>
            <a:r>
              <a:rPr lang="en-US" dirty="0"/>
              <a:t>equipoise because they </a:t>
            </a:r>
            <a:r>
              <a:rPr lang="en-US" dirty="0" smtClean="0"/>
              <a:t>think radiology is better… As </a:t>
            </a:r>
            <a:r>
              <a:rPr lang="en-US" dirty="0"/>
              <a:t>a group there </a:t>
            </a:r>
            <a:r>
              <a:rPr lang="en-US" dirty="0" smtClean="0"/>
              <a:t>is </a:t>
            </a:r>
            <a:r>
              <a:rPr lang="en-US" dirty="0"/>
              <a:t>no </a:t>
            </a:r>
            <a:r>
              <a:rPr lang="en-US" dirty="0" smtClean="0"/>
              <a:t>consensus. There’s </a:t>
            </a:r>
            <a:r>
              <a:rPr lang="en-US" dirty="0"/>
              <a:t>group equipoise</a:t>
            </a:r>
            <a:r>
              <a:rPr lang="en-US" dirty="0" smtClean="0"/>
              <a:t>.”</a:t>
            </a:r>
            <a:endParaRPr lang="en-US" sz="800" dirty="0"/>
          </a:p>
          <a:p>
            <a:pPr lvl="1"/>
            <a:r>
              <a:rPr lang="en-GB" altLang="en-US" sz="2400" dirty="0" smtClean="0"/>
              <a:t>But issues (discomfort) can arise with the eligibility of particular patients</a:t>
            </a:r>
          </a:p>
        </p:txBody>
      </p:sp>
    </p:spTree>
    <p:extLst>
      <p:ext uri="{BB962C8B-B14F-4D97-AF65-F5344CB8AC3E}">
        <p14:creationId xmlns:p14="http://schemas.microsoft.com/office/powerpoint/2010/main" val="9387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Equipoise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367287"/>
            <a:ext cx="8229600" cy="4273551"/>
          </a:xfrm>
        </p:spPr>
        <p:txBody>
          <a:bodyPr/>
          <a:lstStyle/>
          <a:p>
            <a:r>
              <a:rPr lang="en-GB" sz="2800" dirty="0" smtClean="0"/>
              <a:t>Comfort with equipoise</a:t>
            </a:r>
          </a:p>
          <a:p>
            <a:pPr lvl="1"/>
            <a:r>
              <a:rPr lang="en-GB" sz="2000" dirty="0" smtClean="0"/>
              <a:t>‘Having </a:t>
            </a:r>
            <a:r>
              <a:rPr lang="en-GB" sz="2000" dirty="0"/>
              <a:t>worked on the stroke wards and seeing what happens when we do have a really big stenosis and they have a massive stroke, you almost think it’s lovely thinking that we’re saving them from that potentially in the future</a:t>
            </a:r>
            <a:r>
              <a:rPr lang="en-GB" sz="2000" dirty="0" smtClean="0"/>
              <a:t>.’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Equipoise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367287"/>
            <a:ext cx="8229600" cy="4273551"/>
          </a:xfrm>
        </p:spPr>
        <p:txBody>
          <a:bodyPr/>
          <a:lstStyle/>
          <a:p>
            <a:r>
              <a:rPr lang="en-GB" sz="2800" dirty="0" smtClean="0"/>
              <a:t>Comfort with equipoise</a:t>
            </a:r>
          </a:p>
          <a:p>
            <a:pPr lvl="1"/>
            <a:r>
              <a:rPr lang="en-GB" sz="2000" dirty="0" smtClean="0"/>
              <a:t>‘Having </a:t>
            </a:r>
            <a:r>
              <a:rPr lang="en-GB" sz="2000" dirty="0"/>
              <a:t>worked on the stroke wards and seeing what happens when we do have a really big stenosis and they have a massive stroke, you almost think it’s lovely thinking that we’re saving them from that potentially in the future</a:t>
            </a:r>
            <a:r>
              <a:rPr lang="en-GB" sz="2000" dirty="0" smtClean="0"/>
              <a:t>.’</a:t>
            </a:r>
            <a:endParaRPr lang="en-GB" sz="2000" dirty="0"/>
          </a:p>
          <a:p>
            <a:r>
              <a:rPr lang="en-US" sz="2800" dirty="0" smtClean="0"/>
              <a:t>Discomfort with equipoise</a:t>
            </a:r>
          </a:p>
          <a:p>
            <a:pPr lvl="1"/>
            <a:r>
              <a:rPr lang="en-GB" sz="2000" dirty="0" smtClean="0"/>
              <a:t>‘…are you potentially </a:t>
            </a:r>
            <a:r>
              <a:rPr lang="en-GB" sz="2000" dirty="0"/>
              <a:t>putting patients at risk with a procedure that you’re not 100% sure is better than the other one. That’s always something you consider as a practitioner when you’re giving information to patients. That there is that sense that it… I don’t know, I suppose it does sit a little bit at the back of your </a:t>
            </a:r>
            <a:r>
              <a:rPr lang="en-GB" sz="2000" dirty="0" smtClean="0"/>
              <a:t>mind.’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8446" y="3170604"/>
            <a:ext cx="8104188" cy="1365250"/>
          </a:xfrm>
        </p:spPr>
        <p:txBody>
          <a:bodyPr>
            <a:normAutofit fontScale="90000"/>
          </a:bodyPr>
          <a:lstStyle/>
          <a:p>
            <a:pPr marL="0" lvl="1" indent="0" algn="ctr" eaLnBrk="1" hangingPunct="1">
              <a:buSzPct val="71000"/>
              <a:buNone/>
              <a:defRPr/>
            </a:pPr>
            <a:r>
              <a:rPr lang="en-US" altLang="en-US" dirty="0" smtClean="0"/>
              <a:t>ACST-2 </a:t>
            </a:r>
            <a:br>
              <a:rPr lang="en-US" altLang="en-US" dirty="0" smtClean="0"/>
            </a:br>
            <a:r>
              <a:rPr lang="en-US" altLang="en-US" dirty="0" smtClean="0"/>
              <a:t>Explaining the trial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GB" sz="3600" dirty="0" smtClean="0">
                <a:solidFill>
                  <a:schemeClr val="tx1"/>
                </a:solidFill>
              </a:rPr>
              <a:t>What </a:t>
            </a:r>
            <a:r>
              <a:rPr lang="en-GB" sz="3600" dirty="0">
                <a:solidFill>
                  <a:schemeClr val="tx1"/>
                </a:solidFill>
              </a:rPr>
              <a:t>are the most important things to convey?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3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visionnotes.com/wp-content/uploads/2014/02/Important-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96" y="5279365"/>
            <a:ext cx="1927909" cy="15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98" y="69696"/>
            <a:ext cx="8229600" cy="1143000"/>
          </a:xfrm>
        </p:spPr>
        <p:txBody>
          <a:bodyPr/>
          <a:lstStyle/>
          <a:p>
            <a:pPr algn="ctr"/>
            <a:r>
              <a:rPr lang="en-GB" sz="4000" dirty="0" smtClean="0"/>
              <a:t>ACST-2: A very important study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1" y="1101660"/>
            <a:ext cx="8731812" cy="3007425"/>
          </a:xfrm>
        </p:spPr>
        <p:txBody>
          <a:bodyPr/>
          <a:lstStyle/>
          <a:p>
            <a:r>
              <a:rPr lang="en-GB" sz="2400" dirty="0" smtClean="0"/>
              <a:t>Stroke prevention important:</a:t>
            </a:r>
          </a:p>
          <a:p>
            <a:pPr lvl="1"/>
            <a:r>
              <a:rPr lang="en-US" sz="2000" dirty="0" smtClean="0"/>
              <a:t>“ACST2 – a </a:t>
            </a:r>
            <a:r>
              <a:rPr lang="en-US" sz="2000" dirty="0"/>
              <a:t>trial that hopefully </a:t>
            </a:r>
            <a:r>
              <a:rPr lang="en-US" sz="2000" dirty="0" smtClean="0"/>
              <a:t>will </a:t>
            </a:r>
            <a:r>
              <a:rPr lang="en-US" sz="2000" dirty="0"/>
              <a:t>be </a:t>
            </a:r>
            <a:r>
              <a:rPr lang="en-US" sz="2000" dirty="0" smtClean="0"/>
              <a:t>able </a:t>
            </a:r>
            <a:r>
              <a:rPr lang="en-US" sz="2000" dirty="0"/>
              <a:t>to </a:t>
            </a:r>
            <a:r>
              <a:rPr lang="en-US" sz="2000" dirty="0" smtClean="0"/>
              <a:t>help </a:t>
            </a:r>
            <a:r>
              <a:rPr lang="en-US" sz="2000" dirty="0"/>
              <a:t>a lot of </a:t>
            </a:r>
            <a:r>
              <a:rPr lang="en-US" sz="2000" dirty="0" smtClean="0"/>
              <a:t>people.”</a:t>
            </a:r>
            <a:endParaRPr lang="en-US" sz="800" dirty="0" smtClean="0"/>
          </a:p>
          <a:p>
            <a:pPr marL="342900" lvl="1" indent="-342900"/>
            <a:r>
              <a:rPr lang="en-US" sz="2400" dirty="0" smtClean="0"/>
              <a:t>ACST-1 </a:t>
            </a:r>
            <a:r>
              <a:rPr lang="en-US" sz="2400" dirty="0"/>
              <a:t>showed that even for patients on BP lowering, aspirin and statin therapies, immediate carotid surgery halved the 5 year risk of stroke </a:t>
            </a:r>
            <a:endParaRPr lang="en-US" sz="2400" dirty="0" smtClean="0"/>
          </a:p>
          <a:p>
            <a:pPr marL="342900" lvl="1" indent="-342900"/>
            <a:r>
              <a:rPr lang="en-US" sz="2400" dirty="0" smtClean="0"/>
              <a:t>No other trials comparing surgery v. stenting</a:t>
            </a:r>
            <a:endParaRPr lang="en-GB" sz="800" dirty="0"/>
          </a:p>
          <a:p>
            <a:pPr marL="342900" lvl="1" indent="-342900"/>
            <a:r>
              <a:rPr lang="en-GB" sz="2400" dirty="0" smtClean="0"/>
              <a:t>Cochrane review and UK NICE </a:t>
            </a:r>
            <a:r>
              <a:rPr lang="en-GB" sz="2400" dirty="0"/>
              <a:t>guidelines encourage clinicians to enter patients into ACST-2 to compare stenting and </a:t>
            </a:r>
            <a:r>
              <a:rPr lang="en-GB" sz="2400" dirty="0" smtClean="0"/>
              <a:t>surgery</a:t>
            </a:r>
            <a:endParaRPr lang="en-GB" sz="800" dirty="0"/>
          </a:p>
          <a:p>
            <a:r>
              <a:rPr lang="en-GB" sz="2400" dirty="0" smtClean="0"/>
              <a:t>When ACST-2 completes, it will triple randomised evidence comparing surgery and stenting</a:t>
            </a:r>
          </a:p>
          <a:p>
            <a:r>
              <a:rPr lang="en-GB" sz="2400" dirty="0" smtClean="0"/>
              <a:t>ACST-2 – a study to be enthusiastic about….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marL="457200" lvl="1" indent="0">
              <a:buNone/>
            </a:pPr>
            <a:endParaRPr lang="en-GB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03450"/>
            <a:ext cx="8104188" cy="1365250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/>
              <a:t>ACST-2 </a:t>
            </a:r>
            <a:br>
              <a:rPr lang="en-US" altLang="en-US" dirty="0" smtClean="0"/>
            </a:br>
            <a:r>
              <a:rPr lang="en-US" altLang="en-US" dirty="0" smtClean="0"/>
              <a:t>What about patient preferences for particular treatments?</a:t>
            </a:r>
          </a:p>
        </p:txBody>
      </p:sp>
    </p:spTree>
    <p:extLst>
      <p:ext uri="{BB962C8B-B14F-4D97-AF65-F5344CB8AC3E}">
        <p14:creationId xmlns:p14="http://schemas.microsoft.com/office/powerpoint/2010/main" val="101725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62"/>
            <a:ext cx="9075615" cy="1143000"/>
          </a:xfrm>
        </p:spPr>
        <p:txBody>
          <a:bodyPr/>
          <a:lstStyle/>
          <a:p>
            <a:pPr algn="ctr"/>
            <a:r>
              <a:rPr lang="en-US" sz="4000" dirty="0" smtClean="0"/>
              <a:t>Patient preferences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46" y="1359398"/>
            <a:ext cx="8229600" cy="4273551"/>
          </a:xfrm>
        </p:spPr>
        <p:txBody>
          <a:bodyPr/>
          <a:lstStyle/>
          <a:p>
            <a:r>
              <a:rPr lang="en-GB" sz="2400" dirty="0"/>
              <a:t>Patients’ treatment preferences </a:t>
            </a:r>
            <a:r>
              <a:rPr lang="en-GB" sz="2400" dirty="0" smtClean="0"/>
              <a:t>can appear to be strong and well-informed</a:t>
            </a:r>
          </a:p>
          <a:p>
            <a:pPr lvl="1"/>
            <a:r>
              <a:rPr lang="en-GB" sz="2000" dirty="0" smtClean="0"/>
              <a:t>“Most </a:t>
            </a:r>
            <a:r>
              <a:rPr lang="en-GB" sz="2000" dirty="0"/>
              <a:t>people </a:t>
            </a:r>
            <a:r>
              <a:rPr lang="en-GB" sz="2000" dirty="0" smtClean="0"/>
              <a:t>have </a:t>
            </a:r>
            <a:r>
              <a:rPr lang="en-GB" sz="2000" dirty="0"/>
              <a:t>got some sort of fixed </a:t>
            </a:r>
            <a:r>
              <a:rPr lang="en-GB" sz="2000" dirty="0" smtClean="0"/>
              <a:t>idea</a:t>
            </a:r>
            <a:r>
              <a:rPr lang="en-GB" sz="2000" dirty="0"/>
              <a:t> </a:t>
            </a:r>
            <a:r>
              <a:rPr lang="en-GB" sz="2000" dirty="0" smtClean="0"/>
              <a:t>of what they want.</a:t>
            </a:r>
            <a:r>
              <a:rPr lang="en-GB" sz="2000" dirty="0"/>
              <a:t>” </a:t>
            </a:r>
            <a:endParaRPr lang="en-GB" sz="2000" dirty="0" smtClean="0"/>
          </a:p>
          <a:p>
            <a:pPr lvl="1"/>
            <a:r>
              <a:rPr lang="en-GB" sz="2000" dirty="0" smtClean="0"/>
              <a:t>“</a:t>
            </a:r>
            <a:r>
              <a:rPr lang="en-GB" sz="2000" dirty="0"/>
              <a:t>T</a:t>
            </a:r>
            <a:r>
              <a:rPr lang="en-GB" sz="2000" dirty="0" smtClean="0"/>
              <a:t>hey’re </a:t>
            </a:r>
            <a:r>
              <a:rPr lang="en-GB" sz="2000" dirty="0"/>
              <a:t>quite clued up, a lot of them.</a:t>
            </a:r>
            <a:r>
              <a:rPr lang="en-GB" sz="2000" dirty="0" smtClean="0"/>
              <a:t>”</a:t>
            </a:r>
          </a:p>
          <a:p>
            <a:pPr lvl="1"/>
            <a:r>
              <a:rPr lang="en-GB" sz="2000" dirty="0"/>
              <a:t>“Some say they’re just not keen on having any form of surgery or intervention if they don’t necessarily require it.”</a:t>
            </a:r>
          </a:p>
          <a:p>
            <a:pPr lvl="1"/>
            <a:endParaRPr lang="en-GB" dirty="0" smtClean="0"/>
          </a:p>
          <a:p>
            <a:pPr lvl="2"/>
            <a:endParaRPr lang="en-GB" sz="2000" dirty="0"/>
          </a:p>
          <a:p>
            <a:pPr marL="914400" lvl="2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8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62"/>
            <a:ext cx="9075615" cy="1143000"/>
          </a:xfrm>
        </p:spPr>
        <p:txBody>
          <a:bodyPr/>
          <a:lstStyle/>
          <a:p>
            <a:pPr algn="ctr"/>
            <a:r>
              <a:rPr lang="en-US" sz="4000" dirty="0" smtClean="0"/>
              <a:t>Patient preferences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46" y="1359398"/>
            <a:ext cx="8229600" cy="4273551"/>
          </a:xfrm>
        </p:spPr>
        <p:txBody>
          <a:bodyPr/>
          <a:lstStyle/>
          <a:p>
            <a:r>
              <a:rPr lang="en-GB" sz="2400" dirty="0"/>
              <a:t>Patients’ treatment preferences </a:t>
            </a:r>
            <a:r>
              <a:rPr lang="en-GB" sz="2400" dirty="0" smtClean="0"/>
              <a:t>can appear to be strong and well-informed</a:t>
            </a:r>
          </a:p>
          <a:p>
            <a:pPr lvl="1"/>
            <a:r>
              <a:rPr lang="en-GB" sz="2000" dirty="0" smtClean="0"/>
              <a:t>“Most </a:t>
            </a:r>
            <a:r>
              <a:rPr lang="en-GB" sz="2000" dirty="0"/>
              <a:t>people </a:t>
            </a:r>
            <a:r>
              <a:rPr lang="en-GB" sz="2000" dirty="0" smtClean="0"/>
              <a:t>have </a:t>
            </a:r>
            <a:r>
              <a:rPr lang="en-GB" sz="2000" dirty="0"/>
              <a:t>got some sort of fixed </a:t>
            </a:r>
            <a:r>
              <a:rPr lang="en-GB" sz="2000" dirty="0" smtClean="0"/>
              <a:t>idea</a:t>
            </a:r>
            <a:r>
              <a:rPr lang="en-GB" sz="2000" dirty="0"/>
              <a:t> </a:t>
            </a:r>
            <a:r>
              <a:rPr lang="en-GB" sz="2000" dirty="0" smtClean="0"/>
              <a:t>of what they want.</a:t>
            </a:r>
            <a:r>
              <a:rPr lang="en-GB" sz="2000" dirty="0"/>
              <a:t>” </a:t>
            </a:r>
            <a:endParaRPr lang="en-GB" sz="2000" dirty="0" smtClean="0"/>
          </a:p>
          <a:p>
            <a:pPr lvl="1"/>
            <a:r>
              <a:rPr lang="en-GB" sz="2000" dirty="0" smtClean="0"/>
              <a:t>“</a:t>
            </a:r>
            <a:r>
              <a:rPr lang="en-GB" sz="2000" dirty="0"/>
              <a:t>T</a:t>
            </a:r>
            <a:r>
              <a:rPr lang="en-GB" sz="2000" dirty="0" smtClean="0"/>
              <a:t>hey’re </a:t>
            </a:r>
            <a:r>
              <a:rPr lang="en-GB" sz="2000" dirty="0"/>
              <a:t>quite clued up, a lot of them.</a:t>
            </a:r>
            <a:r>
              <a:rPr lang="en-GB" sz="2000" dirty="0" smtClean="0"/>
              <a:t>”</a:t>
            </a:r>
          </a:p>
          <a:p>
            <a:pPr lvl="1"/>
            <a:r>
              <a:rPr lang="en-GB" sz="2000" dirty="0"/>
              <a:t>“Some say they’re just not keen on having any form of surgery or intervention if they don’t necessarily require it.”</a:t>
            </a:r>
          </a:p>
          <a:p>
            <a:r>
              <a:rPr lang="en-US" sz="2400" dirty="0"/>
              <a:t>But are they well-informed?</a:t>
            </a:r>
          </a:p>
          <a:p>
            <a:pPr marL="742950" lvl="2" indent="-34290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“They read the internet and read the Daily Mail and things like that, and talk to their mates in the pub.” </a:t>
            </a:r>
          </a:p>
          <a:p>
            <a:pPr marL="742950" lvl="2" indent="-34290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“It’s amazing the amount of people who come in and say, “Oh my friend had one of those …”</a:t>
            </a:r>
            <a:endParaRPr lang="en-US" sz="2000" dirty="0"/>
          </a:p>
          <a:p>
            <a:pPr lvl="1"/>
            <a:endParaRPr lang="en-GB" dirty="0" smtClean="0"/>
          </a:p>
          <a:p>
            <a:pPr lvl="2"/>
            <a:endParaRPr lang="en-GB" sz="2000" dirty="0"/>
          </a:p>
          <a:p>
            <a:pPr marL="914400" lvl="2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1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7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Outline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16" y="1348005"/>
            <a:ext cx="8069384" cy="4273551"/>
          </a:xfrm>
        </p:spPr>
        <p:txBody>
          <a:bodyPr/>
          <a:lstStyle/>
          <a:p>
            <a:r>
              <a:rPr lang="en-US" dirty="0" smtClean="0"/>
              <a:t>Importance but difficulty of recruitment</a:t>
            </a:r>
          </a:p>
          <a:p>
            <a:r>
              <a:rPr lang="en-US" dirty="0" smtClean="0"/>
              <a:t>Findings from other recruitment studies</a:t>
            </a:r>
          </a:p>
          <a:p>
            <a:r>
              <a:rPr lang="en-US" dirty="0" smtClean="0"/>
              <a:t>Key findings from ACST-2 recruitment study</a:t>
            </a:r>
          </a:p>
          <a:p>
            <a:r>
              <a:rPr lang="en-US" dirty="0" smtClean="0"/>
              <a:t>Discussion about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62"/>
            <a:ext cx="9075615" cy="1143000"/>
          </a:xfrm>
        </p:spPr>
        <p:txBody>
          <a:bodyPr/>
          <a:lstStyle/>
          <a:p>
            <a:pPr algn="ctr"/>
            <a:r>
              <a:rPr lang="en-US" sz="4000" dirty="0" smtClean="0"/>
              <a:t>Patient preferences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946" y="1359398"/>
            <a:ext cx="8229600" cy="4273551"/>
          </a:xfrm>
        </p:spPr>
        <p:txBody>
          <a:bodyPr/>
          <a:lstStyle/>
          <a:p>
            <a:r>
              <a:rPr lang="en-GB" sz="2400" dirty="0"/>
              <a:t>Patients’ treatment preferences </a:t>
            </a:r>
            <a:r>
              <a:rPr lang="en-GB" sz="2400" dirty="0" smtClean="0"/>
              <a:t>can appear to be strong and well-informed</a:t>
            </a:r>
          </a:p>
          <a:p>
            <a:pPr lvl="1"/>
            <a:r>
              <a:rPr lang="en-GB" sz="2000" dirty="0" smtClean="0"/>
              <a:t>“Most </a:t>
            </a:r>
            <a:r>
              <a:rPr lang="en-GB" sz="2000" dirty="0"/>
              <a:t>people </a:t>
            </a:r>
            <a:r>
              <a:rPr lang="en-GB" sz="2000" dirty="0" smtClean="0"/>
              <a:t>have </a:t>
            </a:r>
            <a:r>
              <a:rPr lang="en-GB" sz="2000" dirty="0"/>
              <a:t>got </a:t>
            </a:r>
            <a:r>
              <a:rPr lang="en-GB" sz="2000" dirty="0">
                <a:solidFill>
                  <a:srgbClr val="FF0000"/>
                </a:solidFill>
              </a:rPr>
              <a:t>some sort </a:t>
            </a:r>
            <a:r>
              <a:rPr lang="en-GB" sz="2000" dirty="0"/>
              <a:t>of fixed </a:t>
            </a:r>
            <a:r>
              <a:rPr lang="en-GB" sz="2000" dirty="0" smtClean="0"/>
              <a:t>idea</a:t>
            </a:r>
            <a:r>
              <a:rPr lang="en-GB" sz="2000" dirty="0"/>
              <a:t> </a:t>
            </a:r>
            <a:r>
              <a:rPr lang="en-GB" sz="2000" dirty="0" smtClean="0"/>
              <a:t>of what they want.</a:t>
            </a:r>
            <a:r>
              <a:rPr lang="en-GB" sz="2000" dirty="0"/>
              <a:t>” </a:t>
            </a:r>
            <a:endParaRPr lang="en-GB" sz="2000" dirty="0" smtClean="0"/>
          </a:p>
          <a:p>
            <a:pPr lvl="1"/>
            <a:r>
              <a:rPr lang="en-GB" sz="2000" dirty="0" smtClean="0"/>
              <a:t>“</a:t>
            </a:r>
            <a:r>
              <a:rPr lang="en-GB" sz="2000" dirty="0"/>
              <a:t>T</a:t>
            </a:r>
            <a:r>
              <a:rPr lang="en-GB" sz="2000" dirty="0" smtClean="0"/>
              <a:t>hey’re </a:t>
            </a:r>
            <a:r>
              <a:rPr lang="en-GB" sz="2000" dirty="0">
                <a:solidFill>
                  <a:srgbClr val="FF0000"/>
                </a:solidFill>
              </a:rPr>
              <a:t>quite</a:t>
            </a:r>
            <a:r>
              <a:rPr lang="en-GB" sz="2000" dirty="0"/>
              <a:t> clued up, a lot of them.</a:t>
            </a:r>
            <a:r>
              <a:rPr lang="en-GB" sz="2000" dirty="0" smtClean="0"/>
              <a:t>”</a:t>
            </a:r>
          </a:p>
          <a:p>
            <a:pPr lvl="1"/>
            <a:r>
              <a:rPr lang="en-GB" sz="2000" dirty="0"/>
              <a:t>“Some say </a:t>
            </a:r>
            <a:r>
              <a:rPr lang="en-GB" sz="2000" dirty="0">
                <a:solidFill>
                  <a:srgbClr val="FF0000"/>
                </a:solidFill>
              </a:rPr>
              <a:t>they’re just not keen </a:t>
            </a:r>
            <a:r>
              <a:rPr lang="en-GB" sz="2000" dirty="0"/>
              <a:t>on having any form of surgery or intervention </a:t>
            </a:r>
            <a:r>
              <a:rPr lang="en-GB" sz="2000" dirty="0">
                <a:solidFill>
                  <a:srgbClr val="FF0000"/>
                </a:solidFill>
              </a:rPr>
              <a:t>if they don’t necessarily require it</a:t>
            </a:r>
            <a:r>
              <a:rPr lang="en-GB" sz="2000" dirty="0"/>
              <a:t>.”</a:t>
            </a:r>
          </a:p>
          <a:p>
            <a:r>
              <a:rPr lang="en-US" sz="2400" dirty="0"/>
              <a:t>But are they well-informed?</a:t>
            </a:r>
          </a:p>
          <a:p>
            <a:pPr marL="742950" lvl="2" indent="-34290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“They read the internet and read the Daily Mail and things like that, and talk to their mates in the pub.” </a:t>
            </a:r>
          </a:p>
          <a:p>
            <a:pPr marL="742950" lvl="2" indent="-342900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“It’s amazing the amount of people who come in and say, “Oh my friend had one of those …”</a:t>
            </a:r>
            <a:endParaRPr lang="en-US" sz="2000" dirty="0"/>
          </a:p>
          <a:p>
            <a:pPr lvl="1"/>
            <a:endParaRPr lang="en-GB" dirty="0" smtClean="0"/>
          </a:p>
          <a:p>
            <a:pPr lvl="2"/>
            <a:endParaRPr lang="en-GB" sz="2000" dirty="0"/>
          </a:p>
          <a:p>
            <a:pPr marL="914400" lvl="2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1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0" y="1451533"/>
            <a:ext cx="8229600" cy="42735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: If </a:t>
            </a:r>
            <a:r>
              <a:rPr lang="en-GB" sz="2000" dirty="0"/>
              <a:t>you were a patient in the position of being eligible for the trial, do you think that you would choose to be randomised</a:t>
            </a:r>
            <a:r>
              <a:rPr lang="en-GB" sz="2000" dirty="0" smtClean="0"/>
              <a:t>?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PI: Are </a:t>
            </a:r>
            <a:r>
              <a:rPr lang="en-GB" sz="2000" dirty="0"/>
              <a:t>you talking specifically </a:t>
            </a:r>
            <a:r>
              <a:rPr lang="en-GB" sz="2000" dirty="0" smtClean="0"/>
              <a:t>about ACST-2?</a:t>
            </a:r>
          </a:p>
          <a:p>
            <a:pPr marL="0" indent="0"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: Yes.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PI</a:t>
            </a:r>
            <a:r>
              <a:rPr lang="en-GB" sz="2000" dirty="0"/>
              <a:t>: </a:t>
            </a:r>
            <a:r>
              <a:rPr lang="en-GB" sz="2000" dirty="0" smtClean="0"/>
              <a:t>Well</a:t>
            </a:r>
            <a:r>
              <a:rPr lang="en-GB" sz="2000" dirty="0"/>
              <a:t>, I think I would probably </a:t>
            </a:r>
            <a:r>
              <a:rPr lang="en-GB" sz="2000" dirty="0" smtClean="0"/>
              <a:t>want to have control over who </a:t>
            </a:r>
            <a:r>
              <a:rPr lang="en-GB" sz="2000" dirty="0"/>
              <a:t>was going to do </a:t>
            </a:r>
            <a:r>
              <a:rPr lang="en-GB" sz="2000" dirty="0" smtClean="0"/>
              <a:t>the operation rather than </a:t>
            </a:r>
            <a:r>
              <a:rPr lang="en-GB" sz="2000" dirty="0"/>
              <a:t>which procedure I was going to </a:t>
            </a:r>
            <a:r>
              <a:rPr lang="en-GB" sz="2000" dirty="0" smtClean="0"/>
              <a:t>have … So </a:t>
            </a:r>
            <a:r>
              <a:rPr lang="en-GB" sz="2000" dirty="0"/>
              <a:t>if I could do my own carotid endarterectomy, that would be my choice, but there are some people who can </a:t>
            </a:r>
            <a:r>
              <a:rPr lang="en-GB" sz="2000" dirty="0" smtClean="0"/>
              <a:t>do a </a:t>
            </a:r>
            <a:r>
              <a:rPr lang="en-GB" sz="2000" dirty="0"/>
              <a:t>carotid stent </a:t>
            </a:r>
            <a:r>
              <a:rPr lang="en-GB" sz="2000" dirty="0" smtClean="0"/>
              <a:t>and </a:t>
            </a:r>
            <a:r>
              <a:rPr lang="en-GB" sz="2000" dirty="0"/>
              <a:t>I’d be very happy for them to put a carotid stent in me....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2646"/>
            <a:ext cx="9046308" cy="1143000"/>
          </a:xfrm>
        </p:spPr>
        <p:txBody>
          <a:bodyPr/>
          <a:lstStyle/>
          <a:p>
            <a:pPr algn="ctr"/>
            <a:r>
              <a:rPr lang="en-US" sz="4000" dirty="0" smtClean="0"/>
              <a:t>Where do some other patient preferences come from?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258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0" y="1451533"/>
            <a:ext cx="8229600" cy="42735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: If </a:t>
            </a:r>
            <a:r>
              <a:rPr lang="en-GB" sz="2000" dirty="0"/>
              <a:t>you were a patient in the position of being eligible for the trial, do you think that you would choose to be randomised</a:t>
            </a:r>
            <a:r>
              <a:rPr lang="en-GB" sz="2000" dirty="0" smtClean="0"/>
              <a:t>?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PI: Are </a:t>
            </a:r>
            <a:r>
              <a:rPr lang="en-GB" sz="2000" dirty="0"/>
              <a:t>you talking specifically </a:t>
            </a:r>
            <a:r>
              <a:rPr lang="en-GB" sz="2000" dirty="0" smtClean="0"/>
              <a:t>about ACST-2?</a:t>
            </a:r>
          </a:p>
          <a:p>
            <a:pPr marL="0" indent="0"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: Yes.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PI</a:t>
            </a:r>
            <a:r>
              <a:rPr lang="en-GB" sz="2000" dirty="0"/>
              <a:t>: </a:t>
            </a:r>
            <a:r>
              <a:rPr lang="en-GB" sz="2000" dirty="0" smtClean="0"/>
              <a:t>Well</a:t>
            </a:r>
            <a:r>
              <a:rPr lang="en-GB" sz="2000" dirty="0"/>
              <a:t>, I think I would probably </a:t>
            </a:r>
            <a:r>
              <a:rPr lang="en-GB" sz="2000" dirty="0" smtClean="0"/>
              <a:t>want to have control over who </a:t>
            </a:r>
            <a:r>
              <a:rPr lang="en-GB" sz="2000" dirty="0"/>
              <a:t>was going to do </a:t>
            </a:r>
            <a:r>
              <a:rPr lang="en-GB" sz="2000" dirty="0" smtClean="0"/>
              <a:t>the operation rather than </a:t>
            </a:r>
            <a:r>
              <a:rPr lang="en-GB" sz="2000" dirty="0"/>
              <a:t>which procedure I was going to </a:t>
            </a:r>
            <a:r>
              <a:rPr lang="en-GB" sz="2000" dirty="0" smtClean="0"/>
              <a:t>have … So </a:t>
            </a:r>
            <a:r>
              <a:rPr lang="en-GB" sz="2000" dirty="0"/>
              <a:t>if I could do my own carotid endarterectomy, that would be my choice, but there are some people who can </a:t>
            </a:r>
            <a:r>
              <a:rPr lang="en-GB" sz="2000" dirty="0" smtClean="0"/>
              <a:t>do a </a:t>
            </a:r>
            <a:r>
              <a:rPr lang="en-GB" sz="2000" dirty="0"/>
              <a:t>carotid stent </a:t>
            </a:r>
            <a:r>
              <a:rPr lang="en-GB" sz="2000" dirty="0" smtClean="0"/>
              <a:t>and </a:t>
            </a:r>
            <a:r>
              <a:rPr lang="en-GB" sz="2000" dirty="0"/>
              <a:t>I’d be very happy for them to put a carotid stent in me.... </a:t>
            </a:r>
            <a:r>
              <a:rPr lang="en-GB" sz="2000" dirty="0" smtClean="0">
                <a:solidFill>
                  <a:srgbClr val="008000"/>
                </a:solidFill>
              </a:rPr>
              <a:t>I </a:t>
            </a:r>
            <a:r>
              <a:rPr lang="en-GB" sz="2000" dirty="0">
                <a:solidFill>
                  <a:srgbClr val="008000"/>
                </a:solidFill>
              </a:rPr>
              <a:t>suppose on balance, </a:t>
            </a:r>
            <a:r>
              <a:rPr lang="en-GB" sz="2000" dirty="0" smtClean="0">
                <a:solidFill>
                  <a:srgbClr val="008000"/>
                </a:solidFill>
              </a:rPr>
              <a:t>if </a:t>
            </a:r>
            <a:r>
              <a:rPr lang="en-GB" sz="2000" dirty="0">
                <a:solidFill>
                  <a:srgbClr val="008000"/>
                </a:solidFill>
              </a:rPr>
              <a:t>you really pushed me, I’d probably err towards surgery. I am a surgeon. The surgery side of it doesn’t have any mysteries, or it’s not frightening for me…. I probably would have surgery</a:t>
            </a:r>
            <a:r>
              <a:rPr lang="en-GB" sz="2000" dirty="0" smtClean="0">
                <a:solidFill>
                  <a:srgbClr val="008000"/>
                </a:solidFill>
              </a:rPr>
              <a:t>.”</a:t>
            </a:r>
            <a:endParaRPr lang="en-GB" sz="200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354" y="167178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Where do some other patient preferences come from?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457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0" y="1451533"/>
            <a:ext cx="8229600" cy="427355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: If </a:t>
            </a:r>
            <a:r>
              <a:rPr lang="en-GB" sz="2000" dirty="0"/>
              <a:t>you were a patient in the position of being eligible for the trial, do you think that you would choose to be randomised</a:t>
            </a:r>
            <a:r>
              <a:rPr lang="en-GB" sz="2000" dirty="0" smtClean="0"/>
              <a:t>?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PI: Are </a:t>
            </a:r>
            <a:r>
              <a:rPr lang="en-GB" sz="2000" dirty="0"/>
              <a:t>you talking specifically </a:t>
            </a:r>
            <a:r>
              <a:rPr lang="en-GB" sz="2000" dirty="0" smtClean="0"/>
              <a:t>about ACST-2?</a:t>
            </a:r>
          </a:p>
          <a:p>
            <a:pPr marL="0" indent="0"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: Yes.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PI</a:t>
            </a:r>
            <a:r>
              <a:rPr lang="en-GB" sz="2000" dirty="0"/>
              <a:t>: </a:t>
            </a:r>
            <a:r>
              <a:rPr lang="en-GB" sz="2000" dirty="0" smtClean="0"/>
              <a:t>Well</a:t>
            </a:r>
            <a:r>
              <a:rPr lang="en-GB" sz="2000" dirty="0"/>
              <a:t>, I think I would probably </a:t>
            </a:r>
            <a:r>
              <a:rPr lang="en-GB" sz="2000" dirty="0" smtClean="0"/>
              <a:t>want to have control over who </a:t>
            </a:r>
            <a:r>
              <a:rPr lang="en-GB" sz="2000" dirty="0"/>
              <a:t>was going to do </a:t>
            </a:r>
            <a:r>
              <a:rPr lang="en-GB" sz="2000" dirty="0" smtClean="0"/>
              <a:t>the operation rather than </a:t>
            </a:r>
            <a:r>
              <a:rPr lang="en-GB" sz="2000" dirty="0"/>
              <a:t>which procedure I was going to </a:t>
            </a:r>
            <a:r>
              <a:rPr lang="en-GB" sz="2000" dirty="0" smtClean="0"/>
              <a:t>have … So </a:t>
            </a:r>
            <a:r>
              <a:rPr lang="en-GB" sz="2000" dirty="0"/>
              <a:t>if I could do my own carotid endarterectomy, that would be my choice, but there are some people who can </a:t>
            </a:r>
            <a:r>
              <a:rPr lang="en-GB" sz="2000" dirty="0" smtClean="0"/>
              <a:t>do a </a:t>
            </a:r>
            <a:r>
              <a:rPr lang="en-GB" sz="2000" dirty="0"/>
              <a:t>carotid stent </a:t>
            </a:r>
            <a:r>
              <a:rPr lang="en-GB" sz="2000" dirty="0" smtClean="0"/>
              <a:t>and </a:t>
            </a:r>
            <a:r>
              <a:rPr lang="en-GB" sz="2000" dirty="0"/>
              <a:t>I’d be very happy for them to put a carotid stent in me.... </a:t>
            </a:r>
            <a:r>
              <a:rPr lang="en-GB" sz="2000" dirty="0" smtClean="0"/>
              <a:t>I </a:t>
            </a:r>
            <a:r>
              <a:rPr lang="en-GB" sz="2000" dirty="0"/>
              <a:t>suppose on balance, </a:t>
            </a:r>
            <a:r>
              <a:rPr lang="en-GB" sz="2000" dirty="0" smtClean="0"/>
              <a:t>if </a:t>
            </a:r>
            <a:r>
              <a:rPr lang="en-GB" sz="2000" dirty="0"/>
              <a:t>you really pushed me, I’d probably err towards surgery. I am a surgeon. The surgery side of it doesn’t have any mysteries, or it’s not frightening for me…. I probably would have surgery</a:t>
            </a:r>
            <a:r>
              <a:rPr lang="en-GB" sz="2000" dirty="0" smtClean="0"/>
              <a:t>.”</a:t>
            </a:r>
            <a:endParaRPr lang="en-GB" sz="2000" dirty="0"/>
          </a:p>
          <a:p>
            <a:r>
              <a:rPr lang="en-GB" dirty="0" smtClean="0">
                <a:solidFill>
                  <a:srgbClr val="FF0000"/>
                </a:solidFill>
              </a:rPr>
              <a:t>Many patient preferences come from   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                                clinicians or recruiters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8354" y="167178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Where do some other patient preferences come from?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466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53" y="153869"/>
            <a:ext cx="8229600" cy="1143000"/>
          </a:xfrm>
        </p:spPr>
        <p:txBody>
          <a:bodyPr/>
          <a:lstStyle/>
          <a:p>
            <a:pPr algn="ctr"/>
            <a:r>
              <a:rPr lang="en-GB" sz="4000" dirty="0" smtClean="0"/>
              <a:t>Screening logs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86" y="1395601"/>
            <a:ext cx="8746067" cy="3752490"/>
          </a:xfrm>
        </p:spPr>
        <p:txBody>
          <a:bodyPr/>
          <a:lstStyle/>
          <a:p>
            <a:r>
              <a:rPr lang="en-US" sz="2800" dirty="0"/>
              <a:t>Screening </a:t>
            </a:r>
            <a:r>
              <a:rPr lang="en-US" sz="2800" dirty="0" smtClean="0"/>
              <a:t>logs: </a:t>
            </a:r>
            <a:r>
              <a:rPr lang="en-GB" sz="2800" dirty="0" smtClean="0"/>
              <a:t>those </a:t>
            </a:r>
            <a:r>
              <a:rPr lang="en-GB" sz="2800" dirty="0"/>
              <a:t>who declined ACST-</a:t>
            </a:r>
            <a:r>
              <a:rPr lang="en-GB" sz="2800" dirty="0" smtClean="0"/>
              <a:t>2</a:t>
            </a:r>
            <a:endParaRPr lang="en-US" sz="2800" dirty="0"/>
          </a:p>
          <a:p>
            <a:pPr marL="742950" lvl="2" indent="-342900"/>
            <a:r>
              <a:rPr lang="en-GB" dirty="0" smtClean="0"/>
              <a:t>47</a:t>
            </a:r>
            <a:r>
              <a:rPr lang="en-GB" dirty="0"/>
              <a:t>% </a:t>
            </a:r>
            <a:r>
              <a:rPr lang="en-GB" dirty="0" smtClean="0"/>
              <a:t>chose </a:t>
            </a:r>
            <a:r>
              <a:rPr lang="en-GB" dirty="0"/>
              <a:t>medical </a:t>
            </a:r>
            <a:r>
              <a:rPr lang="en-GB" dirty="0" smtClean="0"/>
              <a:t>therapy</a:t>
            </a:r>
            <a:br>
              <a:rPr lang="en-GB" dirty="0" smtClean="0"/>
            </a:br>
            <a:r>
              <a:rPr lang="en-GB" dirty="0" smtClean="0"/>
              <a:t>23</a:t>
            </a:r>
            <a:r>
              <a:rPr lang="en-GB" dirty="0"/>
              <a:t>% </a:t>
            </a:r>
            <a:r>
              <a:rPr lang="en-GB" dirty="0" smtClean="0"/>
              <a:t>chose </a:t>
            </a:r>
            <a:r>
              <a:rPr lang="en-GB" dirty="0" err="1" smtClean="0"/>
              <a:t>endarterectomy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7</a:t>
            </a:r>
            <a:r>
              <a:rPr lang="en-GB" dirty="0"/>
              <a:t>% </a:t>
            </a:r>
            <a:r>
              <a:rPr lang="en-GB" dirty="0" smtClean="0"/>
              <a:t>chose stenting</a:t>
            </a:r>
          </a:p>
          <a:p>
            <a:pPr marL="400050" lvl="2" indent="0">
              <a:buNone/>
            </a:pPr>
            <a:endParaRPr lang="en-GB" sz="1400" dirty="0" smtClean="0"/>
          </a:p>
          <a:p>
            <a:endParaRPr lang="en-GB" sz="20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7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03450"/>
            <a:ext cx="8104188" cy="1365250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/>
              <a:t>ACST-2 </a:t>
            </a:r>
            <a:br>
              <a:rPr lang="en-US" altLang="en-US" dirty="0" smtClean="0"/>
            </a:br>
            <a:r>
              <a:rPr lang="en-US" altLang="en-US" dirty="0" smtClean="0"/>
              <a:t>What should you do about patient preferences?</a:t>
            </a:r>
          </a:p>
        </p:txBody>
      </p:sp>
    </p:spTree>
    <p:extLst>
      <p:ext uri="{BB962C8B-B14F-4D97-AF65-F5344CB8AC3E}">
        <p14:creationId xmlns:p14="http://schemas.microsoft.com/office/powerpoint/2010/main" val="415755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2" y="153869"/>
            <a:ext cx="8938846" cy="1143000"/>
          </a:xfrm>
        </p:spPr>
        <p:txBody>
          <a:bodyPr/>
          <a:lstStyle/>
          <a:p>
            <a:pPr algn="ctr"/>
            <a:r>
              <a:rPr lang="en-GB" sz="4000" dirty="0"/>
              <a:t>Screening </a:t>
            </a:r>
            <a:r>
              <a:rPr lang="en-GB" sz="4000" dirty="0" smtClean="0"/>
              <a:t>logs: patient preferences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09" y="1190447"/>
            <a:ext cx="8746067" cy="3752490"/>
          </a:xfrm>
        </p:spPr>
        <p:txBody>
          <a:bodyPr/>
          <a:lstStyle/>
          <a:p>
            <a:r>
              <a:rPr lang="en-US" sz="2400" dirty="0"/>
              <a:t>Screening </a:t>
            </a:r>
            <a:r>
              <a:rPr lang="en-US" sz="2400" dirty="0" smtClean="0"/>
              <a:t>logs: </a:t>
            </a:r>
            <a:r>
              <a:rPr lang="en-GB" sz="2400" dirty="0" smtClean="0"/>
              <a:t>those </a:t>
            </a:r>
            <a:r>
              <a:rPr lang="en-GB" sz="2400" dirty="0"/>
              <a:t>who declined ACST-2</a:t>
            </a:r>
            <a:r>
              <a:rPr lang="en-GB" sz="2400" dirty="0" smtClean="0"/>
              <a:t>:</a:t>
            </a:r>
            <a:endParaRPr lang="en-US" sz="2400" dirty="0"/>
          </a:p>
          <a:p>
            <a:pPr marL="742950" lvl="2" indent="-342900"/>
            <a:r>
              <a:rPr lang="en-GB" sz="2000" dirty="0" smtClean="0"/>
              <a:t>47</a:t>
            </a:r>
            <a:r>
              <a:rPr lang="en-GB" sz="2000" dirty="0"/>
              <a:t>% </a:t>
            </a:r>
            <a:r>
              <a:rPr lang="en-GB" sz="2000" dirty="0" smtClean="0"/>
              <a:t>chose </a:t>
            </a:r>
            <a:r>
              <a:rPr lang="en-GB" sz="2000" dirty="0"/>
              <a:t>medical </a:t>
            </a:r>
            <a:r>
              <a:rPr lang="en-GB" sz="2000" dirty="0" smtClean="0"/>
              <a:t>therapy</a:t>
            </a:r>
            <a:br>
              <a:rPr lang="en-GB" sz="2000" dirty="0" smtClean="0"/>
            </a:br>
            <a:r>
              <a:rPr lang="en-GB" sz="2000" dirty="0" smtClean="0"/>
              <a:t>23</a:t>
            </a:r>
            <a:r>
              <a:rPr lang="en-GB" sz="2000" dirty="0"/>
              <a:t>% </a:t>
            </a:r>
            <a:r>
              <a:rPr lang="en-GB" sz="2000" dirty="0" smtClean="0"/>
              <a:t>endarterectomy</a:t>
            </a:r>
            <a:br>
              <a:rPr lang="en-GB" sz="2000" dirty="0" smtClean="0"/>
            </a:br>
            <a:r>
              <a:rPr lang="en-GB" sz="2000" dirty="0" smtClean="0"/>
              <a:t>  7</a:t>
            </a:r>
            <a:r>
              <a:rPr lang="en-GB" sz="2000" dirty="0"/>
              <a:t>% </a:t>
            </a:r>
            <a:r>
              <a:rPr lang="en-GB" sz="2000" dirty="0" smtClean="0"/>
              <a:t>stent</a:t>
            </a:r>
          </a:p>
          <a:p>
            <a:pPr marL="0" indent="-400050"/>
            <a:r>
              <a:rPr lang="en-GB" sz="2400" dirty="0" smtClean="0"/>
              <a:t>Dealing with patient preferences</a:t>
            </a:r>
          </a:p>
          <a:p>
            <a:pPr marL="742950" lvl="2" indent="-342900"/>
            <a:r>
              <a:rPr lang="en-GB" sz="2000" dirty="0" smtClean="0"/>
              <a:t>“</a:t>
            </a:r>
            <a:r>
              <a:rPr lang="en-GB" sz="2000" dirty="0"/>
              <a:t>We tell them about the study... Then they have their decision. That’s it, really. Then it’s up to them.”</a:t>
            </a:r>
            <a:endParaRPr lang="en-US" sz="2000" dirty="0"/>
          </a:p>
          <a:p>
            <a:pPr lvl="1"/>
            <a:r>
              <a:rPr lang="en-GB" sz="2000" dirty="0" smtClean="0"/>
              <a:t>“</a:t>
            </a:r>
            <a:r>
              <a:rPr lang="en-GB" sz="2000" dirty="0"/>
              <a:t>So to start with people are usually, you can tell within two minutes, I reckon, whether people are just absolutely against any sort of intervention. They look terrified when you talk about it.’’</a:t>
            </a:r>
          </a:p>
          <a:p>
            <a:pPr lvl="1"/>
            <a:r>
              <a:rPr lang="en-GB" sz="2000" dirty="0"/>
              <a:t>“I don’t even talk to them about the study because they are the ones where any sort of intervention is too scary.</a:t>
            </a:r>
            <a:r>
              <a:rPr lang="en-GB" sz="2000" dirty="0" smtClean="0"/>
              <a:t>”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7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3594"/>
            <a:ext cx="9144000" cy="1143000"/>
          </a:xfrm>
        </p:spPr>
        <p:txBody>
          <a:bodyPr/>
          <a:lstStyle/>
          <a:p>
            <a:pPr algn="ctr"/>
            <a:r>
              <a:rPr lang="en-US" sz="3600" dirty="0" smtClean="0"/>
              <a:t>Another example of a patient preference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28" y="1508614"/>
            <a:ext cx="8229600" cy="4273551"/>
          </a:xfrm>
        </p:spPr>
        <p:txBody>
          <a:bodyPr/>
          <a:lstStyle/>
          <a:p>
            <a:endParaRPr lang="en-GB" sz="1600" dirty="0" smtClean="0"/>
          </a:p>
          <a:p>
            <a:pPr marL="57150" indent="0">
              <a:buNone/>
            </a:pPr>
            <a:r>
              <a:rPr lang="en-GB" sz="2000" dirty="0" smtClean="0"/>
              <a:t>PI</a:t>
            </a:r>
            <a:r>
              <a:rPr lang="en-GB" sz="2000" dirty="0"/>
              <a:t>: “On the whole, people quite prefer the idea of having something percutaneous than having a cut in their neck.”</a:t>
            </a:r>
          </a:p>
          <a:p>
            <a:pPr marL="57150" indent="0">
              <a:buNone/>
            </a:pPr>
            <a:r>
              <a:rPr lang="en-GB" sz="2000" dirty="0" err="1" smtClean="0">
                <a:solidFill>
                  <a:srgbClr val="3333CC"/>
                </a:solidFill>
              </a:rPr>
              <a:t>Int</a:t>
            </a:r>
            <a:r>
              <a:rPr lang="en-GB" sz="2000" dirty="0" smtClean="0">
                <a:solidFill>
                  <a:srgbClr val="3333CC"/>
                </a:solidFill>
              </a:rPr>
              <a:t>: “How </a:t>
            </a:r>
            <a:r>
              <a:rPr lang="en-GB" sz="2000" dirty="0">
                <a:solidFill>
                  <a:srgbClr val="3333CC"/>
                </a:solidFill>
              </a:rPr>
              <a:t>do you respond to that then?”</a:t>
            </a:r>
            <a:endParaRPr lang="en-US" sz="2000" dirty="0">
              <a:solidFill>
                <a:srgbClr val="3333CC"/>
              </a:solidFill>
            </a:endParaRPr>
          </a:p>
          <a:p>
            <a:pPr marL="57150" indent="0">
              <a:buNone/>
            </a:pPr>
            <a:r>
              <a:rPr lang="en-GB" sz="2000" dirty="0" smtClean="0"/>
              <a:t>PI: “</a:t>
            </a:r>
            <a:r>
              <a:rPr lang="en-GB" sz="2000" dirty="0"/>
              <a:t>In a sense, the line we have taken is the standard treatment for this condition is carotid surgery. If you do want to be in the study, then you can have a carotid operation if you want one; if you don't want one, then you just go on best medical treatment.”</a:t>
            </a:r>
            <a:endParaRPr lang="en-US" sz="2000" dirty="0"/>
          </a:p>
          <a:p>
            <a:pPr marL="57150" indent="0">
              <a:buNone/>
            </a:pPr>
            <a:r>
              <a:rPr lang="en-GB" sz="2000" dirty="0" err="1" smtClean="0">
                <a:solidFill>
                  <a:srgbClr val="3333CC"/>
                </a:solidFill>
              </a:rPr>
              <a:t>Int</a:t>
            </a:r>
            <a:r>
              <a:rPr lang="en-GB" sz="2000" dirty="0" smtClean="0">
                <a:solidFill>
                  <a:srgbClr val="3333CC"/>
                </a:solidFill>
              </a:rPr>
              <a:t>: “</a:t>
            </a:r>
            <a:r>
              <a:rPr lang="en-GB" sz="2000" dirty="0">
                <a:solidFill>
                  <a:srgbClr val="3333CC"/>
                </a:solidFill>
              </a:rPr>
              <a:t>What about if they’ll say they prefer </a:t>
            </a:r>
            <a:r>
              <a:rPr lang="en-GB" sz="2000" dirty="0" err="1" smtClean="0">
                <a:solidFill>
                  <a:srgbClr val="3333CC"/>
                </a:solidFill>
              </a:rPr>
              <a:t>endarterectomy</a:t>
            </a:r>
            <a:r>
              <a:rPr lang="en-GB" sz="2000" dirty="0">
                <a:solidFill>
                  <a:srgbClr val="3333CC"/>
                </a:solidFill>
              </a:rPr>
              <a:t>?”</a:t>
            </a:r>
            <a:endParaRPr lang="en-US" sz="2000" dirty="0">
              <a:solidFill>
                <a:srgbClr val="3333CC"/>
              </a:solidFill>
            </a:endParaRPr>
          </a:p>
          <a:p>
            <a:pPr marL="57150" indent="0">
              <a:buNone/>
            </a:pPr>
            <a:r>
              <a:rPr lang="en-GB" sz="2000" dirty="0" smtClean="0"/>
              <a:t>PI: “</a:t>
            </a:r>
            <a:r>
              <a:rPr lang="en-GB" sz="2000" dirty="0"/>
              <a:t>Yes, that's fine.</a:t>
            </a:r>
            <a:r>
              <a:rPr lang="en-GB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4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186716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/>
              <a:t>Exploring patient preferences: Tips</a:t>
            </a:r>
            <a:endParaRPr lang="en-GB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2501" y="1210746"/>
            <a:ext cx="8271883" cy="3267683"/>
          </a:xfrm>
        </p:spPr>
        <p:txBody>
          <a:bodyPr/>
          <a:lstStyle/>
          <a:p>
            <a:pPr marL="342900" lvl="1" indent="-342900"/>
            <a:r>
              <a:rPr lang="en-GB" dirty="0"/>
              <a:t>Important to try to discuss ACST-2 with all eligible patients</a:t>
            </a:r>
          </a:p>
          <a:p>
            <a:pPr lvl="1"/>
            <a:r>
              <a:rPr lang="en-GB" sz="2400" dirty="0" smtClean="0"/>
              <a:t>Try to suspend your own beliefs</a:t>
            </a:r>
          </a:p>
          <a:p>
            <a:r>
              <a:rPr lang="en-GB" sz="2800" dirty="0" smtClean="0"/>
              <a:t>Find </a:t>
            </a:r>
            <a:r>
              <a:rPr lang="en-GB" sz="2800" dirty="0"/>
              <a:t>out the reasons why a patient prefers one option over the </a:t>
            </a:r>
            <a:r>
              <a:rPr lang="en-GB" sz="2800" dirty="0" smtClean="0"/>
              <a:t>other</a:t>
            </a:r>
          </a:p>
          <a:p>
            <a:pPr lvl="1"/>
            <a:r>
              <a:rPr lang="en-GB" sz="2400" dirty="0" smtClean="0"/>
              <a:t>Gently ask them why they prefer it</a:t>
            </a:r>
          </a:p>
          <a:p>
            <a:r>
              <a:rPr lang="en-GB" sz="2800" dirty="0"/>
              <a:t>B</a:t>
            </a:r>
            <a:r>
              <a:rPr lang="en-GB" sz="2800" dirty="0" smtClean="0"/>
              <a:t>e sure </a:t>
            </a:r>
            <a:r>
              <a:rPr lang="en-GB" sz="2800" dirty="0"/>
              <a:t>that </a:t>
            </a:r>
            <a:r>
              <a:rPr lang="en-GB" sz="2800" dirty="0" smtClean="0"/>
              <a:t>they have </a:t>
            </a:r>
            <a:r>
              <a:rPr lang="en-GB" sz="2800" dirty="0"/>
              <a:t>not misunderstood or been </a:t>
            </a:r>
            <a:r>
              <a:rPr lang="en-GB" sz="2800" dirty="0" smtClean="0"/>
              <a:t>misinformed</a:t>
            </a:r>
          </a:p>
          <a:p>
            <a:pPr marL="742950" lvl="2" indent="-342900"/>
            <a:r>
              <a:rPr lang="en-GB" dirty="0"/>
              <a:t>Important to inform patients about the potential benefits of </a:t>
            </a:r>
            <a:r>
              <a:rPr lang="en-GB" dirty="0" smtClean="0"/>
              <a:t>intervention as well as side</a:t>
            </a:r>
            <a:r>
              <a:rPr lang="en-GB" dirty="0"/>
              <a:t>-effects </a:t>
            </a:r>
          </a:p>
          <a:p>
            <a:pPr marL="0" indent="0">
              <a:buNone/>
            </a:pPr>
            <a:r>
              <a:rPr lang="en-GB" sz="2800" dirty="0" smtClean="0"/>
              <a:t>          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50" y="465826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186716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/>
              <a:t>Exploring patient preferences: Tips</a:t>
            </a:r>
            <a:endParaRPr lang="en-GB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2501" y="1210746"/>
            <a:ext cx="8271883" cy="3267683"/>
          </a:xfrm>
        </p:spPr>
        <p:txBody>
          <a:bodyPr/>
          <a:lstStyle/>
          <a:p>
            <a:pPr marL="342900" lvl="1" indent="-342900"/>
            <a:r>
              <a:rPr lang="en-GB" dirty="0"/>
              <a:t>Important to try to discuss ACST-2 with all eligible patients</a:t>
            </a:r>
          </a:p>
          <a:p>
            <a:pPr lvl="1"/>
            <a:r>
              <a:rPr lang="en-GB" sz="2400" dirty="0" smtClean="0"/>
              <a:t>Try to suspend your own beliefs</a:t>
            </a:r>
          </a:p>
          <a:p>
            <a:r>
              <a:rPr lang="en-GB" sz="2800" dirty="0" smtClean="0"/>
              <a:t>Find </a:t>
            </a:r>
            <a:r>
              <a:rPr lang="en-GB" sz="2800" dirty="0"/>
              <a:t>out the reasons why a patient prefers one option over the </a:t>
            </a:r>
            <a:r>
              <a:rPr lang="en-GB" sz="2800" dirty="0" smtClean="0"/>
              <a:t>other</a:t>
            </a:r>
          </a:p>
          <a:p>
            <a:pPr lvl="1"/>
            <a:r>
              <a:rPr lang="en-GB" sz="2400" dirty="0" smtClean="0"/>
              <a:t>Gently ask them why they prefer it</a:t>
            </a:r>
          </a:p>
          <a:p>
            <a:r>
              <a:rPr lang="en-GB" sz="2800" dirty="0"/>
              <a:t>B</a:t>
            </a:r>
            <a:r>
              <a:rPr lang="en-GB" sz="2800" dirty="0" smtClean="0"/>
              <a:t>e sure </a:t>
            </a:r>
            <a:r>
              <a:rPr lang="en-GB" sz="2800" dirty="0"/>
              <a:t>that </a:t>
            </a:r>
            <a:r>
              <a:rPr lang="en-GB" sz="2800" dirty="0" smtClean="0"/>
              <a:t>they have </a:t>
            </a:r>
            <a:r>
              <a:rPr lang="en-GB" sz="2800" dirty="0"/>
              <a:t>not misunderstood or been </a:t>
            </a:r>
            <a:r>
              <a:rPr lang="en-GB" sz="2800" dirty="0" smtClean="0"/>
              <a:t>misinformed</a:t>
            </a:r>
          </a:p>
          <a:p>
            <a:pPr marL="742950" lvl="2" indent="-342900"/>
            <a:r>
              <a:rPr lang="en-GB" dirty="0"/>
              <a:t>Important to inform patients about the potential benefits of </a:t>
            </a:r>
            <a:r>
              <a:rPr lang="en-GB" dirty="0" smtClean="0"/>
              <a:t>intervention as well as side</a:t>
            </a:r>
            <a:r>
              <a:rPr lang="en-GB" dirty="0"/>
              <a:t>-effects </a:t>
            </a:r>
          </a:p>
          <a:p>
            <a:r>
              <a:rPr lang="en-GB" sz="2800" dirty="0" smtClean="0"/>
              <a:t>                 </a:t>
            </a:r>
            <a:r>
              <a:rPr lang="en-GB" sz="2800" dirty="0" smtClean="0">
                <a:solidFill>
                  <a:srgbClr val="FF0000"/>
                </a:solidFill>
              </a:rPr>
              <a:t> [keep screening logs…]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50" y="465826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4000" dirty="0" smtClean="0"/>
              <a:t>RCTs and recruitment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7800" y="1243013"/>
            <a:ext cx="8754533" cy="4572000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chemeClr val="tx2"/>
                </a:solidFill>
              </a:rPr>
              <a:t>Highest level of empirical evidence</a:t>
            </a:r>
          </a:p>
          <a:p>
            <a:pPr lvl="1" eaLnBrk="1" hangingPunct="1"/>
            <a:r>
              <a:rPr lang="en-GB" altLang="en-US" sz="2400" dirty="0" smtClean="0">
                <a:solidFill>
                  <a:schemeClr val="tx2"/>
                </a:solidFill>
              </a:rPr>
              <a:t>Most robust scientific design</a:t>
            </a:r>
            <a:endParaRPr lang="en-GB" altLang="en-US" sz="800" dirty="0" smtClean="0"/>
          </a:p>
          <a:p>
            <a:r>
              <a:rPr lang="en-GB" altLang="en-US" sz="2800" dirty="0" smtClean="0"/>
              <a:t>Recruitment</a:t>
            </a:r>
          </a:p>
          <a:p>
            <a:pPr lvl="1"/>
            <a:r>
              <a:rPr lang="en-GB" altLang="en-US" sz="2400" dirty="0" smtClean="0"/>
              <a:t>Of critical importance, but often difficult – slower and harder than anticipated</a:t>
            </a:r>
          </a:p>
          <a:p>
            <a:pPr lvl="1"/>
            <a:r>
              <a:rPr lang="en-GB" altLang="en-US" sz="2400" dirty="0" smtClean="0"/>
              <a:t>Solutions are also difficult – systematic reviews have identified few robustly evaluated improvement strategies</a:t>
            </a:r>
          </a:p>
          <a:p>
            <a:r>
              <a:rPr lang="en-GB" altLang="en-US" sz="2800" dirty="0" smtClean="0"/>
              <a:t>Recruitment study (QRI) </a:t>
            </a:r>
          </a:p>
          <a:p>
            <a:pPr lvl="1"/>
            <a:r>
              <a:rPr lang="en-GB" altLang="en-US" sz="2400" dirty="0" smtClean="0"/>
              <a:t>Aim - to </a:t>
            </a:r>
            <a:r>
              <a:rPr lang="en-GB" altLang="en-US" sz="2400" dirty="0"/>
              <a:t>understand </a:t>
            </a:r>
            <a:r>
              <a:rPr lang="en-GB" altLang="en-US" sz="2400" dirty="0" smtClean="0"/>
              <a:t>recruitment and then suggest and support improvements</a:t>
            </a:r>
            <a:endParaRPr lang="en-GB" altLang="en-US" sz="2400" dirty="0"/>
          </a:p>
        </p:txBody>
      </p:sp>
      <p:pic>
        <p:nvPicPr>
          <p:cNvPr id="5122" name="Picture 2" descr="http://www.powtech.co.uk/Content/img/SoftwareSolu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42" y="1024949"/>
            <a:ext cx="1785342" cy="16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83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03450"/>
            <a:ext cx="8104188" cy="1365250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/>
              <a:t>ACST-2 </a:t>
            </a:r>
            <a:br>
              <a:rPr lang="en-US" altLang="en-US" dirty="0" smtClean="0"/>
            </a:br>
            <a:r>
              <a:rPr lang="en-US" altLang="en-US" dirty="0" smtClean="0"/>
              <a:t>How best to present the trial to patients?</a:t>
            </a:r>
          </a:p>
        </p:txBody>
      </p:sp>
    </p:spTree>
    <p:extLst>
      <p:ext uri="{BB962C8B-B14F-4D97-AF65-F5344CB8AC3E}">
        <p14:creationId xmlns:p14="http://schemas.microsoft.com/office/powerpoint/2010/main" val="198743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710712"/>
            <a:ext cx="9144000" cy="922338"/>
          </a:xfrm>
        </p:spPr>
        <p:txBody>
          <a:bodyPr/>
          <a:lstStyle/>
          <a:p>
            <a:pPr algn="ctr"/>
            <a:r>
              <a:rPr lang="en-GB" altLang="en-US" sz="4000" dirty="0" smtClean="0"/>
              <a:t>Providing information about ACST-2:</a:t>
            </a:r>
            <a:br>
              <a:rPr lang="en-GB" altLang="en-US" sz="4000" dirty="0" smtClean="0"/>
            </a:br>
            <a:r>
              <a:rPr lang="en-GB" altLang="en-US" sz="4000" dirty="0" smtClean="0"/>
              <a:t>‘Tips’</a:t>
            </a:r>
            <a:br>
              <a:rPr lang="en-GB" altLang="en-US" sz="4000" dirty="0" smtClean="0"/>
            </a:br>
            <a:endParaRPr lang="en-GB" altLang="en-US" sz="40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697892"/>
            <a:ext cx="8229600" cy="5286375"/>
          </a:xfrm>
        </p:spPr>
        <p:txBody>
          <a:bodyPr/>
          <a:lstStyle/>
          <a:p>
            <a:r>
              <a:rPr lang="en-GB" altLang="en-US" dirty="0" smtClean="0"/>
              <a:t>Introducing the study</a:t>
            </a:r>
          </a:p>
          <a:p>
            <a:r>
              <a:rPr lang="en-GB" altLang="en-US" dirty="0" smtClean="0"/>
              <a:t>Treatment details</a:t>
            </a:r>
          </a:p>
          <a:p>
            <a:r>
              <a:rPr lang="en-GB" altLang="en-US" dirty="0" smtClean="0"/>
              <a:t>Study design aspects</a:t>
            </a:r>
          </a:p>
        </p:txBody>
      </p:sp>
      <p:pic>
        <p:nvPicPr>
          <p:cNvPr id="4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52" y="918418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9" y="-25879"/>
            <a:ext cx="8229600" cy="1143000"/>
          </a:xfrm>
        </p:spPr>
        <p:txBody>
          <a:bodyPr/>
          <a:lstStyle/>
          <a:p>
            <a:pPr algn="ctr"/>
            <a:r>
              <a:rPr lang="en-GB" sz="4000" dirty="0" smtClean="0"/>
              <a:t>Introducing the study: Tips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957655"/>
            <a:ext cx="8755811" cy="4273551"/>
          </a:xfrm>
        </p:spPr>
        <p:txBody>
          <a:bodyPr/>
          <a:lstStyle/>
          <a:p>
            <a:r>
              <a:rPr lang="en-GB" sz="2000" dirty="0" smtClean="0"/>
              <a:t>Try </a:t>
            </a:r>
            <a:r>
              <a:rPr lang="en-GB" sz="2000" dirty="0"/>
              <a:t>to </a:t>
            </a:r>
            <a:r>
              <a:rPr lang="en-GB" sz="2000" dirty="0" smtClean="0"/>
              <a:t>approach all </a:t>
            </a:r>
            <a:r>
              <a:rPr lang="en-GB" sz="2000" dirty="0"/>
              <a:t>patients about ACST-2 if they:</a:t>
            </a:r>
          </a:p>
          <a:p>
            <a:pPr lvl="1"/>
            <a:r>
              <a:rPr lang="en-GB" sz="2000" dirty="0"/>
              <a:t>Have a tight carotid artery stenosis, confirmed by duplex ultrasound</a:t>
            </a:r>
          </a:p>
          <a:p>
            <a:pPr lvl="1"/>
            <a:r>
              <a:rPr lang="en-GB" sz="2000" dirty="0"/>
              <a:t>Have had no ipsilateral carotid territory symptoms for six months</a:t>
            </a:r>
          </a:p>
          <a:p>
            <a:pPr lvl="1"/>
            <a:r>
              <a:rPr lang="en-GB" sz="2000" dirty="0"/>
              <a:t>Are likely to live for a minimum of five </a:t>
            </a:r>
            <a:r>
              <a:rPr lang="en-GB" sz="2000" dirty="0" smtClean="0"/>
              <a:t>years</a:t>
            </a:r>
            <a:endParaRPr lang="en-GB" sz="1800" dirty="0" smtClean="0"/>
          </a:p>
          <a:p>
            <a:r>
              <a:rPr lang="en-GB" sz="2000" dirty="0" smtClean="0"/>
              <a:t>Reassure patients they will be on </a:t>
            </a:r>
            <a:r>
              <a:rPr lang="en-GB" sz="2000" dirty="0"/>
              <a:t>appropriate medical </a:t>
            </a:r>
            <a:r>
              <a:rPr lang="en-GB" sz="2000" dirty="0" smtClean="0"/>
              <a:t>therapy</a:t>
            </a:r>
            <a:endParaRPr lang="en-GB" sz="2000" dirty="0"/>
          </a:p>
          <a:p>
            <a:pPr marL="342900" lvl="1" indent="-342900"/>
            <a:r>
              <a:rPr lang="en-GB" sz="2000" dirty="0" smtClean="0"/>
              <a:t>Explain the </a:t>
            </a:r>
            <a:r>
              <a:rPr lang="en-GB" sz="2000" dirty="0" smtClean="0">
                <a:solidFill>
                  <a:srgbClr val="008000"/>
                </a:solidFill>
              </a:rPr>
              <a:t>benefits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FF0000"/>
                </a:solidFill>
              </a:rPr>
              <a:t>risks</a:t>
            </a:r>
            <a:r>
              <a:rPr lang="en-GB" sz="2000" dirty="0" smtClean="0"/>
              <a:t> of each intervention </a:t>
            </a:r>
            <a:r>
              <a:rPr lang="en-GB" sz="2000" dirty="0"/>
              <a:t>so the patient is fully </a:t>
            </a:r>
            <a:r>
              <a:rPr lang="en-GB" sz="2000" dirty="0" smtClean="0"/>
              <a:t>informed</a:t>
            </a:r>
          </a:p>
          <a:p>
            <a:pPr lvl="1"/>
            <a:r>
              <a:rPr lang="en-GB" sz="2000" dirty="0" smtClean="0">
                <a:solidFill>
                  <a:srgbClr val="008000"/>
                </a:solidFill>
              </a:rPr>
              <a:t>As </a:t>
            </a:r>
            <a:r>
              <a:rPr lang="en-GB" sz="2000" dirty="0">
                <a:solidFill>
                  <a:srgbClr val="008000"/>
                </a:solidFill>
              </a:rPr>
              <a:t>they </a:t>
            </a:r>
            <a:r>
              <a:rPr lang="en-GB" sz="2000" dirty="0" smtClean="0">
                <a:solidFill>
                  <a:srgbClr val="008000"/>
                </a:solidFill>
              </a:rPr>
              <a:t>have significant stenosis, </a:t>
            </a:r>
            <a:r>
              <a:rPr lang="en-US" sz="2000" dirty="0">
                <a:solidFill>
                  <a:srgbClr val="008000"/>
                </a:solidFill>
              </a:rPr>
              <a:t>intervention alongside medical therapy could further reduce the long-term risk of stroke by half </a:t>
            </a:r>
          </a:p>
          <a:p>
            <a:pPr lvl="1"/>
            <a:r>
              <a:rPr lang="en-GB" sz="2000" dirty="0">
                <a:solidFill>
                  <a:srgbClr val="008000"/>
                </a:solidFill>
              </a:rPr>
              <a:t>There are two main </a:t>
            </a:r>
            <a:r>
              <a:rPr lang="en-GB" sz="2000" dirty="0" smtClean="0">
                <a:solidFill>
                  <a:srgbClr val="008000"/>
                </a:solidFill>
              </a:rPr>
              <a:t>procedures – stent and surgery - which have been </a:t>
            </a:r>
            <a:r>
              <a:rPr lang="en-GB" sz="2000" dirty="0">
                <a:solidFill>
                  <a:srgbClr val="008000"/>
                </a:solidFill>
              </a:rPr>
              <a:t>shown to be effective in reducing the risk of stroke </a:t>
            </a:r>
            <a:endParaRPr lang="en-US" sz="2000" dirty="0">
              <a:solidFill>
                <a:srgbClr val="008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For both procedures there is a risk </a:t>
            </a:r>
            <a:r>
              <a:rPr lang="en-US" sz="2000" dirty="0">
                <a:solidFill>
                  <a:srgbClr val="FF0000"/>
                </a:solidFill>
              </a:rPr>
              <a:t>of having a stroke or heart attack </a:t>
            </a:r>
            <a:r>
              <a:rPr lang="en-US" sz="2000" dirty="0" smtClean="0">
                <a:solidFill>
                  <a:srgbClr val="FF0000"/>
                </a:solidFill>
              </a:rPr>
              <a:t>or wound infection (less </a:t>
            </a:r>
            <a:r>
              <a:rPr lang="en-US" sz="2000" dirty="0">
                <a:solidFill>
                  <a:srgbClr val="FF0000"/>
                </a:solidFill>
              </a:rPr>
              <a:t>than 1 in 100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Surgery can lead to discomfort and numbness in neck and hoarse voice; stent can lead to bruising/soreness where stent inserted</a:t>
            </a:r>
          </a:p>
          <a:p>
            <a:endParaRPr lang="en-US" sz="1600" dirty="0"/>
          </a:p>
        </p:txBody>
      </p:sp>
      <p:pic>
        <p:nvPicPr>
          <p:cNvPr id="7170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59" y="146649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Describing the treatment arms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" y="1600201"/>
            <a:ext cx="8681087" cy="4273551"/>
          </a:xfrm>
        </p:spPr>
        <p:txBody>
          <a:bodyPr/>
          <a:lstStyle/>
          <a:p>
            <a:r>
              <a:rPr lang="en-GB" sz="2400" dirty="0" smtClean="0"/>
              <a:t>Recruiters would state they were equipoise </a:t>
            </a:r>
          </a:p>
          <a:p>
            <a:pPr lvl="1"/>
            <a:r>
              <a:rPr lang="en-GB" sz="2400" dirty="0" smtClean="0"/>
              <a:t>‘Truthfully </a:t>
            </a:r>
            <a:r>
              <a:rPr lang="en-GB" sz="2400" dirty="0"/>
              <a:t>we don’t know which is best</a:t>
            </a:r>
            <a:r>
              <a:rPr lang="en-GB" sz="2400" dirty="0" smtClean="0"/>
              <a:t>.’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 smtClean="0"/>
              <a:t>But say to patients…</a:t>
            </a:r>
          </a:p>
          <a:p>
            <a:pPr marL="914400" lvl="2" indent="0">
              <a:buNone/>
            </a:pPr>
            <a:r>
              <a:rPr lang="en-GB" dirty="0" smtClean="0"/>
              <a:t>“I say, “</a:t>
            </a:r>
            <a:r>
              <a:rPr lang="en-GB" b="1" dirty="0" smtClean="0"/>
              <a:t>Standard</a:t>
            </a:r>
            <a:r>
              <a:rPr lang="en-GB" dirty="0" smtClean="0"/>
              <a:t> intervention is an operation. There is also the option of stenting. </a:t>
            </a:r>
            <a:r>
              <a:rPr lang="en-GB" b="1" dirty="0" smtClean="0"/>
              <a:t>We don’t know about stenting</a:t>
            </a:r>
            <a:r>
              <a:rPr lang="en-GB" dirty="0" smtClean="0"/>
              <a:t>.””</a:t>
            </a:r>
          </a:p>
          <a:p>
            <a:pPr marL="914400" lvl="2" indent="0">
              <a:buNone/>
            </a:pPr>
            <a:endParaRPr lang="en-GB" sz="800" dirty="0" smtClean="0"/>
          </a:p>
          <a:p>
            <a:pPr marL="914400" lvl="2" indent="0">
              <a:buNone/>
            </a:pPr>
            <a:r>
              <a:rPr lang="en-US" dirty="0" smtClean="0"/>
              <a:t>“Then there’s stenting, which we’re doing this trial because </a:t>
            </a:r>
            <a:r>
              <a:rPr lang="en-US" b="1" dirty="0" smtClean="0"/>
              <a:t>we don’t know if it’s as good as surgery</a:t>
            </a:r>
            <a:r>
              <a:rPr lang="en-US" dirty="0" smtClean="0"/>
              <a:t>.”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2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61" y="86264"/>
            <a:ext cx="8229600" cy="1143000"/>
          </a:xfrm>
        </p:spPr>
        <p:txBody>
          <a:bodyPr/>
          <a:lstStyle/>
          <a:p>
            <a:pPr algn="ctr"/>
            <a:r>
              <a:rPr lang="en-GB" sz="3600" dirty="0" smtClean="0"/>
              <a:t>Describing the treatment arms: Tips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85" y="1304955"/>
            <a:ext cx="8229600" cy="4000291"/>
          </a:xfrm>
        </p:spPr>
        <p:txBody>
          <a:bodyPr/>
          <a:lstStyle/>
          <a:p>
            <a:r>
              <a:rPr lang="en-GB" sz="2800" dirty="0"/>
              <a:t>Encourage patient to keep an ‘</a:t>
            </a:r>
            <a:r>
              <a:rPr lang="en-US" sz="2800" dirty="0"/>
              <a:t>open mind’ until they have heard all the </a:t>
            </a:r>
            <a:r>
              <a:rPr lang="en-US" sz="2800" dirty="0" smtClean="0"/>
              <a:t>information about both procedures</a:t>
            </a:r>
          </a:p>
          <a:p>
            <a:endParaRPr lang="en-GB" sz="800" dirty="0"/>
          </a:p>
          <a:p>
            <a:r>
              <a:rPr lang="en-GB" altLang="en-US" sz="2800" dirty="0" smtClean="0"/>
              <a:t>Avoid </a:t>
            </a:r>
            <a:r>
              <a:rPr lang="en-GB" altLang="en-US" sz="2800" dirty="0"/>
              <a:t>terms such as ‘gold standard</a:t>
            </a:r>
            <a:r>
              <a:rPr lang="en-GB" altLang="en-US" sz="2800" dirty="0" smtClean="0"/>
              <a:t>’, ‘conventional’, </a:t>
            </a:r>
            <a:r>
              <a:rPr lang="en-GB" altLang="en-US" sz="2800" dirty="0"/>
              <a:t>‘testing</a:t>
            </a:r>
            <a:r>
              <a:rPr lang="en-GB" altLang="en-US" sz="2800" dirty="0" smtClean="0"/>
              <a:t>’ and ‘experimenta</a:t>
            </a:r>
            <a:r>
              <a:rPr lang="en-GB" altLang="en-US" sz="2800" dirty="0"/>
              <a:t>l</a:t>
            </a:r>
            <a:r>
              <a:rPr lang="en-GB" altLang="en-US" sz="2800" dirty="0" smtClean="0"/>
              <a:t>’</a:t>
            </a:r>
          </a:p>
          <a:p>
            <a:endParaRPr lang="en-GB" altLang="en-US" sz="800" dirty="0" smtClean="0"/>
          </a:p>
          <a:p>
            <a:r>
              <a:rPr lang="en-GB" altLang="en-US" sz="2800" dirty="0" smtClean="0"/>
              <a:t> Provide </a:t>
            </a:r>
            <a:r>
              <a:rPr lang="en-GB" altLang="en-US" sz="2800" dirty="0"/>
              <a:t>information about both treatment </a:t>
            </a:r>
            <a:r>
              <a:rPr lang="en-GB" altLang="en-US" sz="2800" dirty="0" smtClean="0"/>
              <a:t>arms</a:t>
            </a:r>
          </a:p>
          <a:p>
            <a:pPr lvl="1"/>
            <a:r>
              <a:rPr lang="en-GB" dirty="0" smtClean="0"/>
              <a:t>Outline advantages and disadvantages of each</a:t>
            </a:r>
          </a:p>
          <a:p>
            <a:endParaRPr lang="en-GB" sz="800" dirty="0" smtClean="0"/>
          </a:p>
        </p:txBody>
      </p:sp>
      <p:pic>
        <p:nvPicPr>
          <p:cNvPr id="4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86" y="241539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280418" y="97586"/>
            <a:ext cx="9144000" cy="922338"/>
          </a:xfrm>
        </p:spPr>
        <p:txBody>
          <a:bodyPr/>
          <a:lstStyle/>
          <a:p>
            <a:pPr algn="ctr"/>
            <a:r>
              <a:rPr lang="en-GB" altLang="en-US" sz="3600" dirty="0" smtClean="0"/>
              <a:t>Describing randomisation: Tips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395" y="1069736"/>
            <a:ext cx="8664575" cy="5286375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Talking about randomisation </a:t>
            </a:r>
          </a:p>
          <a:p>
            <a:pPr lvl="1">
              <a:defRPr/>
            </a:pPr>
            <a:r>
              <a:rPr lang="en-GB" sz="2400" dirty="0" smtClean="0"/>
              <a:t>Need to explain how and why</a:t>
            </a:r>
          </a:p>
          <a:p>
            <a:pPr marL="457200" lvl="1" indent="0">
              <a:buFontTx/>
              <a:buNone/>
              <a:defRPr/>
            </a:pPr>
            <a:r>
              <a:rPr lang="en-GB" sz="1800" dirty="0" smtClean="0">
                <a:solidFill>
                  <a:srgbClr val="002060"/>
                </a:solidFill>
              </a:rPr>
              <a:t>“Currently </a:t>
            </a:r>
            <a:r>
              <a:rPr lang="en-GB" sz="1800" dirty="0">
                <a:solidFill>
                  <a:srgbClr val="002060"/>
                </a:solidFill>
              </a:rPr>
              <a:t>we do not know which operation is best</a:t>
            </a:r>
            <a:r>
              <a:rPr lang="en-GB" sz="1800" b="1" dirty="0">
                <a:solidFill>
                  <a:srgbClr val="002060"/>
                </a:solidFill>
              </a:rPr>
              <a:t>.  </a:t>
            </a:r>
            <a:r>
              <a:rPr lang="en-GB" sz="1800" dirty="0">
                <a:solidFill>
                  <a:srgbClr val="002060"/>
                </a:solidFill>
              </a:rPr>
              <a:t>The only way to compare them fairly is to create groups of patients that are the same by </a:t>
            </a:r>
            <a:r>
              <a:rPr lang="en-GB" sz="1800" dirty="0" smtClean="0">
                <a:solidFill>
                  <a:srgbClr val="002060"/>
                </a:solidFill>
              </a:rPr>
              <a:t>a process called randomisation </a:t>
            </a:r>
            <a:r>
              <a:rPr lang="en-GB" sz="1800" dirty="0">
                <a:solidFill>
                  <a:srgbClr val="002060"/>
                </a:solidFill>
              </a:rPr>
              <a:t>(so you cannot choose the treatment and neither can I). </a:t>
            </a:r>
            <a:r>
              <a:rPr lang="en-GB" sz="1800" dirty="0" smtClean="0">
                <a:solidFill>
                  <a:srgbClr val="002060"/>
                </a:solidFill>
              </a:rPr>
              <a:t>You </a:t>
            </a:r>
            <a:r>
              <a:rPr lang="en-GB" sz="1800" dirty="0">
                <a:solidFill>
                  <a:srgbClr val="002060"/>
                </a:solidFill>
              </a:rPr>
              <a:t>will have an equal chance of having either of these two </a:t>
            </a:r>
            <a:r>
              <a:rPr lang="en-GB" sz="1800" dirty="0" smtClean="0">
                <a:solidFill>
                  <a:srgbClr val="002060"/>
                </a:solidFill>
              </a:rPr>
              <a:t>established procedures</a:t>
            </a:r>
            <a:r>
              <a:rPr lang="en-GB" sz="1800" dirty="0">
                <a:solidFill>
                  <a:srgbClr val="002060"/>
                </a:solidFill>
              </a:rPr>
              <a:t>. The groups will be as identical as possible and we can </a:t>
            </a:r>
            <a:r>
              <a:rPr lang="en-GB" sz="1800" dirty="0" smtClean="0">
                <a:solidFill>
                  <a:srgbClr val="002060"/>
                </a:solidFill>
              </a:rPr>
              <a:t>then compare </a:t>
            </a:r>
            <a:r>
              <a:rPr lang="en-GB" sz="1800" dirty="0">
                <a:solidFill>
                  <a:srgbClr val="002060"/>
                </a:solidFill>
              </a:rPr>
              <a:t>them </a:t>
            </a:r>
            <a:r>
              <a:rPr lang="en-GB" sz="1800" dirty="0" smtClean="0">
                <a:solidFill>
                  <a:srgbClr val="002060"/>
                </a:solidFill>
              </a:rPr>
              <a:t>fairly... </a:t>
            </a:r>
            <a:br>
              <a:rPr lang="en-GB" sz="1800" dirty="0" smtClean="0">
                <a:solidFill>
                  <a:srgbClr val="002060"/>
                </a:solidFill>
              </a:rPr>
            </a:br>
            <a:r>
              <a:rPr lang="en-GB" sz="1800" dirty="0" smtClean="0">
                <a:solidFill>
                  <a:srgbClr val="002060"/>
                </a:solidFill>
              </a:rPr>
              <a:t>You </a:t>
            </a:r>
            <a:r>
              <a:rPr lang="en-GB" sz="1800" dirty="0">
                <a:solidFill>
                  <a:srgbClr val="002060"/>
                </a:solidFill>
              </a:rPr>
              <a:t>will be followed up carefully.  In the future, patients will be able to be informed and not have the uncertainty that you have to cope with</a:t>
            </a:r>
            <a:r>
              <a:rPr lang="en-GB" sz="1800" dirty="0" smtClean="0">
                <a:solidFill>
                  <a:srgbClr val="002060"/>
                </a:solidFill>
              </a:rPr>
              <a:t>.”</a:t>
            </a:r>
          </a:p>
          <a:p>
            <a:pPr marL="457200" lvl="1" indent="0">
              <a:buFontTx/>
              <a:buNone/>
              <a:defRPr/>
            </a:pPr>
            <a:endParaRPr lang="en-GB" sz="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GB" sz="2400" dirty="0" smtClean="0"/>
              <a:t>Avoid ‘tossing a coin’ (or other metaphors) or implying computer decides best treatment based on patient information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pic>
        <p:nvPicPr>
          <p:cNvPr id="5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23" y="112203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922338"/>
          </a:xfrm>
        </p:spPr>
        <p:txBody>
          <a:bodyPr/>
          <a:lstStyle/>
          <a:p>
            <a:pPr algn="ctr"/>
            <a:r>
              <a:rPr lang="en-GB" altLang="en-US" sz="4000" dirty="0" smtClean="0"/>
              <a:t>Information provision: Tips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4894" y="1169256"/>
            <a:ext cx="8515105" cy="5286375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You can discuss the </a:t>
            </a:r>
            <a:r>
              <a:rPr lang="en-GB" sz="2800" dirty="0"/>
              <a:t>benefits of study </a:t>
            </a:r>
            <a:r>
              <a:rPr lang="en-GB" sz="2800" dirty="0" smtClean="0"/>
              <a:t>participation as well as </a:t>
            </a:r>
            <a:r>
              <a:rPr lang="en-GB" sz="2800" dirty="0"/>
              <a:t>risks </a:t>
            </a:r>
          </a:p>
          <a:p>
            <a:pPr lvl="1">
              <a:defRPr/>
            </a:pPr>
            <a:r>
              <a:rPr lang="en-GB" sz="2400" dirty="0" smtClean="0"/>
              <a:t>Study participation as a solution to the dilemma of uncertainty</a:t>
            </a:r>
          </a:p>
          <a:p>
            <a:pPr lvl="1">
              <a:defRPr/>
            </a:pPr>
            <a:r>
              <a:rPr lang="en-GB" sz="2400" dirty="0" smtClean="0"/>
              <a:t>Benefits to future patients</a:t>
            </a:r>
          </a:p>
          <a:p>
            <a:pPr>
              <a:defRPr/>
            </a:pPr>
            <a:r>
              <a:rPr lang="en-GB" sz="2800" dirty="0" smtClean="0"/>
              <a:t>Important to not sound apologetic</a:t>
            </a:r>
          </a:p>
          <a:p>
            <a:pPr>
              <a:defRPr/>
            </a:pPr>
            <a:r>
              <a:rPr lang="en-GB" sz="2800" dirty="0" smtClean="0"/>
              <a:t>Present ACST-2 with the confidence and enthusiasm</a:t>
            </a:r>
            <a:r>
              <a:rPr lang="en-GB" sz="2800" dirty="0"/>
              <a:t> </a:t>
            </a:r>
            <a:r>
              <a:rPr lang="en-GB" sz="2800" dirty="0" smtClean="0"/>
              <a:t>you feel about it</a:t>
            </a:r>
          </a:p>
        </p:txBody>
      </p:sp>
      <p:pic>
        <p:nvPicPr>
          <p:cNvPr id="5" name="Picture 2" descr="Custom Solutions_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562" y="112203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3628094"/>
            <a:ext cx="2159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119063"/>
            <a:ext cx="8229600" cy="922337"/>
          </a:xfrm>
        </p:spPr>
        <p:txBody>
          <a:bodyPr/>
          <a:lstStyle/>
          <a:p>
            <a:pPr algn="ctr"/>
            <a:r>
              <a:rPr lang="en-GB" altLang="en-US" sz="4000" dirty="0" smtClean="0"/>
              <a:t>Information provision: Tips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1028" y="1397478"/>
            <a:ext cx="8229600" cy="189493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Keeping an open mind</a:t>
            </a:r>
          </a:p>
          <a:p>
            <a:pPr lvl="1">
              <a:defRPr/>
            </a:pPr>
            <a:r>
              <a:rPr lang="en-GB" sz="2400" dirty="0" smtClean="0"/>
              <a:t>Works well to request patients to</a:t>
            </a:r>
            <a:br>
              <a:rPr lang="en-GB" sz="2400" dirty="0" smtClean="0"/>
            </a:br>
            <a:r>
              <a:rPr lang="en-GB" sz="2400" dirty="0" smtClean="0"/>
              <a:t>‘keep an open mind’ until all</a:t>
            </a:r>
            <a:br>
              <a:rPr lang="en-GB" sz="2400" dirty="0" smtClean="0"/>
            </a:br>
            <a:r>
              <a:rPr lang="en-GB" sz="2400" dirty="0" smtClean="0"/>
              <a:t>information is heard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	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08" y="1276707"/>
            <a:ext cx="1666545" cy="174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ustom Solutions_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36" y="207094"/>
            <a:ext cx="799385" cy="6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1969" y="3626928"/>
            <a:ext cx="6145873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33CC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/>
              <a:t>Balancing and tailoring </a:t>
            </a:r>
            <a:r>
              <a:rPr lang="en-GB" sz="3200" dirty="0" smtClean="0"/>
              <a:t>Information</a:t>
            </a:r>
            <a:endParaRPr lang="en-GB" sz="3200" dirty="0"/>
          </a:p>
          <a:p>
            <a:pPr marL="800100" lvl="1" indent="-342900">
              <a:buClr>
                <a:srgbClr val="3333CC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Balance procedures against each </a:t>
            </a:r>
            <a:r>
              <a:rPr lang="en-GB" sz="2400" dirty="0" smtClean="0"/>
              <a:t>other</a:t>
            </a:r>
            <a:endParaRPr lang="en-GB" sz="2400" dirty="0"/>
          </a:p>
          <a:p>
            <a:pPr marL="800100" lvl="1" indent="-342900">
              <a:buClr>
                <a:srgbClr val="3333CC"/>
              </a:buClr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Balance them in relation to </a:t>
            </a:r>
            <a:r>
              <a:rPr lang="en-GB" sz="2400" dirty="0" smtClean="0"/>
              <a:t>patients’ views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47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9" y="2597633"/>
            <a:ext cx="2304212" cy="1422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671" y="1707523"/>
            <a:ext cx="8258175" cy="676275"/>
          </a:xfrm>
        </p:spPr>
        <p:txBody>
          <a:bodyPr/>
          <a:lstStyle/>
          <a:p>
            <a:pPr algn="ctr"/>
            <a:r>
              <a:rPr lang="en-GB" sz="3600" b="1" dirty="0" smtClean="0"/>
              <a:t>We are here to help!</a:t>
            </a:r>
            <a:endParaRPr lang="en-GB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6212" y="2646452"/>
            <a:ext cx="8514272" cy="6588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en-US" sz="2400" dirty="0"/>
              <a:t>Use the ‘guidance for recruiters’ </a:t>
            </a:r>
            <a:r>
              <a:rPr lang="en-GB" altLang="en-US" sz="2400" dirty="0" smtClean="0"/>
              <a:t>sheet </a:t>
            </a:r>
          </a:p>
          <a:p>
            <a:r>
              <a:rPr lang="en-GB" altLang="en-US" sz="2400" dirty="0" smtClean="0"/>
              <a:t>developed by </a:t>
            </a:r>
            <a:r>
              <a:rPr lang="en-GB" altLang="en-US" sz="2400" dirty="0"/>
              <a:t>the QRI team (copies </a:t>
            </a:r>
            <a:r>
              <a:rPr lang="en-GB" altLang="en-US" sz="2400" dirty="0" smtClean="0"/>
              <a:t>available</a:t>
            </a:r>
          </a:p>
          <a:p>
            <a:r>
              <a:rPr lang="en-GB" altLang="en-US" sz="2400" dirty="0" smtClean="0"/>
              <a:t>today)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alt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Audio-recording </a:t>
            </a:r>
            <a:r>
              <a:rPr lang="en-GB" sz="2400" dirty="0"/>
              <a:t>appointments gives us insights into what works </a:t>
            </a:r>
            <a:r>
              <a:rPr lang="en-GB" sz="2400" dirty="0" smtClean="0"/>
              <a:t>so </a:t>
            </a:r>
            <a:r>
              <a:rPr lang="en-GB" sz="2400" dirty="0"/>
              <a:t>that we can feedback to </a:t>
            </a:r>
            <a:r>
              <a:rPr lang="en-GB" sz="2400" dirty="0" smtClean="0"/>
              <a:t>you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en-GB" sz="1400" dirty="0" smtClean="0"/>
              <a:t>If you’d like to discuss the process, contact Daisy on: </a:t>
            </a:r>
            <a:r>
              <a:rPr lang="en-GB" sz="1400" dirty="0" smtClean="0">
                <a:hlinkClick r:id="rId3"/>
              </a:rPr>
              <a:t>daisy.townsend@bristol.ac.uk</a:t>
            </a:r>
            <a:endParaRPr lang="en-GB" sz="1400" dirty="0"/>
          </a:p>
        </p:txBody>
      </p:sp>
      <p:pic>
        <p:nvPicPr>
          <p:cNvPr id="8194" name="Picture 2" descr="http://multimedia.journalism.berkeley.edu/media/upload/tutorials/audio-devices/large/olympus-ws-series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968">
            <a:off x="8446262" y="4816401"/>
            <a:ext cx="543389" cy="91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QRI references</a:t>
            </a:r>
            <a:endParaRPr lang="en-GB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1604" y="1413709"/>
            <a:ext cx="8370418" cy="4273551"/>
          </a:xfrm>
        </p:spPr>
        <p:txBody>
          <a:bodyPr/>
          <a:lstStyle/>
          <a:p>
            <a:pPr marL="53100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rgbClr val="3333CC"/>
                </a:solidFill>
                <a:latin typeface="+mj-lt"/>
              </a:rPr>
              <a:t>Donovan et al. Clear obstacles, hidden challenges… Trials 2014, 15:5</a:t>
            </a:r>
          </a:p>
          <a:p>
            <a:pPr marL="53100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rgbClr val="3333CC"/>
                </a:solidFill>
                <a:latin typeface="+mj-lt"/>
              </a:rPr>
              <a:t>Donovan et al. Intellectual challenges and emotional consequences of equipoise… J Clinical Epidemiology, 2014, 67:</a:t>
            </a:r>
            <a:r>
              <a:rPr lang="en-GB" sz="2400" dirty="0" smtClean="0">
                <a:solidFill>
                  <a:srgbClr val="3333CC"/>
                </a:solidFill>
                <a:latin typeface="+mj-lt"/>
              </a:rPr>
              <a:t>8</a:t>
            </a:r>
            <a:endParaRPr lang="en-GB" altLang="en-US" sz="2400" dirty="0">
              <a:solidFill>
                <a:srgbClr val="3333CC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19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Other QRI recruitment studies</a:t>
            </a:r>
            <a:endParaRPr lang="en-GB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1603" y="1413709"/>
            <a:ext cx="8300473" cy="4273551"/>
          </a:xfrm>
        </p:spPr>
        <p:txBody>
          <a:bodyPr/>
          <a:lstStyle/>
          <a:p>
            <a:pPr marL="3960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en-US" sz="2800" dirty="0" err="1" smtClean="0">
                <a:latin typeface="+mj-lt"/>
              </a:rPr>
              <a:t>ProtecT</a:t>
            </a:r>
            <a:r>
              <a:rPr lang="en-GB" altLang="en-US" sz="2800" dirty="0" smtClean="0">
                <a:latin typeface="+mj-lt"/>
              </a:rPr>
              <a:t> </a:t>
            </a:r>
            <a:r>
              <a:rPr lang="en-GB" altLang="en-US" sz="2800" dirty="0">
                <a:latin typeface="+mj-lt"/>
              </a:rPr>
              <a:t>(Prostate testing for cancer and Treatment) </a:t>
            </a:r>
            <a:r>
              <a:rPr lang="en-GB" altLang="en-US" sz="2800" dirty="0" smtClean="0">
                <a:latin typeface="+mj-lt"/>
              </a:rPr>
              <a:t>trial</a:t>
            </a:r>
            <a:endParaRPr lang="en-GB" altLang="en-US" sz="2800" dirty="0">
              <a:latin typeface="+mj-lt"/>
            </a:endParaRPr>
          </a:p>
          <a:p>
            <a:pPr marL="853200" lvl="3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altLang="en-US" sz="2400" dirty="0">
                <a:latin typeface="+mj-lt"/>
              </a:rPr>
              <a:t>Recruitment difficult initially – but ultimately </a:t>
            </a:r>
            <a:r>
              <a:rPr lang="en-GB" altLang="en-US" sz="2400" dirty="0" smtClean="0">
                <a:latin typeface="+mj-lt"/>
              </a:rPr>
              <a:t>successful</a:t>
            </a:r>
          </a:p>
          <a:p>
            <a:pPr marL="853200" lvl="3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altLang="en-US" sz="2400" dirty="0" smtClean="0">
                <a:latin typeface="+mj-lt"/>
                <a:cs typeface="Times New Roman" pitchFamily="18" charset="0"/>
              </a:rPr>
              <a:t>1,645 randomised (65% of those eligible)</a:t>
            </a:r>
          </a:p>
          <a:p>
            <a:pPr marL="3960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en-US" sz="2800" dirty="0" smtClean="0">
                <a:latin typeface="+mj-lt"/>
                <a:cs typeface="Times New Roman" pitchFamily="18" charset="0"/>
              </a:rPr>
              <a:t>Currently 1</a:t>
            </a:r>
            <a:r>
              <a:rPr lang="en-GB" sz="2800" dirty="0" smtClean="0">
                <a:latin typeface="+mj-lt"/>
              </a:rPr>
              <a:t>6 (10) completed/underway QRIs</a:t>
            </a:r>
          </a:p>
          <a:p>
            <a:pPr marL="39600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3600" dirty="0" smtClean="0">
                <a:latin typeface="+mj-lt"/>
              </a:rPr>
              <a:t>QRI underway in with ACST-2</a:t>
            </a:r>
          </a:p>
          <a:p>
            <a:pPr marL="400050" lvl="1" indent="0">
              <a:spcBef>
                <a:spcPts val="600"/>
              </a:spcBef>
              <a:buNone/>
              <a:defRPr/>
            </a:pPr>
            <a:endParaRPr lang="en-GB" sz="1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52962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.callutheran.edu/adep/files/interview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92" y="1855789"/>
            <a:ext cx="1276685" cy="12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23333" y="1069074"/>
            <a:ext cx="861320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858BB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GB" sz="2400" b="1" kern="0" dirty="0">
                <a:solidFill>
                  <a:schemeClr val="tx2"/>
                </a:solidFill>
              </a:rPr>
              <a:t>Phase I</a:t>
            </a:r>
            <a:r>
              <a:rPr lang="en-GB" sz="2400" kern="0" dirty="0">
                <a:solidFill>
                  <a:schemeClr val="tx2"/>
                </a:solidFill>
              </a:rPr>
              <a:t>: </a:t>
            </a:r>
            <a:endParaRPr lang="en-GB" sz="2400" kern="0" dirty="0" smtClean="0">
              <a:solidFill>
                <a:schemeClr val="tx2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</a:pPr>
            <a:r>
              <a:rPr lang="en-GB" sz="2400" kern="0" dirty="0" smtClean="0">
                <a:solidFill>
                  <a:schemeClr val="tx2"/>
                </a:solidFill>
              </a:rPr>
              <a:t>Understanding </a:t>
            </a:r>
            <a:r>
              <a:rPr lang="en-GB" sz="2400" kern="0" dirty="0">
                <a:solidFill>
                  <a:schemeClr val="tx2"/>
                </a:solidFill>
              </a:rPr>
              <a:t>recruitment (and identifying challenges</a:t>
            </a:r>
            <a:r>
              <a:rPr lang="en-GB" sz="2400" kern="0" dirty="0" smtClean="0">
                <a:solidFill>
                  <a:schemeClr val="tx2"/>
                </a:solidFill>
              </a:rPr>
              <a:t>)</a:t>
            </a:r>
            <a:endParaRPr lang="en-GB" sz="2000" b="1" kern="0" dirty="0" smtClean="0">
              <a:ea typeface="ＭＳ Ｐゴシック" pitchFamily="-72" charset="-128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GB" sz="2000" kern="0" dirty="0" smtClean="0">
                <a:ea typeface="ＭＳ Ｐゴシック" pitchFamily="-72" charset="-128"/>
              </a:rPr>
              <a:t>Interviews with </a:t>
            </a:r>
          </a:p>
          <a:p>
            <a:pPr lvl="2">
              <a:lnSpc>
                <a:spcPct val="90000"/>
              </a:lnSpc>
            </a:pPr>
            <a:r>
              <a:rPr lang="en-GB" sz="2000" kern="0" dirty="0" smtClean="0">
                <a:ea typeface="ＭＳ Ｐゴシック" pitchFamily="-72" charset="-128"/>
              </a:rPr>
              <a:t>Six members of TMG </a:t>
            </a:r>
          </a:p>
          <a:p>
            <a:pPr lvl="2">
              <a:lnSpc>
                <a:spcPct val="90000"/>
              </a:lnSpc>
            </a:pPr>
            <a:r>
              <a:rPr lang="en-GB" sz="2000" kern="0" dirty="0" smtClean="0">
                <a:ea typeface="ＭＳ Ｐゴシック" pitchFamily="-72" charset="-128"/>
              </a:rPr>
              <a:t>Thirteen staff from eight participating sites </a:t>
            </a:r>
            <a:r>
              <a:rPr lang="en-GB" sz="2000" kern="0" dirty="0" smtClean="0">
                <a:solidFill>
                  <a:srgbClr val="FF0000"/>
                </a:solidFill>
                <a:ea typeface="ＭＳ Ｐゴシック" pitchFamily="-72" charset="-128"/>
              </a:rPr>
              <a:t>in UK</a:t>
            </a:r>
          </a:p>
          <a:p>
            <a:pPr lvl="3">
              <a:lnSpc>
                <a:spcPct val="90000"/>
              </a:lnSpc>
            </a:pPr>
            <a:r>
              <a:rPr lang="en-GB" dirty="0" smtClean="0"/>
              <a:t>Five surgery/non-surgery PIs; eight </a:t>
            </a:r>
            <a:r>
              <a:rPr lang="en-GB" dirty="0"/>
              <a:t>research </a:t>
            </a:r>
            <a:r>
              <a:rPr lang="en-GB" dirty="0" smtClean="0"/>
              <a:t>nurses</a:t>
            </a:r>
            <a:endParaRPr lang="en-GB" b="1" kern="0" dirty="0">
              <a:ea typeface="ＭＳ Ｐゴシック" pitchFamily="-72" charset="-128"/>
            </a:endParaRPr>
          </a:p>
          <a:p>
            <a:pPr>
              <a:lnSpc>
                <a:spcPct val="90000"/>
              </a:lnSpc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en-GB" sz="2400" kern="0" dirty="0" smtClean="0">
                <a:ea typeface="ＭＳ Ｐゴシック" pitchFamily="-72" charset="-128"/>
              </a:rPr>
              <a:t>Analysis of </a:t>
            </a:r>
            <a:r>
              <a:rPr lang="en-GB" sz="2400" kern="0" dirty="0" smtClean="0">
                <a:solidFill>
                  <a:srgbClr val="FF0000"/>
                </a:solidFill>
                <a:ea typeface="ＭＳ Ｐゴシック" pitchFamily="-72" charset="-128"/>
              </a:rPr>
              <a:t>UK</a:t>
            </a:r>
            <a:r>
              <a:rPr lang="en-GB" sz="2400" kern="0" dirty="0" smtClean="0">
                <a:ea typeface="ＭＳ Ｐゴシック" pitchFamily="-72" charset="-128"/>
              </a:rPr>
              <a:t> screening logs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GB" sz="2000" kern="0" dirty="0" smtClean="0">
                <a:ea typeface="ＭＳ Ｐゴシック" pitchFamily="-72" charset="-128"/>
              </a:rPr>
              <a:t>Eligibility and recruitment rates</a:t>
            </a:r>
            <a:endParaRPr lang="en-GB" sz="2000" b="1" kern="0" dirty="0" smtClean="0">
              <a:ea typeface="ＭＳ Ｐゴシック" pitchFamily="-72" charset="-128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2400" kern="0" dirty="0" smtClean="0">
                <a:ea typeface="ＭＳ Ｐゴシック" pitchFamily="-72" charset="-128"/>
              </a:rPr>
              <a:t>Audio recordings of consultations </a:t>
            </a:r>
            <a:r>
              <a:rPr lang="en-GB" sz="2400" kern="0" dirty="0">
                <a:solidFill>
                  <a:srgbClr val="FF0000"/>
                </a:solidFill>
                <a:ea typeface="ＭＳ Ｐゴシック" pitchFamily="-72" charset="-128"/>
              </a:rPr>
              <a:t>(we need your help!</a:t>
            </a:r>
            <a:r>
              <a:rPr lang="en-GB" sz="2400" kern="0" dirty="0" smtClean="0">
                <a:solidFill>
                  <a:srgbClr val="FF0000"/>
                </a:solidFill>
                <a:ea typeface="ＭＳ Ｐゴシック" pitchFamily="-72" charset="-128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sz="2400" b="1" kern="0" dirty="0" smtClean="0">
                <a:ea typeface="ＭＳ Ｐゴシック" pitchFamily="-72" charset="-128"/>
              </a:rPr>
              <a:t>Phase II: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400" kern="0" dirty="0" smtClean="0">
                <a:ea typeface="ＭＳ Ｐゴシック" pitchFamily="-72" charset="-128"/>
              </a:rPr>
              <a:t>Confidential </a:t>
            </a:r>
            <a:r>
              <a:rPr lang="en-GB" sz="2400" kern="0" dirty="0">
                <a:ea typeface="ＭＳ Ｐゴシック" pitchFamily="-72" charset="-128"/>
              </a:rPr>
              <a:t>i</a:t>
            </a:r>
            <a:r>
              <a:rPr lang="en-GB" sz="2400" kern="0" dirty="0" smtClean="0">
                <a:ea typeface="ＭＳ Ｐゴシック" pitchFamily="-72" charset="-128"/>
              </a:rPr>
              <a:t>ndividual and group feedback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sz="2400" kern="0" dirty="0" smtClean="0">
                <a:ea typeface="ＭＳ Ｐゴシック" pitchFamily="-72" charset="-128"/>
              </a:rPr>
              <a:t>‘Tips’ document; other information for recruiters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GB" sz="1800" b="1" kern="0" dirty="0" smtClean="0">
              <a:ea typeface="ＭＳ Ｐゴシック" pitchFamily="-7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7661" y="69486"/>
            <a:ext cx="8229600" cy="1143000"/>
          </a:xfrm>
        </p:spPr>
        <p:txBody>
          <a:bodyPr/>
          <a:lstStyle/>
          <a:p>
            <a:pPr algn="ctr"/>
            <a:r>
              <a:rPr lang="en-GB" sz="4000" dirty="0" smtClean="0"/>
              <a:t>ACST-2 QRI methods</a:t>
            </a:r>
            <a:endParaRPr lang="en-GB" sz="4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552">
            <a:off x="7679292" y="5115944"/>
            <a:ext cx="12954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41" y="0"/>
            <a:ext cx="9028548" cy="1143000"/>
          </a:xfrm>
        </p:spPr>
        <p:txBody>
          <a:bodyPr/>
          <a:lstStyle/>
          <a:p>
            <a:r>
              <a:rPr lang="en-US" dirty="0" smtClean="0"/>
              <a:t>Key ACST-2 recruitment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96" y="1086013"/>
            <a:ext cx="8494750" cy="4273551"/>
          </a:xfrm>
        </p:spPr>
        <p:txBody>
          <a:bodyPr/>
          <a:lstStyle/>
          <a:p>
            <a:pPr lvl="1"/>
            <a:r>
              <a:rPr lang="en-US" dirty="0" smtClean="0"/>
              <a:t>Explaining ACST-2 can be difficult</a:t>
            </a:r>
            <a:endParaRPr lang="en-US" dirty="0"/>
          </a:p>
          <a:p>
            <a:pPr lvl="1"/>
            <a:r>
              <a:rPr lang="en-US" dirty="0"/>
              <a:t>There </a:t>
            </a:r>
            <a:r>
              <a:rPr lang="en-US" dirty="0" smtClean="0"/>
              <a:t>can be </a:t>
            </a:r>
            <a:r>
              <a:rPr lang="en-US" dirty="0" err="1" smtClean="0"/>
              <a:t>organisational</a:t>
            </a:r>
            <a:r>
              <a:rPr lang="en-US" dirty="0" smtClean="0"/>
              <a:t> challenges</a:t>
            </a:r>
            <a:endParaRPr lang="en-US" dirty="0"/>
          </a:p>
          <a:p>
            <a:pPr lvl="2"/>
            <a:r>
              <a:rPr lang="en-US" dirty="0" smtClean="0"/>
              <a:t>Patients </a:t>
            </a:r>
            <a:r>
              <a:rPr lang="en-US" dirty="0"/>
              <a:t>are </a:t>
            </a:r>
            <a:r>
              <a:rPr lang="en-US" dirty="0" smtClean="0"/>
              <a:t>asymptomatic </a:t>
            </a:r>
            <a:endParaRPr lang="en-US" dirty="0"/>
          </a:p>
          <a:p>
            <a:pPr lvl="2"/>
            <a:r>
              <a:rPr lang="en-US" dirty="0"/>
              <a:t>Pathways are </a:t>
            </a:r>
            <a:r>
              <a:rPr lang="en-US" dirty="0" smtClean="0"/>
              <a:t>complex – various </a:t>
            </a:r>
            <a:r>
              <a:rPr lang="en-US" dirty="0"/>
              <a:t>specialists, </a:t>
            </a:r>
            <a:r>
              <a:rPr lang="en-US" dirty="0" smtClean="0"/>
              <a:t>interventions not always in same hospital</a:t>
            </a:r>
          </a:p>
          <a:p>
            <a:pPr lvl="2"/>
            <a:r>
              <a:rPr lang="en-US" dirty="0" smtClean="0"/>
              <a:t>Diagnosis is often incidental</a:t>
            </a:r>
          </a:p>
          <a:p>
            <a:pPr lvl="1"/>
            <a:r>
              <a:rPr lang="en-US" dirty="0" smtClean="0"/>
              <a:t>Patients have preferences about intervention</a:t>
            </a:r>
          </a:p>
          <a:p>
            <a:pPr lvl="2"/>
            <a:r>
              <a:rPr lang="en-US" dirty="0" smtClean="0"/>
              <a:t>Strong </a:t>
            </a:r>
            <a:r>
              <a:rPr lang="en-US" dirty="0"/>
              <a:t>views about medical </a:t>
            </a:r>
            <a:r>
              <a:rPr lang="en-US" dirty="0" smtClean="0"/>
              <a:t>therapy or need for intervention</a:t>
            </a:r>
            <a:endParaRPr lang="en-US" dirty="0"/>
          </a:p>
          <a:p>
            <a:pPr lvl="2"/>
            <a:r>
              <a:rPr lang="en-US" dirty="0" smtClean="0"/>
              <a:t>Clinicians also have preferences</a:t>
            </a:r>
          </a:p>
          <a:p>
            <a:pPr lvl="1"/>
            <a:r>
              <a:rPr lang="en-US" dirty="0" smtClean="0"/>
              <a:t>How is ACST-2 best </a:t>
            </a:r>
            <a:r>
              <a:rPr lang="en-US" dirty="0"/>
              <a:t>p</a:t>
            </a:r>
            <a:r>
              <a:rPr lang="en-US" dirty="0" smtClean="0"/>
              <a:t>resented to patients?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03450"/>
            <a:ext cx="8104188" cy="1365250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/>
              <a:t>ACST-2 </a:t>
            </a:r>
            <a:br>
              <a:rPr lang="en-US" altLang="en-US" dirty="0" smtClean="0"/>
            </a:br>
            <a:r>
              <a:rPr lang="en-US" altLang="en-US" dirty="0" err="1" smtClean="0"/>
              <a:t>Organisational</a:t>
            </a:r>
            <a:r>
              <a:rPr lang="en-US" altLang="en-US" dirty="0" smtClean="0"/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207302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334894" cy="1143000"/>
          </a:xfrm>
        </p:spPr>
        <p:txBody>
          <a:bodyPr/>
          <a:lstStyle/>
          <a:p>
            <a:pPr algn="ctr"/>
            <a:r>
              <a:rPr lang="en-GB" sz="4000" dirty="0" smtClean="0"/>
              <a:t>Recruitment challenge: </a:t>
            </a:r>
            <a:br>
              <a:rPr lang="en-GB" sz="4000" dirty="0" smtClean="0"/>
            </a:br>
            <a:r>
              <a:rPr lang="en-GB" sz="4000" dirty="0" smtClean="0"/>
              <a:t>Identifying </a:t>
            </a:r>
            <a:r>
              <a:rPr lang="en-GB" sz="4000" dirty="0"/>
              <a:t>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80" y="1563364"/>
            <a:ext cx="8599714" cy="4273551"/>
          </a:xfrm>
        </p:spPr>
        <p:txBody>
          <a:bodyPr/>
          <a:lstStyle/>
          <a:p>
            <a:r>
              <a:rPr lang="en-GB" dirty="0"/>
              <a:t>Recruitment can be </a:t>
            </a:r>
            <a:r>
              <a:rPr lang="en-GB" dirty="0" smtClean="0"/>
              <a:t>‘slow’ </a:t>
            </a:r>
          </a:p>
          <a:p>
            <a:pPr lvl="1"/>
            <a:r>
              <a:rPr lang="en-GB" dirty="0" smtClean="0"/>
              <a:t>Screening logs: Average of two patients per month</a:t>
            </a:r>
          </a:p>
          <a:p>
            <a:pPr lvl="1"/>
            <a:endParaRPr lang="en-GB" sz="800" dirty="0"/>
          </a:p>
          <a:p>
            <a:r>
              <a:rPr lang="en-GB" dirty="0"/>
              <a:t>Difficulty identifying patients</a:t>
            </a:r>
          </a:p>
          <a:p>
            <a:pPr lvl="1"/>
            <a:r>
              <a:rPr lang="en-US" dirty="0" smtClean="0"/>
              <a:t>“I </a:t>
            </a:r>
            <a:r>
              <a:rPr lang="en-US" dirty="0"/>
              <a:t>think where the main difficulties lie at the moment, is trying to identify the patients. It’s not for the want of </a:t>
            </a:r>
            <a:r>
              <a:rPr lang="en-US" dirty="0" smtClean="0"/>
              <a:t>trying.”</a:t>
            </a:r>
          </a:p>
          <a:p>
            <a:pPr lvl="1"/>
            <a:r>
              <a:rPr lang="en-US" dirty="0" smtClean="0"/>
              <a:t>“It’s </a:t>
            </a:r>
            <a:r>
              <a:rPr lang="en-US" dirty="0"/>
              <a:t>just not easy to describe the </a:t>
            </a:r>
            <a:r>
              <a:rPr lang="en-US" dirty="0" smtClean="0"/>
              <a:t>pathway.”</a:t>
            </a:r>
            <a:endParaRPr lang="en-US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8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97" y="1397770"/>
            <a:ext cx="3071883" cy="448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A potential pathway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6" y="1715981"/>
            <a:ext cx="4964472" cy="40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6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Btemplate 13 Feb">
  <a:themeElements>
    <a:clrScheme name="UOBtemplate 13 Fe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OBtemplate 13 F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OBtemplate 13 Fe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Btemplate 13 Fe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Btemplate 13 Fe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UOB template subtitle in white bar 01 May</Template>
  <TotalTime>9055</TotalTime>
  <Words>2369</Words>
  <Application>Microsoft Office PowerPoint</Application>
  <PresentationFormat>On-screen Show (4:3)</PresentationFormat>
  <Paragraphs>242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UOBtemplate 13 Feb</vt:lpstr>
      <vt:lpstr>PowerPoint Presentation</vt:lpstr>
      <vt:lpstr>Outline today</vt:lpstr>
      <vt:lpstr>RCTs and recruitment</vt:lpstr>
      <vt:lpstr>Other QRI recruitment studies</vt:lpstr>
      <vt:lpstr>ACST-2 QRI methods</vt:lpstr>
      <vt:lpstr>Key ACST-2 recruitment issues</vt:lpstr>
      <vt:lpstr>ACST-2  Organisational challenges</vt:lpstr>
      <vt:lpstr>Recruitment challenge:  Identifying patients</vt:lpstr>
      <vt:lpstr>A potential pathway</vt:lpstr>
      <vt:lpstr>Recruitment solution: Identifying patients</vt:lpstr>
      <vt:lpstr>ACST-2  Equipoise</vt:lpstr>
      <vt:lpstr>Recruitment challenge: Equipoise</vt:lpstr>
      <vt:lpstr>Equipoise</vt:lpstr>
      <vt:lpstr>Equipoise</vt:lpstr>
      <vt:lpstr>ACST-2  Explaining the trial  What are the most important things to convey? </vt:lpstr>
      <vt:lpstr>ACST-2: A very important study</vt:lpstr>
      <vt:lpstr>ACST-2  What about patient preferences for particular treatments?</vt:lpstr>
      <vt:lpstr>Patient preferences</vt:lpstr>
      <vt:lpstr>Patient preferences</vt:lpstr>
      <vt:lpstr>Patient preferences</vt:lpstr>
      <vt:lpstr>Where do some other patient preferences come from?</vt:lpstr>
      <vt:lpstr>Where do some other patient preferences come from?</vt:lpstr>
      <vt:lpstr>Where do some other patient preferences come from?</vt:lpstr>
      <vt:lpstr>Screening logs</vt:lpstr>
      <vt:lpstr>ACST-2  What should you do about patient preferences?</vt:lpstr>
      <vt:lpstr>Screening logs: patient preferences</vt:lpstr>
      <vt:lpstr>Another example of a patient preference    </vt:lpstr>
      <vt:lpstr>Exploring patient preferences: Tips</vt:lpstr>
      <vt:lpstr>Exploring patient preferences: Tips</vt:lpstr>
      <vt:lpstr>ACST-2  How best to present the trial to patients?</vt:lpstr>
      <vt:lpstr>Providing information about ACST-2: ‘Tips’ </vt:lpstr>
      <vt:lpstr>Introducing the study: Tips</vt:lpstr>
      <vt:lpstr>Describing the treatment arms</vt:lpstr>
      <vt:lpstr>Describing the treatment arms: Tips</vt:lpstr>
      <vt:lpstr>Describing randomisation: Tips</vt:lpstr>
      <vt:lpstr>Information provision: Tips</vt:lpstr>
      <vt:lpstr>Information provision: Tips</vt:lpstr>
      <vt:lpstr>We are here to help!</vt:lpstr>
      <vt:lpstr>QRI references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isses</dc:creator>
  <cp:lastModifiedBy>tbellinger</cp:lastModifiedBy>
  <cp:revision>1455</cp:revision>
  <dcterms:created xsi:type="dcterms:W3CDTF">2007-05-01T15:00:58Z</dcterms:created>
  <dcterms:modified xsi:type="dcterms:W3CDTF">2014-10-15T12:56:16Z</dcterms:modified>
</cp:coreProperties>
</file>