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58" r:id="rId3"/>
    <p:sldId id="257" r:id="rId4"/>
    <p:sldId id="269" r:id="rId5"/>
    <p:sldId id="275" r:id="rId6"/>
    <p:sldId id="276" r:id="rId7"/>
    <p:sldId id="268" r:id="rId8"/>
    <p:sldId id="270" r:id="rId9"/>
    <p:sldId id="267" r:id="rId10"/>
    <p:sldId id="271" r:id="rId11"/>
    <p:sldId id="265" r:id="rId12"/>
    <p:sldId id="260" r:id="rId13"/>
    <p:sldId id="264" r:id="rId14"/>
    <p:sldId id="272" r:id="rId15"/>
    <p:sldId id="266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7FB652-BC36-413C-9214-5C135823C96F}">
          <p14:sldIdLst>
            <p14:sldId id="274"/>
            <p14:sldId id="258"/>
            <p14:sldId id="257"/>
            <p14:sldId id="269"/>
            <p14:sldId id="275"/>
            <p14:sldId id="276"/>
            <p14:sldId id="268"/>
            <p14:sldId id="270"/>
            <p14:sldId id="267"/>
            <p14:sldId id="271"/>
            <p14:sldId id="265"/>
            <p14:sldId id="260"/>
            <p14:sldId id="264"/>
            <p14:sldId id="272"/>
            <p14:sldId id="266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72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E4522-1063-488E-B5EC-A823FA080E0A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340A0-EEEF-430E-95FE-858024D27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1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340A0-EEEF-430E-95FE-858024D273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1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Form</a:t>
            </a:r>
            <a:r>
              <a:rPr lang="en-GB" baseline="0" dirty="0" smtClean="0"/>
              <a:t> is usually returned within 6 days of consent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340A0-EEEF-430E-95FE-858024D273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2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Usually returned within 6 days of randomisation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340A0-EEEF-430E-95FE-858024D273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738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Normally around 1 month, but if for some reason the patient is  seen at a much later date this could explain why the patient is not on Dual Anti-platelet therapy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340A0-EEEF-430E-95FE-858024D273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20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340A0-EEEF-430E-95FE-858024D273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(i.e. Quality adjusted life-years, QALYs that incorporate both survival and quality of life)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340A0-EEEF-430E-95FE-858024D2737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30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48DC-4188-4AFA-A771-2B188E6433B5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D50-26A8-4CA6-8E7E-80A80D4AD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39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48DC-4188-4AFA-A771-2B188E6433B5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D50-26A8-4CA6-8E7E-80A80D4AD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48DC-4188-4AFA-A771-2B188E6433B5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D50-26A8-4CA6-8E7E-80A80D4AD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48DC-4188-4AFA-A771-2B188E6433B5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D50-26A8-4CA6-8E7E-80A80D4AD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96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48DC-4188-4AFA-A771-2B188E6433B5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D50-26A8-4CA6-8E7E-80A80D4AD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00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48DC-4188-4AFA-A771-2B188E6433B5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D50-26A8-4CA6-8E7E-80A80D4AD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38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48DC-4188-4AFA-A771-2B188E6433B5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D50-26A8-4CA6-8E7E-80A80D4AD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8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48DC-4188-4AFA-A771-2B188E6433B5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D50-26A8-4CA6-8E7E-80A80D4AD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29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48DC-4188-4AFA-A771-2B188E6433B5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D50-26A8-4CA6-8E7E-80A80D4AD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78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48DC-4188-4AFA-A771-2B188E6433B5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D50-26A8-4CA6-8E7E-80A80D4AD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1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48DC-4188-4AFA-A771-2B188E6433B5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D50-26A8-4CA6-8E7E-80A80D4AD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85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F48DC-4188-4AFA-A771-2B188E6433B5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F9D50-26A8-4CA6-8E7E-80A80D4AD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6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 of Oxford logo for watermark"/>
          <p:cNvPicPr/>
          <p:nvPr/>
        </p:nvPicPr>
        <p:blipFill>
          <a:blip r:embed="rId2" cstate="print">
            <a:lum bright="92000" contrast="-70000"/>
          </a:blip>
          <a:srcRect/>
          <a:stretch>
            <a:fillRect/>
          </a:stretch>
        </p:blipFill>
        <p:spPr bwMode="auto">
          <a:xfrm>
            <a:off x="1331640" y="332656"/>
            <a:ext cx="6227648" cy="635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50547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dirty="0"/>
              <a:t>Patient </a:t>
            </a:r>
            <a:r>
              <a:rPr lang="en-GB" dirty="0" smtClean="0"/>
              <a:t>Follow-up  </a:t>
            </a:r>
            <a:r>
              <a:rPr lang="en-GB" dirty="0"/>
              <a:t>&amp; </a:t>
            </a:r>
            <a:r>
              <a:rPr lang="en-GB" dirty="0" smtClean="0"/>
              <a:t>Streamlining Data Collection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20441" t="46809" r="18558" b="32978"/>
          <a:stretch>
            <a:fillRect/>
          </a:stretch>
        </p:blipFill>
        <p:spPr bwMode="auto">
          <a:xfrm>
            <a:off x="2249881" y="908720"/>
            <a:ext cx="460248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6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188640"/>
            <a:ext cx="48965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ACST-2: Annual Follow up form (page 2)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700808"/>
            <a:ext cx="4186808" cy="4896544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Captures any changes in contact details for family doctor &amp; relatives.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Your patient has opportunity to ask questions!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Date of completion is important for following year’s form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4526938" cy="65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268760"/>
            <a:ext cx="432048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3528" y="3284984"/>
            <a:ext cx="648072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7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31486"/>
            <a:ext cx="86971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EQ-5D data: Analysed by </a:t>
            </a:r>
            <a:r>
              <a:rPr lang="en-GB" dirty="0" err="1" smtClean="0">
                <a:solidFill>
                  <a:srgbClr val="FF0000"/>
                </a:solidFill>
              </a:rPr>
              <a:t>Boby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Mihaylova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09328"/>
            <a:ext cx="8229600" cy="604867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Aims:</a:t>
            </a:r>
          </a:p>
          <a:p>
            <a:pPr marL="514350" indent="-457200">
              <a:spcAft>
                <a:spcPts val="600"/>
              </a:spcAft>
              <a:buFont typeface="+mj-lt"/>
              <a:buAutoNum type="arabicParenR"/>
            </a:pPr>
            <a:r>
              <a:rPr lang="en-GB" sz="2800" dirty="0"/>
              <a:t>To evaluate the effects of major vascular events of interest on </a:t>
            </a:r>
            <a:r>
              <a:rPr lang="en-GB" sz="2800" dirty="0" err="1"/>
              <a:t>QoL</a:t>
            </a:r>
            <a:r>
              <a:rPr lang="en-GB" sz="2800" dirty="0"/>
              <a:t> over time </a:t>
            </a:r>
            <a:r>
              <a:rPr lang="en-GB" sz="2800" dirty="0" smtClean="0"/>
              <a:t>(e.g</a:t>
            </a:r>
            <a:r>
              <a:rPr lang="en-GB" sz="2800" dirty="0"/>
              <a:t>. stroke by severity, </a:t>
            </a:r>
            <a:r>
              <a:rPr lang="en-GB" sz="2800" dirty="0" err="1"/>
              <a:t>peri</a:t>
            </a:r>
            <a:r>
              <a:rPr lang="en-GB" sz="2800" dirty="0"/>
              <a:t>-procedural </a:t>
            </a:r>
            <a:r>
              <a:rPr lang="en-GB" sz="2800" dirty="0" smtClean="0"/>
              <a:t>MI)</a:t>
            </a:r>
          </a:p>
          <a:p>
            <a:pPr marL="51435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GB" sz="2800" dirty="0"/>
              <a:t>Using the effects in (1) to evaluate the quality-adjusted survival </a:t>
            </a:r>
            <a:r>
              <a:rPr lang="en-GB" sz="2800" dirty="0" smtClean="0"/>
              <a:t>of </a:t>
            </a:r>
            <a:r>
              <a:rPr lang="en-GB" sz="2800" dirty="0"/>
              <a:t>ACST-2 participants and the difference between treatment-allocation </a:t>
            </a:r>
            <a:r>
              <a:rPr lang="en-GB" sz="2800" dirty="0" smtClean="0"/>
              <a:t>arms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Returned EQ-5D questionnaires</a:t>
            </a:r>
          </a:p>
          <a:p>
            <a:pPr lvl="2"/>
            <a:r>
              <a:rPr lang="en-GB" sz="2800" dirty="0"/>
              <a:t>2011 UK: 64 out of 76 expected forms   ~84%</a:t>
            </a:r>
          </a:p>
          <a:p>
            <a:pPr lvl="2"/>
            <a:r>
              <a:rPr lang="en-GB" sz="2800" dirty="0"/>
              <a:t>2012 UK: 158 out of 165 expected forms   ~96%</a:t>
            </a:r>
          </a:p>
          <a:p>
            <a:pPr lvl="2"/>
            <a:r>
              <a:rPr lang="en-GB" sz="2800" dirty="0"/>
              <a:t>2013: 618 out of 651 expected forms    ~95%</a:t>
            </a:r>
          </a:p>
          <a:p>
            <a:pPr marL="57150" indent="0">
              <a:lnSpc>
                <a:spcPct val="120000"/>
              </a:lnSpc>
              <a:spcAft>
                <a:spcPts val="600"/>
              </a:spcAft>
              <a:buNone/>
            </a:pPr>
            <a:endParaRPr lang="en-GB" dirty="0"/>
          </a:p>
          <a:p>
            <a:pPr marL="457200" lvl="1" indent="0">
              <a:spcAft>
                <a:spcPts val="600"/>
              </a:spcAft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3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ACST-2: Excellent Data Retention Rate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861048"/>
            <a:ext cx="8229600" cy="237626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dirty="0" smtClean="0"/>
              <a:t>Fantastic!</a:t>
            </a: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089744"/>
              </p:ext>
            </p:extLst>
          </p:nvPr>
        </p:nvGraphicFramePr>
        <p:xfrm>
          <a:off x="899592" y="980728"/>
          <a:ext cx="7056783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/>
                <a:gridCol w="2352261"/>
                <a:gridCol w="2352261"/>
              </a:tblGrid>
              <a:tr h="370840"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</a:t>
                      </a: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Retention</a:t>
                      </a: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  <a:endParaRPr lang="en-GB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6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What you may not know about ACST-2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Every year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April/May) we report to the Data Monitoring Committee.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report all major events, any missing forms, procedures not done, crossovers and any other important details from each centre.</a:t>
            </a:r>
          </a:p>
        </p:txBody>
      </p:sp>
    </p:spTree>
    <p:extLst>
      <p:ext uri="{BB962C8B-B14F-4D97-AF65-F5344CB8AC3E}">
        <p14:creationId xmlns:p14="http://schemas.microsoft.com/office/powerpoint/2010/main" val="6810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What you </a:t>
            </a:r>
            <a:r>
              <a:rPr lang="en-GB" dirty="0">
                <a:solidFill>
                  <a:srgbClr val="FF0000"/>
                </a:solidFill>
              </a:rPr>
              <a:t>may not know about </a:t>
            </a:r>
            <a:r>
              <a:rPr lang="en-GB" dirty="0" smtClean="0">
                <a:solidFill>
                  <a:srgbClr val="FF0000"/>
                </a:solidFill>
              </a:rPr>
              <a:t>ACST-2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last year 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You helped us answer over 2000 queries – thank you! </a:t>
            </a:r>
          </a:p>
          <a:p>
            <a:r>
              <a:rPr lang="en-GB" dirty="0"/>
              <a:t>O</a:t>
            </a:r>
            <a:r>
              <a:rPr lang="en-GB" dirty="0" smtClean="0"/>
              <a:t>ver 250 possible ME </a:t>
            </a:r>
            <a:r>
              <a:rPr lang="en-GB" dirty="0"/>
              <a:t>queries </a:t>
            </a:r>
            <a:r>
              <a:rPr lang="en-GB" dirty="0" smtClean="0"/>
              <a:t>came to us (Most are not ME’s but this is good)</a:t>
            </a:r>
            <a:endParaRPr lang="en-GB" dirty="0"/>
          </a:p>
          <a:p>
            <a:r>
              <a:rPr lang="en-GB" dirty="0" smtClean="0"/>
              <a:t>Annual </a:t>
            </a:r>
            <a:r>
              <a:rPr lang="en-GB" dirty="0" smtClean="0"/>
              <a:t>letters – sent for </a:t>
            </a:r>
            <a:r>
              <a:rPr lang="en-GB" dirty="0"/>
              <a:t>any procedure not done or </a:t>
            </a:r>
            <a:r>
              <a:rPr lang="en-GB" dirty="0" smtClean="0"/>
              <a:t>to request </a:t>
            </a:r>
            <a:r>
              <a:rPr lang="en-GB" dirty="0"/>
              <a:t>information when </a:t>
            </a:r>
            <a:r>
              <a:rPr lang="en-GB" dirty="0" smtClean="0"/>
              <a:t>your patient’s Annual Form </a:t>
            </a:r>
            <a:r>
              <a:rPr lang="en-GB" dirty="0"/>
              <a:t>has </a:t>
            </a:r>
            <a:r>
              <a:rPr lang="en-GB" dirty="0" smtClean="0"/>
              <a:t>said they have had a procedure</a:t>
            </a:r>
          </a:p>
          <a:p>
            <a:r>
              <a:rPr lang="en-GB" dirty="0" smtClean="0"/>
              <a:t>We only require a </a:t>
            </a:r>
            <a:r>
              <a:rPr lang="en-GB" i="1" u="sng" dirty="0" smtClean="0"/>
              <a:t>copy</a:t>
            </a:r>
            <a:r>
              <a:rPr lang="en-GB" dirty="0" smtClean="0"/>
              <a:t> of the forms, the original can be kept in your patient files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2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Plans for the next year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2014 Aim - to receive at least 98% of Annual Follow up forms </a:t>
            </a:r>
          </a:p>
          <a:p>
            <a:r>
              <a:rPr lang="en-GB" dirty="0" smtClean="0"/>
              <a:t>Please complete our short questionnaire; this will allow us to find out how </a:t>
            </a:r>
            <a:r>
              <a:rPr lang="en-GB" i="1" u="sng" dirty="0" smtClean="0"/>
              <a:t>you prefer </a:t>
            </a:r>
            <a:r>
              <a:rPr lang="en-GB" dirty="0" smtClean="0"/>
              <a:t>to receive queries.</a:t>
            </a:r>
          </a:p>
          <a:p>
            <a:r>
              <a:rPr lang="en-GB" dirty="0" smtClean="0"/>
              <a:t>Improve our training for centres – in order  to reduce numbers of queries</a:t>
            </a:r>
          </a:p>
          <a:p>
            <a:r>
              <a:rPr lang="en-GB" dirty="0" smtClean="0"/>
              <a:t>Reduce the major event turn around time </a:t>
            </a:r>
          </a:p>
          <a:p>
            <a:r>
              <a:rPr lang="en-GB" dirty="0" smtClean="0"/>
              <a:t>Maintain your excellent retention rate for all forms</a:t>
            </a:r>
          </a:p>
        </p:txBody>
      </p:sp>
    </p:spTree>
    <p:extLst>
      <p:ext uri="{BB962C8B-B14F-4D97-AF65-F5344CB8AC3E}">
        <p14:creationId xmlns:p14="http://schemas.microsoft.com/office/powerpoint/2010/main" val="603889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Thank you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utrconf.com/assets/analy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70" y="1412776"/>
            <a:ext cx="6155580" cy="461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great data we already have in ACST-2 would not be possible without all of you           – our collaborators!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Every form,                item of data and     email response counts!!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9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ACST-2: Overview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patient randomised: 15/01/2008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Patients are now in their 6th year of follow up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93 Active Centres from 27 countries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6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ACST-2: Who are we?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7693"/>
            <a:ext cx="8136904" cy="538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425948"/>
              </p:ext>
            </p:extLst>
          </p:nvPr>
        </p:nvGraphicFramePr>
        <p:xfrm>
          <a:off x="611560" y="908720"/>
          <a:ext cx="763290" cy="255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290"/>
              </a:tblGrid>
              <a:tr h="25514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Belgium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385756"/>
              </p:ext>
            </p:extLst>
          </p:nvPr>
        </p:nvGraphicFramePr>
        <p:xfrm>
          <a:off x="611560" y="1340768"/>
          <a:ext cx="691282" cy="255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282"/>
              </a:tblGrid>
              <a:tr h="25514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Bulgaria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743547"/>
              </p:ext>
            </p:extLst>
          </p:nvPr>
        </p:nvGraphicFramePr>
        <p:xfrm>
          <a:off x="611560" y="1772816"/>
          <a:ext cx="619274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9274"/>
              </a:tblGrid>
              <a:tr h="216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Canada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67517"/>
              </p:ext>
            </p:extLst>
          </p:nvPr>
        </p:nvGraphicFramePr>
        <p:xfrm>
          <a:off x="611560" y="2204864"/>
          <a:ext cx="547266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266"/>
              </a:tblGrid>
              <a:tr h="18376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China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458989"/>
              </p:ext>
            </p:extLst>
          </p:nvPr>
        </p:nvGraphicFramePr>
        <p:xfrm>
          <a:off x="611560" y="2636912"/>
          <a:ext cx="1123330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3330"/>
              </a:tblGrid>
              <a:tr h="18376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Czech Republic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759892"/>
              </p:ext>
            </p:extLst>
          </p:nvPr>
        </p:nvGraphicFramePr>
        <p:xfrm>
          <a:off x="611560" y="2996952"/>
          <a:ext cx="547266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266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Egypt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491541"/>
              </p:ext>
            </p:extLst>
          </p:nvPr>
        </p:nvGraphicFramePr>
        <p:xfrm>
          <a:off x="611560" y="3429000"/>
          <a:ext cx="691282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282"/>
              </a:tblGrid>
              <a:tr h="3975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Estonia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466239"/>
              </p:ext>
            </p:extLst>
          </p:nvPr>
        </p:nvGraphicFramePr>
        <p:xfrm>
          <a:off x="611560" y="3789040"/>
          <a:ext cx="547266" cy="25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266"/>
              </a:tblGrid>
              <a:tr h="25577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France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719985"/>
              </p:ext>
            </p:extLst>
          </p:nvPr>
        </p:nvGraphicFramePr>
        <p:xfrm>
          <a:off x="611560" y="4221088"/>
          <a:ext cx="763290" cy="25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290"/>
              </a:tblGrid>
              <a:tr h="25577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Germany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43272"/>
              </p:ext>
            </p:extLst>
          </p:nvPr>
        </p:nvGraphicFramePr>
        <p:xfrm>
          <a:off x="611560" y="4653136"/>
          <a:ext cx="619274" cy="255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9274"/>
              </a:tblGrid>
              <a:tr h="25577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Greece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62252"/>
              </p:ext>
            </p:extLst>
          </p:nvPr>
        </p:nvGraphicFramePr>
        <p:xfrm>
          <a:off x="611560" y="5085184"/>
          <a:ext cx="691282" cy="25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282"/>
              </a:tblGrid>
              <a:tr h="25577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Hungary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069155"/>
              </p:ext>
            </p:extLst>
          </p:nvPr>
        </p:nvGraphicFramePr>
        <p:xfrm>
          <a:off x="611560" y="5517232"/>
          <a:ext cx="1584176" cy="25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6"/>
              </a:tblGrid>
              <a:tr h="25577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Republic of Ireland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395878"/>
              </p:ext>
            </p:extLst>
          </p:nvPr>
        </p:nvGraphicFramePr>
        <p:xfrm>
          <a:off x="611560" y="5877272"/>
          <a:ext cx="475258" cy="25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58"/>
              </a:tblGrid>
              <a:tr h="25577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Israel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9259"/>
              </p:ext>
            </p:extLst>
          </p:nvPr>
        </p:nvGraphicFramePr>
        <p:xfrm>
          <a:off x="8172400" y="908720"/>
          <a:ext cx="360040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</a:tblGrid>
              <a:tr h="7886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Italy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73735"/>
              </p:ext>
            </p:extLst>
          </p:nvPr>
        </p:nvGraphicFramePr>
        <p:xfrm>
          <a:off x="8028384" y="1268760"/>
          <a:ext cx="566192" cy="25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192"/>
              </a:tblGrid>
              <a:tr h="25577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Japan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02232"/>
              </p:ext>
            </p:extLst>
          </p:nvPr>
        </p:nvGraphicFramePr>
        <p:xfrm>
          <a:off x="7668344" y="1628800"/>
          <a:ext cx="926232" cy="25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6232"/>
              </a:tblGrid>
              <a:tr h="25577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Kazakhstan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67534"/>
              </p:ext>
            </p:extLst>
          </p:nvPr>
        </p:nvGraphicFramePr>
        <p:xfrm>
          <a:off x="7956376" y="1988840"/>
          <a:ext cx="638200" cy="25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8200"/>
              </a:tblGrid>
              <a:tr h="25577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Norway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69197"/>
              </p:ext>
            </p:extLst>
          </p:nvPr>
        </p:nvGraphicFramePr>
        <p:xfrm>
          <a:off x="7740352" y="2420888"/>
          <a:ext cx="854224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4224"/>
              </a:tblGrid>
              <a:tr h="18376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Poland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74337"/>
              </p:ext>
            </p:extLst>
          </p:nvPr>
        </p:nvGraphicFramePr>
        <p:xfrm>
          <a:off x="8028384" y="3140968"/>
          <a:ext cx="566192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192"/>
              </a:tblGrid>
              <a:tr h="18376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Serbia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389652"/>
              </p:ext>
            </p:extLst>
          </p:nvPr>
        </p:nvGraphicFramePr>
        <p:xfrm>
          <a:off x="8028384" y="2780928"/>
          <a:ext cx="566192" cy="25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192"/>
              </a:tblGrid>
              <a:tr h="25577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Russia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096845"/>
              </p:ext>
            </p:extLst>
          </p:nvPr>
        </p:nvGraphicFramePr>
        <p:xfrm>
          <a:off x="7452320" y="3429000"/>
          <a:ext cx="1152128" cy="288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Slovak </a:t>
                      </a:r>
                      <a:r>
                        <a:rPr lang="en-GB" sz="1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Republic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802071"/>
              </p:ext>
            </p:extLst>
          </p:nvPr>
        </p:nvGraphicFramePr>
        <p:xfrm>
          <a:off x="7884368" y="3789040"/>
          <a:ext cx="710208" cy="25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208"/>
              </a:tblGrid>
              <a:tr h="25577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Slovenia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988428"/>
              </p:ext>
            </p:extLst>
          </p:nvPr>
        </p:nvGraphicFramePr>
        <p:xfrm>
          <a:off x="8028384" y="4149080"/>
          <a:ext cx="566192" cy="25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192"/>
              </a:tblGrid>
              <a:tr h="25577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Spain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18302"/>
              </p:ext>
            </p:extLst>
          </p:nvPr>
        </p:nvGraphicFramePr>
        <p:xfrm>
          <a:off x="7956376" y="4509120"/>
          <a:ext cx="665510" cy="25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5510"/>
              </a:tblGrid>
              <a:tr h="25577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Sweden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593766"/>
              </p:ext>
            </p:extLst>
          </p:nvPr>
        </p:nvGraphicFramePr>
        <p:xfrm>
          <a:off x="7524328" y="4869160"/>
          <a:ext cx="1097558" cy="25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558"/>
              </a:tblGrid>
              <a:tr h="25577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Switzerland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881435"/>
              </p:ext>
            </p:extLst>
          </p:nvPr>
        </p:nvGraphicFramePr>
        <p:xfrm>
          <a:off x="7308304" y="5229200"/>
          <a:ext cx="1313582" cy="25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582"/>
              </a:tblGrid>
              <a:tr h="25577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The Netherlands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564030"/>
              </p:ext>
            </p:extLst>
          </p:nvPr>
        </p:nvGraphicFramePr>
        <p:xfrm>
          <a:off x="7308304" y="5589240"/>
          <a:ext cx="1313582" cy="255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582"/>
              </a:tblGrid>
              <a:tr h="25577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United Kingdom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850613"/>
              </p:ext>
            </p:extLst>
          </p:nvPr>
        </p:nvGraphicFramePr>
        <p:xfrm>
          <a:off x="8100392" y="5949280"/>
          <a:ext cx="521494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494"/>
              </a:tblGrid>
              <a:tr h="18376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USA</a:t>
                      </a:r>
                      <a:endParaRPr lang="en-GB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6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ACST-2: Summary of Forms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862084"/>
              </p:ext>
            </p:extLst>
          </p:nvPr>
        </p:nvGraphicFramePr>
        <p:xfrm>
          <a:off x="1619672" y="1484784"/>
          <a:ext cx="5616624" cy="4556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/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Forms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0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Consent Form – return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~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days</a:t>
                      </a:r>
                    </a:p>
                    <a:p>
                      <a:pPr algn="l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Randomisation Form - return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~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days</a:t>
                      </a:r>
                    </a:p>
                    <a:p>
                      <a:pPr algn="l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63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Month Follow-up Form – return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~8 weeks</a:t>
                      </a:r>
                      <a:endParaRPr lang="en-GB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303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Annual Follow up 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0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Follow up Form</a:t>
                      </a:r>
                    </a:p>
                    <a:p>
                      <a:pPr algn="l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0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of Life Questionnaire –EQ-5D Form (applicable only UK, Italy, Germany, Sweden &amp; Belgium) </a:t>
                      </a:r>
                    </a:p>
                    <a:p>
                      <a:pPr algn="l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7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597">
            <a:off x="351528" y="647915"/>
            <a:ext cx="4348336" cy="60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051720" y="2924944"/>
            <a:ext cx="1080120" cy="7389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ACST-2: </a:t>
            </a:r>
            <a:r>
              <a:rPr lang="en-GB" dirty="0" smtClean="0">
                <a:solidFill>
                  <a:srgbClr val="FF0000"/>
                </a:solidFill>
              </a:rPr>
              <a:t>Consent 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0784" y="1124744"/>
            <a:ext cx="4773216" cy="5184576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Date of Consent –Not DOB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Collect as many contacts as possible (clear writing)</a:t>
            </a:r>
          </a:p>
          <a:p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059832" y="1556792"/>
            <a:ext cx="1656184" cy="15608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5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ACST-2: Randomisation Form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754482" cy="678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0" y="5373216"/>
            <a:ext cx="46754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104896" y="518855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do not use √ or X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4896" y="1916832"/>
            <a:ext cx="38595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If patient was symptomatic in the </a:t>
            </a:r>
            <a:r>
              <a:rPr lang="en-GB" sz="32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ipsilateral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territory please confirm this was </a:t>
            </a:r>
            <a:r>
              <a:rPr lang="en-GB" sz="32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6 months ago</a:t>
            </a:r>
            <a:endParaRPr lang="en-GB" sz="32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5051000"/>
            <a:ext cx="82758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4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86"/>
            <a:ext cx="3924300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-28938"/>
            <a:ext cx="4824536" cy="115212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ACST-2: 1 month Form – page 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5" y="1157911"/>
            <a:ext cx="5148065" cy="5706254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Surgeon/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Interventionalist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performing  procedure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 HAVE an approved track record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 outcomes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stroke, death and MI within 30 days of procedure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Medicines: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Antiplatelet, Anticoagulant, Lipid-lowering and BP .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We need to know this (to calculate % taking these treatments)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Date last seen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one of the most common queries. 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196752"/>
            <a:ext cx="251520" cy="1440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835696" y="1556792"/>
            <a:ext cx="208860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475656" y="4941168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06709" y="2132856"/>
            <a:ext cx="208860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8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108038"/>
            <a:ext cx="4320480" cy="195281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	ACST-2</a:t>
            </a:r>
            <a:r>
              <a:rPr lang="en-GB" dirty="0">
                <a:solidFill>
                  <a:srgbClr val="FF0000"/>
                </a:solidFill>
              </a:rPr>
              <a:t>: 1 month </a:t>
            </a:r>
            <a:r>
              <a:rPr lang="en-GB" dirty="0" smtClean="0">
                <a:solidFill>
                  <a:srgbClr val="FF0000"/>
                </a:solidFill>
              </a:rPr>
              <a:t>Form- page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3180109"/>
            <a:ext cx="4752528" cy="3633267"/>
          </a:xfrm>
        </p:spPr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etails of major events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Comments section; for crossovers, procedure not yet done or anything else you need to tell us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08"/>
            <a:ext cx="3875710" cy="672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ardrop 6"/>
          <p:cNvSpPr/>
          <p:nvPr/>
        </p:nvSpPr>
        <p:spPr>
          <a:xfrm>
            <a:off x="-24617" y="4293096"/>
            <a:ext cx="4283968" cy="1224136"/>
          </a:xfrm>
          <a:prstGeom prst="teardrop">
            <a:avLst>
              <a:gd name="adj" fmla="val 120378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0"/>
            <a:ext cx="5328592" cy="115212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ACST-2: Annual Follow up form (page 1)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5182" y="1462717"/>
            <a:ext cx="5005674" cy="4932003"/>
          </a:xfrm>
        </p:spPr>
        <p:txBody>
          <a:bodyPr>
            <a:normAutofit fontScale="85000" lnSpcReduction="20000"/>
          </a:bodyPr>
          <a:lstStyle/>
          <a:p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patients’ addresses</a:t>
            </a:r>
          </a:p>
          <a:p>
            <a:pPr marL="0" indent="0">
              <a:buNone/>
            </a:pPr>
            <a:endParaRPr lang="en-GB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outcome: </a:t>
            </a:r>
            <a:r>
              <a:rPr lang="en-GB" sz="31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late</a:t>
            </a: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strokes. Also records patients’ deaths.</a:t>
            </a:r>
          </a:p>
          <a:p>
            <a:pPr marL="0" indent="0">
              <a:buNone/>
            </a:pPr>
            <a:endParaRPr lang="en-GB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ny other carotid procedures.  Important for patients who had a delay in procedure or had another carotid procedure</a:t>
            </a:r>
          </a:p>
          <a:p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Medicines data and dosage</a:t>
            </a:r>
          </a:p>
          <a:p>
            <a:pPr marL="0" indent="0">
              <a:buNone/>
            </a:pPr>
            <a:endParaRPr lang="en-GB" sz="3100" dirty="0" smtClean="0"/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BP= Blood pressure, AP=Anti-platelet, LM= Lipid Modifying including statins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6" y="260648"/>
            <a:ext cx="4206448" cy="63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08520" y="5713242"/>
            <a:ext cx="416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BP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7604" y="556087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BP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08520" y="5837876"/>
            <a:ext cx="416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AP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41644" y="5960690"/>
            <a:ext cx="484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LM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24977" y="6117722"/>
            <a:ext cx="484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AP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08520" y="6251589"/>
            <a:ext cx="484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LM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87624" y="6237689"/>
            <a:ext cx="1404156" cy="152399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550897" y="5662306"/>
            <a:ext cx="1157007" cy="152399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411760" y="6229843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BP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2251" y="5600005"/>
            <a:ext cx="47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LM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3068960"/>
            <a:ext cx="1872208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0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779</Words>
  <Application>Microsoft Office PowerPoint</Application>
  <PresentationFormat>On-screen Show (4:3)</PresentationFormat>
  <Paragraphs>139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ACST-2: Overview</vt:lpstr>
      <vt:lpstr>ACST-2: Who are we?</vt:lpstr>
      <vt:lpstr>ACST-2: Summary of Forms</vt:lpstr>
      <vt:lpstr>ACST-2: Consent Form</vt:lpstr>
      <vt:lpstr>ACST-2: Randomisation Form</vt:lpstr>
      <vt:lpstr>ACST-2: 1 month Form – page 1</vt:lpstr>
      <vt:lpstr> ACST-2: 1 month Form- page 2</vt:lpstr>
      <vt:lpstr>ACST-2: Annual Follow up form (page 1)</vt:lpstr>
      <vt:lpstr>ACST-2: Annual Follow up form (page 2)</vt:lpstr>
      <vt:lpstr>EQ-5D data: Analysed by Boby Mihaylova </vt:lpstr>
      <vt:lpstr>ACST-2: Excellent Data Retention Rate  </vt:lpstr>
      <vt:lpstr>What you may not know about ACST-2</vt:lpstr>
      <vt:lpstr>What you may not know about ACST-2 last year ….</vt:lpstr>
      <vt:lpstr>Plans for the next year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Lynda Tully</dc:creator>
  <cp:lastModifiedBy>cnobre</cp:lastModifiedBy>
  <cp:revision>50</cp:revision>
  <dcterms:created xsi:type="dcterms:W3CDTF">2014-07-09T13:32:14Z</dcterms:created>
  <dcterms:modified xsi:type="dcterms:W3CDTF">2014-11-03T08:20:26Z</dcterms:modified>
</cp:coreProperties>
</file>