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61" r:id="rId5"/>
    <p:sldId id="263" r:id="rId6"/>
    <p:sldId id="275" r:id="rId7"/>
    <p:sldId id="262" r:id="rId8"/>
    <p:sldId id="264" r:id="rId9"/>
    <p:sldId id="277" r:id="rId10"/>
    <p:sldId id="266" r:id="rId11"/>
    <p:sldId id="267" r:id="rId12"/>
    <p:sldId id="276" r:id="rId13"/>
    <p:sldId id="271" r:id="rId14"/>
    <p:sldId id="270" r:id="rId15"/>
    <p:sldId id="268" r:id="rId16"/>
    <p:sldId id="272" r:id="rId17"/>
    <p:sldId id="278" r:id="rId18"/>
    <p:sldId id="273" r:id="rId19"/>
    <p:sldId id="279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14" autoAdjust="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6B4AE-7C03-4E45-8C54-3D2814908325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A0843-DF5F-4B2D-AD00-CC7ED9147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645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5EF16-9DB6-4CFE-A14E-715C425C739C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1CE9F-449D-4C8F-80D0-FDDD4E82B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76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US: 20% men, 16% women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1CE9F-449D-4C8F-80D0-FDDD4E82B68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093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F4C-A802-42B7-8D76-0B885D0EB66B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3A85-4EE1-465A-B660-1ECF4BF96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94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F4C-A802-42B7-8D76-0B885D0EB66B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3A85-4EE1-465A-B660-1ECF4BF96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98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F4C-A802-42B7-8D76-0B885D0EB66B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3A85-4EE1-465A-B660-1ECF4BF96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00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F4C-A802-42B7-8D76-0B885D0EB66B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3A85-4EE1-465A-B660-1ECF4BF96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37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F4C-A802-42B7-8D76-0B885D0EB66B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3A85-4EE1-465A-B660-1ECF4BF96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4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F4C-A802-42B7-8D76-0B885D0EB66B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3A85-4EE1-465A-B660-1ECF4BF96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60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F4C-A802-42B7-8D76-0B885D0EB66B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3A85-4EE1-465A-B660-1ECF4BF96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95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F4C-A802-42B7-8D76-0B885D0EB66B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3A85-4EE1-465A-B660-1ECF4BF96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39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F4C-A802-42B7-8D76-0B885D0EB66B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3A85-4EE1-465A-B660-1ECF4BF96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01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F4C-A802-42B7-8D76-0B885D0EB66B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3A85-4EE1-465A-B660-1ECF4BF96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8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F4C-A802-42B7-8D76-0B885D0EB66B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3A85-4EE1-465A-B660-1ECF4BF96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16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57F4C-A802-42B7-8D76-0B885D0EB66B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3A85-4EE1-465A-B660-1ECF4BF965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37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00C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felinescreening.co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00CC"/>
                </a:solidFill>
              </a:rPr>
              <a:t>Life Line Screening:</a:t>
            </a:r>
            <a:br>
              <a:rPr lang="en-GB" dirty="0" smtClean="0">
                <a:solidFill>
                  <a:srgbClr val="0000CC"/>
                </a:solidFill>
              </a:rPr>
            </a:br>
            <a:r>
              <a:rPr lang="en-GB" dirty="0" smtClean="0">
                <a:solidFill>
                  <a:srgbClr val="0000CC"/>
                </a:solidFill>
              </a:rPr>
              <a:t>Age </a:t>
            </a:r>
            <a:r>
              <a:rPr lang="en-GB" dirty="0">
                <a:solidFill>
                  <a:srgbClr val="0000CC"/>
                </a:solidFill>
              </a:rPr>
              <a:t>and gender specific prevalence of </a:t>
            </a:r>
            <a:r>
              <a:rPr lang="en-GB" dirty="0" smtClean="0">
                <a:solidFill>
                  <a:srgbClr val="0000CC"/>
                </a:solidFill>
              </a:rPr>
              <a:t>AAA</a:t>
            </a:r>
            <a:r>
              <a:rPr lang="en-GB" dirty="0">
                <a:solidFill>
                  <a:srgbClr val="0000CC"/>
                </a:solidFill>
              </a:rPr>
              <a:t>, </a:t>
            </a:r>
            <a:r>
              <a:rPr lang="en-GB" dirty="0"/>
              <a:t>PAD, carotid </a:t>
            </a:r>
            <a:r>
              <a:rPr lang="en-GB" dirty="0" smtClean="0"/>
              <a:t>stenosis </a:t>
            </a:r>
            <a:r>
              <a:rPr lang="en-GB" dirty="0">
                <a:solidFill>
                  <a:srgbClr val="0000CC"/>
                </a:solidFill>
              </a:rPr>
              <a:t>and </a:t>
            </a:r>
            <a:r>
              <a:rPr lang="en-GB" dirty="0" smtClean="0">
                <a:solidFill>
                  <a:srgbClr val="0000CC"/>
                </a:solidFill>
              </a:rPr>
              <a:t>AF</a:t>
            </a:r>
            <a:br>
              <a:rPr lang="en-GB" dirty="0" smtClean="0">
                <a:solidFill>
                  <a:srgbClr val="0000CC"/>
                </a:solidFill>
              </a:rPr>
            </a:br>
            <a:r>
              <a:rPr lang="en-GB" dirty="0" smtClean="0"/>
              <a:t>and their associations with smoking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568952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Sarah Lewington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CTSU, Nuffield Department of Population Health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7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Prevalence of Atrial Fibrillation</a:t>
            </a:r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600879" y="5892042"/>
            <a:ext cx="396885" cy="128719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600879" y="5892042"/>
            <a:ext cx="396885" cy="128719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97764" y="5977855"/>
            <a:ext cx="406079" cy="42906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97764" y="5977855"/>
            <a:ext cx="406079" cy="42906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08389" y="5675977"/>
            <a:ext cx="396885" cy="344784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08389" y="5675977"/>
            <a:ext cx="396885" cy="344784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205274" y="5934949"/>
            <a:ext cx="406079" cy="85813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205274" y="5934949"/>
            <a:ext cx="406079" cy="85813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015900" y="5202474"/>
            <a:ext cx="396885" cy="818288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015900" y="5202474"/>
            <a:ext cx="396885" cy="818288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412785" y="5718884"/>
            <a:ext cx="406079" cy="301878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412785" y="5718884"/>
            <a:ext cx="406079" cy="301878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214216" y="4393380"/>
            <a:ext cx="406079" cy="1627381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214216" y="4393380"/>
            <a:ext cx="406079" cy="1627381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20295" y="5202474"/>
            <a:ext cx="404547" cy="818288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620295" y="5202474"/>
            <a:ext cx="404547" cy="818288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662174" y="5596684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066720" y="5682497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0.1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3869684" y="5380619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0.8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4254135" y="5672281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0.2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5077195" y="4916310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1.9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5472547" y="5423526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0.7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6283173" y="4107216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3.8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6680058" y="4916310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1.9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 rot="16200000">
            <a:off x="607149" y="3535688"/>
            <a:ext cx="21063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Prevalence (%)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Line 35"/>
          <p:cNvSpPr>
            <a:spLocks noChangeShapeType="1"/>
          </p:cNvSpPr>
          <p:nvPr/>
        </p:nvSpPr>
        <p:spPr bwMode="auto">
          <a:xfrm flipV="1">
            <a:off x="2390806" y="1580936"/>
            <a:ext cx="0" cy="4288229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59" name="Line 37"/>
          <p:cNvSpPr>
            <a:spLocks noChangeShapeType="1"/>
          </p:cNvSpPr>
          <p:nvPr/>
        </p:nvSpPr>
        <p:spPr bwMode="auto">
          <a:xfrm flipH="1">
            <a:off x="2312985" y="5006420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0" name="Line 38"/>
          <p:cNvSpPr>
            <a:spLocks noChangeShapeType="1"/>
          </p:cNvSpPr>
          <p:nvPr/>
        </p:nvSpPr>
        <p:spPr bwMode="auto">
          <a:xfrm flipH="1">
            <a:off x="2314800" y="4192574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1" name="Line 39"/>
          <p:cNvSpPr>
            <a:spLocks noChangeShapeType="1"/>
          </p:cNvSpPr>
          <p:nvPr/>
        </p:nvSpPr>
        <p:spPr bwMode="auto">
          <a:xfrm flipH="1">
            <a:off x="2312985" y="3298374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2" name="Line 40"/>
          <p:cNvSpPr>
            <a:spLocks noChangeShapeType="1"/>
          </p:cNvSpPr>
          <p:nvPr/>
        </p:nvSpPr>
        <p:spPr bwMode="auto">
          <a:xfrm flipH="1">
            <a:off x="2312985" y="2435630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3" name="Line 41"/>
          <p:cNvSpPr>
            <a:spLocks noChangeShapeType="1"/>
          </p:cNvSpPr>
          <p:nvPr/>
        </p:nvSpPr>
        <p:spPr bwMode="auto">
          <a:xfrm flipH="1">
            <a:off x="2312985" y="1580936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 rot="16200000">
            <a:off x="2080863" y="4721614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 rot="16200000">
            <a:off x="2080863" y="3868262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 rot="16200000">
            <a:off x="2082205" y="3013568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 rot="16200000">
            <a:off x="2082205" y="2150823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 rot="16200000">
            <a:off x="1848442" y="1394433"/>
            <a:ext cx="343488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 rot="16200000">
            <a:off x="2080863" y="5585700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Line 36"/>
          <p:cNvSpPr>
            <a:spLocks noChangeShapeType="1"/>
          </p:cNvSpPr>
          <p:nvPr/>
        </p:nvSpPr>
        <p:spPr bwMode="auto">
          <a:xfrm flipH="1">
            <a:off x="2312985" y="5869165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2627784" y="6050301"/>
            <a:ext cx="521939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&lt;60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3777660" y="6050301"/>
            <a:ext cx="788947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60-69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4986574" y="6050301"/>
            <a:ext cx="788947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70-79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6257207" y="6050301"/>
            <a:ext cx="521939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80+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4184721" y="6385738"/>
            <a:ext cx="15917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Age (years</a:t>
            </a:r>
            <a:r>
              <a:rPr lang="en-US" altLang="en-US" sz="2400" dirty="0">
                <a:solidFill>
                  <a:srgbClr val="000000"/>
                </a:solidFill>
              </a:rPr>
              <a:t>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2699792" y="1665140"/>
            <a:ext cx="2271940" cy="755748"/>
            <a:chOff x="5724128" y="1628800"/>
            <a:chExt cx="2271940" cy="755748"/>
          </a:xfrm>
        </p:grpSpPr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5724128" y="1788907"/>
              <a:ext cx="103314" cy="85872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5724128" y="1788907"/>
              <a:ext cx="103314" cy="85872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5724128" y="2199051"/>
              <a:ext cx="103314" cy="77821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724128" y="2196615"/>
              <a:ext cx="103314" cy="77821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5948200" y="1628800"/>
              <a:ext cx="20165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Men      (1.1%)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5948200" y="2015216"/>
              <a:ext cx="204786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Women (0.5%)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0" y="6570404"/>
            <a:ext cx="322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Confidential: unpublished analyses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0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Prevalence of one or more condition</a:t>
            </a:r>
            <a:endParaRPr lang="en-GB" dirty="0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4184721" y="6385738"/>
            <a:ext cx="15917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Age (years</a:t>
            </a:r>
            <a:r>
              <a:rPr lang="en-US" altLang="en-US" sz="2400" dirty="0">
                <a:solidFill>
                  <a:srgbClr val="000000"/>
                </a:solidFill>
              </a:rPr>
              <a:t>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567760" y="1195457"/>
            <a:ext cx="5977212" cy="5212654"/>
            <a:chOff x="1403648" y="1010791"/>
            <a:chExt cx="6121242" cy="558198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539339" y="5514322"/>
              <a:ext cx="446597" cy="50543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539339" y="5514322"/>
              <a:ext cx="446597" cy="505439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985936" y="5514322"/>
              <a:ext cx="457158" cy="505439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985936" y="5514322"/>
              <a:ext cx="457158" cy="505439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898744" y="4690531"/>
              <a:ext cx="448106" cy="1329230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898744" y="4690531"/>
              <a:ext cx="448106" cy="1329230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346850" y="5010391"/>
              <a:ext cx="455650" cy="100937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346850" y="5010391"/>
              <a:ext cx="455650" cy="1009370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5259658" y="3545372"/>
              <a:ext cx="446597" cy="2474389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5259658" y="3545372"/>
              <a:ext cx="446597" cy="2474389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706255" y="4283162"/>
              <a:ext cx="457158" cy="1736599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706255" y="4283162"/>
              <a:ext cx="457158" cy="1736599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610011" y="1819335"/>
              <a:ext cx="457158" cy="4200426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6610011" y="1819335"/>
              <a:ext cx="457158" cy="4200426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7067170" y="2837757"/>
              <a:ext cx="457158" cy="3182004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7067170" y="2837757"/>
              <a:ext cx="457158" cy="318200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821480" y="6223445"/>
              <a:ext cx="5225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&lt;60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114499" y="6223445"/>
              <a:ext cx="7886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60-69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5473904" y="6223445"/>
              <a:ext cx="7886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70-79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6902713" y="6223445"/>
              <a:ext cx="5225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80+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2334146" y="1197720"/>
              <a:ext cx="0" cy="482204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H="1">
              <a:off x="2246637" y="6019761"/>
              <a:ext cx="8750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H="1">
              <a:off x="2246637" y="5049619"/>
              <a:ext cx="8750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H="1">
              <a:off x="2246637" y="4088530"/>
              <a:ext cx="8750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H="1">
              <a:off x="2246637" y="3128950"/>
              <a:ext cx="8750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 flipH="1">
              <a:off x="2246637" y="2158809"/>
              <a:ext cx="8750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H="1">
              <a:off x="2246637" y="1197720"/>
              <a:ext cx="8750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924412" y="5834341"/>
              <a:ext cx="1715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924412" y="4862691"/>
              <a:ext cx="1715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838652" y="3903110"/>
              <a:ext cx="3430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840160" y="2942022"/>
              <a:ext cx="3430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40160" y="1971880"/>
              <a:ext cx="3430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840160" y="1010791"/>
              <a:ext cx="3430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25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581161" y="5212666"/>
              <a:ext cx="328326" cy="296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2.6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055141" y="5212666"/>
              <a:ext cx="328326" cy="296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2.6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3940566" y="4378314"/>
              <a:ext cx="328326" cy="296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6.9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4416056" y="4707226"/>
              <a:ext cx="328326" cy="296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5.2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257727" y="3243715"/>
              <a:ext cx="459657" cy="296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12.8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5811445" y="3970945"/>
              <a:ext cx="328326" cy="296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9.0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6618641" y="1507117"/>
              <a:ext cx="459656" cy="296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21.8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7065234" y="2534592"/>
              <a:ext cx="459656" cy="296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16.5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 rot="16200000">
              <a:off x="535141" y="3535688"/>
              <a:ext cx="21063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Prevalence (%)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99792" y="1665140"/>
              <a:ext cx="2321287" cy="709908"/>
              <a:chOff x="5724128" y="1628800"/>
              <a:chExt cx="2321287" cy="709908"/>
            </a:xfrm>
          </p:grpSpPr>
          <p:sp>
            <p:nvSpPr>
              <p:cNvPr id="60" name="Rectangle 59"/>
              <p:cNvSpPr>
                <a:spLocks noChangeArrowheads="1"/>
              </p:cNvSpPr>
              <p:nvPr/>
            </p:nvSpPr>
            <p:spPr bwMode="auto">
              <a:xfrm>
                <a:off x="5724128" y="1788907"/>
                <a:ext cx="103314" cy="85872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400"/>
              </a:p>
            </p:txBody>
          </p:sp>
          <p:sp>
            <p:nvSpPr>
              <p:cNvPr id="61" name="Rectangle 60"/>
              <p:cNvSpPr>
                <a:spLocks noChangeArrowheads="1"/>
              </p:cNvSpPr>
              <p:nvPr/>
            </p:nvSpPr>
            <p:spPr bwMode="auto">
              <a:xfrm>
                <a:off x="5724128" y="1788907"/>
                <a:ext cx="103314" cy="85872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400"/>
              </a:p>
            </p:txBody>
          </p:sp>
          <p:sp>
            <p:nvSpPr>
              <p:cNvPr id="62" name="Rectangle 61"/>
              <p:cNvSpPr>
                <a:spLocks noChangeArrowheads="1"/>
              </p:cNvSpPr>
              <p:nvPr/>
            </p:nvSpPr>
            <p:spPr bwMode="auto">
              <a:xfrm>
                <a:off x="5724128" y="2127043"/>
                <a:ext cx="103314" cy="77821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400"/>
              </a:p>
            </p:txBody>
          </p:sp>
          <p:sp>
            <p:nvSpPr>
              <p:cNvPr id="63" name="Rectangle 62"/>
              <p:cNvSpPr>
                <a:spLocks noChangeArrowheads="1"/>
              </p:cNvSpPr>
              <p:nvPr/>
            </p:nvSpPr>
            <p:spPr bwMode="auto">
              <a:xfrm>
                <a:off x="5724128" y="2127043"/>
                <a:ext cx="103314" cy="77821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2400"/>
              </a:p>
            </p:txBody>
          </p:sp>
          <p:sp>
            <p:nvSpPr>
              <p:cNvPr id="64" name="Rectangle 63"/>
              <p:cNvSpPr>
                <a:spLocks noChangeArrowheads="1"/>
              </p:cNvSpPr>
              <p:nvPr/>
            </p:nvSpPr>
            <p:spPr bwMode="auto">
              <a:xfrm>
                <a:off x="5948200" y="1628800"/>
                <a:ext cx="2065171" cy="395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Men      (8.2%)</a:t>
                </a:r>
                <a:endPara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Rectangle 64"/>
              <p:cNvSpPr>
                <a:spLocks noChangeArrowheads="1"/>
              </p:cNvSpPr>
              <p:nvPr/>
            </p:nvSpPr>
            <p:spPr bwMode="auto">
              <a:xfrm>
                <a:off x="5948200" y="1943208"/>
                <a:ext cx="2097215" cy="395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Women (6.4%)</a:t>
                </a:r>
                <a:endPara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0" y="6570404"/>
            <a:ext cx="322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Confidential: unpublished analyses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640960" cy="4968552"/>
          </a:xfrm>
        </p:spPr>
        <p:txBody>
          <a:bodyPr>
            <a:normAutofit/>
          </a:bodyPr>
          <a:lstStyle/>
          <a:p>
            <a:pPr algn="ctr"/>
            <a:r>
              <a:rPr lang="en-GB" sz="3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Preliminary analyses of </a:t>
            </a:r>
            <a:br>
              <a:rPr lang="en-GB" sz="3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associations between smoking and AAA, PAD, </a:t>
            </a:r>
            <a:r>
              <a:rPr lang="en-GB" sz="3600" b="0" cap="none" dirty="0">
                <a:latin typeface="Arial" panose="020B0604020202020204" pitchFamily="34" charset="0"/>
                <a:cs typeface="Arial" panose="020B0604020202020204" pitchFamily="34" charset="0"/>
              </a:rPr>
              <a:t>carotid </a:t>
            </a:r>
            <a:r>
              <a:rPr lang="en-GB" sz="3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stenosis </a:t>
            </a:r>
            <a:r>
              <a:rPr lang="en-GB" sz="3600" b="0" cap="none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3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br>
              <a:rPr lang="en-GB" sz="3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3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among adults </a:t>
            </a:r>
            <a:br>
              <a:rPr lang="en-GB" sz="3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without reported history of CHD or stroke</a:t>
            </a:r>
            <a:endParaRPr lang="en-GB" sz="3600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3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Smoking and Abdominal Aortic Aneurysm</a:t>
            </a:r>
            <a:endParaRPr lang="en-GB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115815" y="1629482"/>
            <a:ext cx="6686292" cy="4980589"/>
            <a:chOff x="697" y="628"/>
            <a:chExt cx="4359" cy="3247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318" y="945"/>
              <a:ext cx="90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318" y="945"/>
              <a:ext cx="90" cy="90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221" y="1202"/>
              <a:ext cx="97" cy="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221" y="1202"/>
              <a:ext cx="97" cy="97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867" y="1466"/>
              <a:ext cx="97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867" y="1466"/>
              <a:ext cx="97" cy="90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762" y="2134"/>
              <a:ext cx="58" cy="5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762" y="2134"/>
              <a:ext cx="58" cy="52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730" y="2379"/>
              <a:ext cx="78" cy="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730" y="2379"/>
              <a:ext cx="78" cy="83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331" y="2616"/>
              <a:ext cx="129" cy="1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331" y="2616"/>
              <a:ext cx="129" cy="129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3279" y="990"/>
              <a:ext cx="16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3189" y="1247"/>
              <a:ext cx="155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835" y="1511"/>
              <a:ext cx="16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3659" y="2160"/>
              <a:ext cx="26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672" y="2417"/>
              <a:ext cx="19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337" y="2681"/>
              <a:ext cx="11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163" y="1704"/>
              <a:ext cx="84" cy="128"/>
            </a:xfrm>
            <a:custGeom>
              <a:avLst/>
              <a:gdLst>
                <a:gd name="T0" fmla="*/ 0 w 13"/>
                <a:gd name="T1" fmla="*/ 10 h 20"/>
                <a:gd name="T2" fmla="*/ 6 w 13"/>
                <a:gd name="T3" fmla="*/ 0 h 20"/>
                <a:gd name="T4" fmla="*/ 13 w 13"/>
                <a:gd name="T5" fmla="*/ 10 h 20"/>
                <a:gd name="T6" fmla="*/ 6 w 13"/>
                <a:gd name="T7" fmla="*/ 20 h 20"/>
                <a:gd name="T8" fmla="*/ 0 w 13"/>
                <a:gd name="T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0">
                  <a:moveTo>
                    <a:pt x="0" y="10"/>
                  </a:moveTo>
                  <a:lnTo>
                    <a:pt x="6" y="0"/>
                  </a:lnTo>
                  <a:lnTo>
                    <a:pt x="13" y="10"/>
                  </a:lnTo>
                  <a:lnTo>
                    <a:pt x="6" y="20"/>
                  </a:lnTo>
                  <a:lnTo>
                    <a:pt x="0" y="10"/>
                  </a:lnTo>
                </a:path>
              </a:pathLst>
            </a:custGeom>
            <a:solidFill>
              <a:schemeClr val="tx1"/>
            </a:solidFill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505" y="2874"/>
              <a:ext cx="77" cy="135"/>
            </a:xfrm>
            <a:custGeom>
              <a:avLst/>
              <a:gdLst>
                <a:gd name="T0" fmla="*/ 0 w 12"/>
                <a:gd name="T1" fmla="*/ 10 h 21"/>
                <a:gd name="T2" fmla="*/ 6 w 12"/>
                <a:gd name="T3" fmla="*/ 0 h 21"/>
                <a:gd name="T4" fmla="*/ 12 w 12"/>
                <a:gd name="T5" fmla="*/ 10 h 21"/>
                <a:gd name="T6" fmla="*/ 6 w 12"/>
                <a:gd name="T7" fmla="*/ 21 h 21"/>
                <a:gd name="T8" fmla="*/ 0 w 12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1">
                  <a:moveTo>
                    <a:pt x="0" y="10"/>
                  </a:moveTo>
                  <a:lnTo>
                    <a:pt x="6" y="0"/>
                  </a:lnTo>
                  <a:lnTo>
                    <a:pt x="12" y="10"/>
                  </a:lnTo>
                  <a:lnTo>
                    <a:pt x="6" y="21"/>
                  </a:lnTo>
                  <a:lnTo>
                    <a:pt x="0" y="10"/>
                  </a:lnTo>
                </a:path>
              </a:pathLst>
            </a:custGeom>
            <a:solidFill>
              <a:schemeClr val="tx1"/>
            </a:solidFill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279" y="3266"/>
              <a:ext cx="46" cy="128"/>
            </a:xfrm>
            <a:custGeom>
              <a:avLst/>
              <a:gdLst>
                <a:gd name="T0" fmla="*/ 0 w 7"/>
                <a:gd name="T1" fmla="*/ 10 h 20"/>
                <a:gd name="T2" fmla="*/ 3 w 7"/>
                <a:gd name="T3" fmla="*/ 0 h 20"/>
                <a:gd name="T4" fmla="*/ 7 w 7"/>
                <a:gd name="T5" fmla="*/ 10 h 20"/>
                <a:gd name="T6" fmla="*/ 3 w 7"/>
                <a:gd name="T7" fmla="*/ 20 h 20"/>
                <a:gd name="T8" fmla="*/ 0 w 7"/>
                <a:gd name="T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20">
                  <a:moveTo>
                    <a:pt x="0" y="10"/>
                  </a:moveTo>
                  <a:lnTo>
                    <a:pt x="3" y="0"/>
                  </a:lnTo>
                  <a:lnTo>
                    <a:pt x="7" y="10"/>
                  </a:lnTo>
                  <a:lnTo>
                    <a:pt x="3" y="20"/>
                  </a:lnTo>
                  <a:lnTo>
                    <a:pt x="0" y="10"/>
                  </a:lnTo>
                </a:path>
              </a:pathLst>
            </a:custGeom>
            <a:solidFill>
              <a:schemeClr val="tx1"/>
            </a:solidFill>
            <a:ln w="19050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154" y="949"/>
              <a:ext cx="19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&lt;65</a:t>
              </a:r>
              <a:endParaRPr kumimoji="0" lang="en-US" alt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154" y="1206"/>
              <a:ext cx="29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65-74</a:t>
              </a:r>
              <a:endParaRPr kumimoji="0" lang="en-US" alt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154" y="1470"/>
              <a:ext cx="19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75+</a:t>
              </a:r>
              <a:endParaRPr kumimoji="0" lang="en-US" alt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154" y="1727"/>
              <a:ext cx="447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All ages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154" y="2119"/>
              <a:ext cx="19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&lt;65</a:t>
              </a:r>
              <a:endParaRPr kumimoji="0" lang="en-US" alt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154" y="2376"/>
              <a:ext cx="29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65-74</a:t>
              </a:r>
              <a:endParaRPr kumimoji="0" lang="en-US" alt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154" y="2640"/>
              <a:ext cx="19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75+</a:t>
              </a:r>
              <a:endParaRPr kumimoji="0" lang="en-US" alt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154" y="2897"/>
              <a:ext cx="447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All ages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97" y="949"/>
              <a:ext cx="23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Men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871" y="1164"/>
              <a:ext cx="3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871" y="1427"/>
              <a:ext cx="3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871" y="1684"/>
              <a:ext cx="3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697" y="2119"/>
              <a:ext cx="42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Women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871" y="2334"/>
              <a:ext cx="3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871" y="2597"/>
              <a:ext cx="3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871" y="2854"/>
              <a:ext cx="3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697" y="3289"/>
              <a:ext cx="14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All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1927" y="3594"/>
              <a:ext cx="2222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1927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2249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2564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2880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3196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3518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3833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4149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1837" y="3735"/>
              <a:ext cx="16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0.5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201" y="3735"/>
              <a:ext cx="6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516" y="3735"/>
              <a:ext cx="6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2832" y="3735"/>
              <a:ext cx="6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148" y="3735"/>
              <a:ext cx="6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444" y="3735"/>
              <a:ext cx="13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3759" y="3735"/>
              <a:ext cx="13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32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4075" y="3735"/>
              <a:ext cx="13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64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 flipV="1">
              <a:off x="2249" y="726"/>
              <a:ext cx="0" cy="286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697" y="628"/>
              <a:ext cx="20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Sex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1074" y="628"/>
              <a:ext cx="382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Age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b="1" dirty="0" smtClean="0">
                  <a:solidFill>
                    <a:srgbClr val="000000"/>
                  </a:solidFill>
                </a:rPr>
                <a:t>(years)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4162" y="951"/>
              <a:ext cx="85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11.5 ( 9.6 - 13.8)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4182" y="1208"/>
              <a:ext cx="82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9.3 ( 7.9 - 11.0)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4201" y="1472"/>
              <a:ext cx="79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4.3 ( 3.6 -  5.2)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4201" y="1729"/>
              <a:ext cx="79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8.1 ( 7.4 -  8.9)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4136" y="2121"/>
              <a:ext cx="894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29.4 (22.0 - 39.2)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4136" y="2378"/>
              <a:ext cx="894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28.0 (22.7 - 34.6)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4136" y="2642"/>
              <a:ext cx="92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12.3 (10.9 – 14.0)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4136" y="2899"/>
              <a:ext cx="894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17.0 (15.7 - 18.5)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162" y="3291"/>
              <a:ext cx="86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10.0 ( 9.6 - 10.5)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1721" y="958"/>
              <a:ext cx="25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1611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1721" y="1215"/>
              <a:ext cx="25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2343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721" y="1478"/>
              <a:ext cx="25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2230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1721" y="1735"/>
              <a:ext cx="25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6184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1766" y="2128"/>
              <a:ext cx="194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463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1766" y="2385"/>
              <a:ext cx="194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827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1721" y="2648"/>
              <a:ext cx="25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1125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1721" y="2906"/>
              <a:ext cx="25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2415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1721" y="3298"/>
              <a:ext cx="25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8599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2647951" y="1052515"/>
            <a:ext cx="44370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Risk Ratio</a:t>
            </a:r>
            <a:r>
              <a:rPr kumimoji="0" lang="en-US" altLang="en-U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for current vs. never smokers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0" y="6570404"/>
            <a:ext cx="322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Confidential: unpublished analyses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98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Smoking and Peripheral Arterial disease</a:t>
            </a:r>
            <a:endParaRPr lang="en-GB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116014" y="1444326"/>
            <a:ext cx="6807200" cy="5154613"/>
            <a:chOff x="703" y="624"/>
            <a:chExt cx="4288" cy="3247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370" y="951"/>
              <a:ext cx="70" cy="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370" y="951"/>
              <a:ext cx="70" cy="71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12" y="1215"/>
              <a:ext cx="70" cy="7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312" y="1215"/>
              <a:ext cx="70" cy="71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925" y="1479"/>
              <a:ext cx="65" cy="6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925" y="1479"/>
              <a:ext cx="65" cy="6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906" y="2115"/>
              <a:ext cx="90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906" y="2115"/>
              <a:ext cx="90" cy="90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073" y="2379"/>
              <a:ext cx="84" cy="8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073" y="2379"/>
              <a:ext cx="84" cy="83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880" y="2616"/>
              <a:ext cx="135" cy="1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880" y="2616"/>
              <a:ext cx="135" cy="129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3357" y="990"/>
              <a:ext cx="9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3305" y="1247"/>
              <a:ext cx="84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912" y="1511"/>
              <a:ext cx="9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912" y="2160"/>
              <a:ext cx="71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080" y="2417"/>
              <a:ext cx="71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2925" y="2681"/>
              <a:ext cx="45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202" y="1704"/>
              <a:ext cx="39" cy="128"/>
            </a:xfrm>
            <a:custGeom>
              <a:avLst/>
              <a:gdLst>
                <a:gd name="T0" fmla="*/ 0 w 6"/>
                <a:gd name="T1" fmla="*/ 10 h 20"/>
                <a:gd name="T2" fmla="*/ 3 w 6"/>
                <a:gd name="T3" fmla="*/ 0 h 20"/>
                <a:gd name="T4" fmla="*/ 6 w 6"/>
                <a:gd name="T5" fmla="*/ 10 h 20"/>
                <a:gd name="T6" fmla="*/ 3 w 6"/>
                <a:gd name="T7" fmla="*/ 20 h 20"/>
                <a:gd name="T8" fmla="*/ 0 w 6"/>
                <a:gd name="T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20">
                  <a:moveTo>
                    <a:pt x="0" y="10"/>
                  </a:moveTo>
                  <a:lnTo>
                    <a:pt x="3" y="0"/>
                  </a:lnTo>
                  <a:lnTo>
                    <a:pt x="6" y="10"/>
                  </a:lnTo>
                  <a:lnTo>
                    <a:pt x="3" y="20"/>
                  </a:lnTo>
                  <a:lnTo>
                    <a:pt x="0" y="10"/>
                  </a:lnTo>
                </a:path>
              </a:pathLst>
            </a:custGeom>
            <a:solidFill>
              <a:schemeClr val="tx1"/>
            </a:solidFill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002" y="2874"/>
              <a:ext cx="26" cy="135"/>
            </a:xfrm>
            <a:custGeom>
              <a:avLst/>
              <a:gdLst>
                <a:gd name="T0" fmla="*/ 0 w 4"/>
                <a:gd name="T1" fmla="*/ 10 h 21"/>
                <a:gd name="T2" fmla="*/ 2 w 4"/>
                <a:gd name="T3" fmla="*/ 0 h 21"/>
                <a:gd name="T4" fmla="*/ 4 w 4"/>
                <a:gd name="T5" fmla="*/ 10 h 21"/>
                <a:gd name="T6" fmla="*/ 2 w 4"/>
                <a:gd name="T7" fmla="*/ 21 h 21"/>
                <a:gd name="T8" fmla="*/ 0 w 4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1">
                  <a:moveTo>
                    <a:pt x="0" y="10"/>
                  </a:moveTo>
                  <a:lnTo>
                    <a:pt x="2" y="0"/>
                  </a:lnTo>
                  <a:lnTo>
                    <a:pt x="4" y="10"/>
                  </a:lnTo>
                  <a:lnTo>
                    <a:pt x="2" y="21"/>
                  </a:lnTo>
                  <a:lnTo>
                    <a:pt x="0" y="10"/>
                  </a:lnTo>
                </a:path>
              </a:pathLst>
            </a:custGeom>
            <a:solidFill>
              <a:schemeClr val="tx1"/>
            </a:solidFill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067" y="3266"/>
              <a:ext cx="19" cy="128"/>
            </a:xfrm>
            <a:custGeom>
              <a:avLst/>
              <a:gdLst>
                <a:gd name="T0" fmla="*/ 0 w 3"/>
                <a:gd name="T1" fmla="*/ 10 h 20"/>
                <a:gd name="T2" fmla="*/ 2 w 3"/>
                <a:gd name="T3" fmla="*/ 0 h 20"/>
                <a:gd name="T4" fmla="*/ 3 w 3"/>
                <a:gd name="T5" fmla="*/ 10 h 20"/>
                <a:gd name="T6" fmla="*/ 2 w 3"/>
                <a:gd name="T7" fmla="*/ 20 h 20"/>
                <a:gd name="T8" fmla="*/ 0 w 3"/>
                <a:gd name="T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0">
                  <a:moveTo>
                    <a:pt x="0" y="10"/>
                  </a:moveTo>
                  <a:lnTo>
                    <a:pt x="2" y="0"/>
                  </a:lnTo>
                  <a:lnTo>
                    <a:pt x="3" y="10"/>
                  </a:lnTo>
                  <a:lnTo>
                    <a:pt x="2" y="20"/>
                  </a:lnTo>
                  <a:lnTo>
                    <a:pt x="0" y="10"/>
                  </a:lnTo>
                </a:path>
              </a:pathLst>
            </a:custGeom>
            <a:solidFill>
              <a:schemeClr val="tx1"/>
            </a:solidFill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160" y="933"/>
              <a:ext cx="19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&lt;65</a:t>
              </a:r>
              <a:endParaRPr kumimoji="0" lang="en-US" alt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160" y="1190"/>
              <a:ext cx="2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65-74</a:t>
              </a:r>
              <a:endParaRPr kumimoji="0" lang="en-US" alt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160" y="1454"/>
              <a:ext cx="19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75+</a:t>
              </a:r>
              <a:endParaRPr kumimoji="0" lang="en-US" alt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160" y="1711"/>
              <a:ext cx="43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All ages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160" y="2103"/>
              <a:ext cx="19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&lt;65</a:t>
              </a:r>
              <a:endParaRPr kumimoji="0" lang="en-US" alt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160" y="2360"/>
              <a:ext cx="2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65-74</a:t>
              </a:r>
              <a:endParaRPr kumimoji="0" lang="en-US" alt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160" y="2624"/>
              <a:ext cx="19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75+</a:t>
              </a:r>
              <a:endParaRPr kumimoji="0" lang="en-US" alt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156" y="2881"/>
              <a:ext cx="43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All ages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703" y="945"/>
              <a:ext cx="2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Men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871" y="1164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871" y="1427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871" y="1684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703" y="2103"/>
              <a:ext cx="40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Women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871" y="2334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871" y="2597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871" y="2854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703" y="3285"/>
              <a:ext cx="1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All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1927" y="3594"/>
              <a:ext cx="2222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1927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2249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2564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2880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3196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3518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3833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4149" y="3594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1837" y="3735"/>
              <a:ext cx="1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0.5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201" y="373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2516" y="373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2832" y="373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148" y="3735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444" y="3735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3759" y="3735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32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4075" y="3735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64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 flipV="1">
              <a:off x="2249" y="726"/>
              <a:ext cx="0" cy="286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735" y="624"/>
              <a:ext cx="2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Sex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1114" y="624"/>
              <a:ext cx="37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Age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b="1" dirty="0" smtClean="0">
                  <a:solidFill>
                    <a:srgbClr val="000000"/>
                  </a:solidFill>
                </a:rPr>
                <a:t>(years)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4136" y="916"/>
              <a:ext cx="85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12.5 (11.4 - 13.8)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4136" y="1173"/>
              <a:ext cx="85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11.1 (10.1 - 12.2)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4201" y="1437"/>
              <a:ext cx="7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4.7 ( 4.3 -  5.3)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4201" y="1694"/>
              <a:ext cx="7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8.4 ( 8.0 -  8.8)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4201" y="2086"/>
              <a:ext cx="7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4.7 ( 4.3 -  5.0)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4201" y="2343"/>
              <a:ext cx="7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6.7 ( 6.2 -  7.2)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4201" y="2607"/>
              <a:ext cx="7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4.6 ( 4.4 -  4.9)</a:t>
              </a:r>
              <a:endParaRPr kumimoji="0" lang="en-US" alt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4201" y="2864"/>
              <a:ext cx="7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5.4 ( 5.2 -  5.5)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4201" y="3256"/>
              <a:ext cx="7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6.2 ( 6.0 -  6.3)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1721" y="946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3809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1721" y="1200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3776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721" y="1478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4621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1682" y="1711"/>
              <a:ext cx="31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12206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1682" y="2116"/>
              <a:ext cx="31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10447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1721" y="2373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9768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1682" y="2636"/>
              <a:ext cx="31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14270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1682" y="2888"/>
              <a:ext cx="31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34485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1682" y="3286"/>
              <a:ext cx="31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46691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2647951" y="1052515"/>
            <a:ext cx="44370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Risk Ratio</a:t>
            </a:r>
            <a:r>
              <a:rPr kumimoji="0" lang="en-US" altLang="en-U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for current vs. never smokers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0" y="6570404"/>
            <a:ext cx="322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Confidential: unpublished analyses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8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Smoking and severe carotid artery stenosis</a:t>
            </a:r>
            <a:endParaRPr lang="en-GB" dirty="0"/>
          </a:p>
        </p:txBody>
      </p:sp>
      <p:grpSp>
        <p:nvGrpSpPr>
          <p:cNvPr id="85" name="Group 85"/>
          <p:cNvGrpSpPr>
            <a:grpSpLocks noChangeAspect="1"/>
          </p:cNvGrpSpPr>
          <p:nvPr/>
        </p:nvGrpSpPr>
        <p:grpSpPr bwMode="auto">
          <a:xfrm>
            <a:off x="1187451" y="1052515"/>
            <a:ext cx="6696075" cy="5551490"/>
            <a:chOff x="748" y="663"/>
            <a:chExt cx="4218" cy="3497"/>
          </a:xfrm>
        </p:grpSpPr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2957" y="1240"/>
              <a:ext cx="78" cy="7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2957" y="1240"/>
              <a:ext cx="78" cy="7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2803" y="1498"/>
              <a:ext cx="84" cy="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2803" y="1498"/>
              <a:ext cx="84" cy="83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2642" y="1761"/>
              <a:ext cx="71" cy="7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2642" y="1761"/>
              <a:ext cx="71" cy="71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3009" y="2404"/>
              <a:ext cx="90" cy="9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3009" y="2404"/>
              <a:ext cx="90" cy="90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912" y="2668"/>
              <a:ext cx="84" cy="8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2912" y="2668"/>
              <a:ext cx="84" cy="83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2719" y="2905"/>
              <a:ext cx="129" cy="1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2719" y="2905"/>
              <a:ext cx="129" cy="129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99" name="Line 98"/>
            <p:cNvSpPr>
              <a:spLocks noChangeShapeType="1"/>
            </p:cNvSpPr>
            <p:nvPr/>
          </p:nvSpPr>
          <p:spPr bwMode="auto">
            <a:xfrm>
              <a:off x="2932" y="1279"/>
              <a:ext cx="12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0" name="Line 99"/>
            <p:cNvSpPr>
              <a:spLocks noChangeShapeType="1"/>
            </p:cNvSpPr>
            <p:nvPr/>
          </p:nvSpPr>
          <p:spPr bwMode="auto">
            <a:xfrm>
              <a:off x="2783" y="1536"/>
              <a:ext cx="129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1" name="Line 100"/>
            <p:cNvSpPr>
              <a:spLocks noChangeShapeType="1"/>
            </p:cNvSpPr>
            <p:nvPr/>
          </p:nvSpPr>
          <p:spPr bwMode="auto">
            <a:xfrm>
              <a:off x="2603" y="1800"/>
              <a:ext cx="148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2" name="Line 101"/>
            <p:cNvSpPr>
              <a:spLocks noChangeShapeType="1"/>
            </p:cNvSpPr>
            <p:nvPr/>
          </p:nvSpPr>
          <p:spPr bwMode="auto">
            <a:xfrm>
              <a:off x="2996" y="2449"/>
              <a:ext cx="122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3" name="Line 102"/>
            <p:cNvSpPr>
              <a:spLocks noChangeShapeType="1"/>
            </p:cNvSpPr>
            <p:nvPr/>
          </p:nvSpPr>
          <p:spPr bwMode="auto">
            <a:xfrm>
              <a:off x="2893" y="2706"/>
              <a:ext cx="122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4" name="Line 103"/>
            <p:cNvSpPr>
              <a:spLocks noChangeShapeType="1"/>
            </p:cNvSpPr>
            <p:nvPr/>
          </p:nvSpPr>
          <p:spPr bwMode="auto">
            <a:xfrm>
              <a:off x="2745" y="2970"/>
              <a:ext cx="77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2816" y="1993"/>
              <a:ext cx="64" cy="128"/>
            </a:xfrm>
            <a:custGeom>
              <a:avLst/>
              <a:gdLst>
                <a:gd name="T0" fmla="*/ 0 w 10"/>
                <a:gd name="T1" fmla="*/ 10 h 20"/>
                <a:gd name="T2" fmla="*/ 5 w 10"/>
                <a:gd name="T3" fmla="*/ 0 h 20"/>
                <a:gd name="T4" fmla="*/ 10 w 10"/>
                <a:gd name="T5" fmla="*/ 10 h 20"/>
                <a:gd name="T6" fmla="*/ 5 w 10"/>
                <a:gd name="T7" fmla="*/ 20 h 20"/>
                <a:gd name="T8" fmla="*/ 0 w 10"/>
                <a:gd name="T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20">
                  <a:moveTo>
                    <a:pt x="0" y="10"/>
                  </a:moveTo>
                  <a:lnTo>
                    <a:pt x="5" y="0"/>
                  </a:lnTo>
                  <a:lnTo>
                    <a:pt x="10" y="10"/>
                  </a:lnTo>
                  <a:lnTo>
                    <a:pt x="5" y="20"/>
                  </a:lnTo>
                  <a:lnTo>
                    <a:pt x="0" y="10"/>
                  </a:lnTo>
                </a:path>
              </a:pathLst>
            </a:custGeom>
            <a:solidFill>
              <a:schemeClr val="tx1"/>
            </a:solidFill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2951" y="3163"/>
              <a:ext cx="32" cy="135"/>
            </a:xfrm>
            <a:custGeom>
              <a:avLst/>
              <a:gdLst>
                <a:gd name="T0" fmla="*/ 0 w 5"/>
                <a:gd name="T1" fmla="*/ 10 h 21"/>
                <a:gd name="T2" fmla="*/ 2 w 5"/>
                <a:gd name="T3" fmla="*/ 0 h 21"/>
                <a:gd name="T4" fmla="*/ 5 w 5"/>
                <a:gd name="T5" fmla="*/ 10 h 21"/>
                <a:gd name="T6" fmla="*/ 2 w 5"/>
                <a:gd name="T7" fmla="*/ 21 h 21"/>
                <a:gd name="T8" fmla="*/ 0 w 5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21">
                  <a:moveTo>
                    <a:pt x="0" y="10"/>
                  </a:moveTo>
                  <a:lnTo>
                    <a:pt x="2" y="0"/>
                  </a:lnTo>
                  <a:lnTo>
                    <a:pt x="5" y="10"/>
                  </a:lnTo>
                  <a:lnTo>
                    <a:pt x="2" y="21"/>
                  </a:lnTo>
                  <a:lnTo>
                    <a:pt x="0" y="10"/>
                  </a:lnTo>
                </a:path>
              </a:pathLst>
            </a:custGeom>
            <a:solidFill>
              <a:schemeClr val="tx1"/>
            </a:solidFill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2906" y="3555"/>
              <a:ext cx="26" cy="128"/>
            </a:xfrm>
            <a:custGeom>
              <a:avLst/>
              <a:gdLst>
                <a:gd name="T0" fmla="*/ 0 w 4"/>
                <a:gd name="T1" fmla="*/ 10 h 20"/>
                <a:gd name="T2" fmla="*/ 2 w 4"/>
                <a:gd name="T3" fmla="*/ 0 h 20"/>
                <a:gd name="T4" fmla="*/ 4 w 4"/>
                <a:gd name="T5" fmla="*/ 10 h 20"/>
                <a:gd name="T6" fmla="*/ 2 w 4"/>
                <a:gd name="T7" fmla="*/ 20 h 20"/>
                <a:gd name="T8" fmla="*/ 0 w 4"/>
                <a:gd name="T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20">
                  <a:moveTo>
                    <a:pt x="0" y="10"/>
                  </a:moveTo>
                  <a:lnTo>
                    <a:pt x="2" y="0"/>
                  </a:lnTo>
                  <a:lnTo>
                    <a:pt x="4" y="10"/>
                  </a:lnTo>
                  <a:lnTo>
                    <a:pt x="2" y="20"/>
                  </a:lnTo>
                  <a:lnTo>
                    <a:pt x="0" y="10"/>
                  </a:lnTo>
                </a:path>
              </a:pathLst>
            </a:custGeom>
            <a:solidFill>
              <a:schemeClr val="tx1"/>
            </a:solidFill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1205" y="1222"/>
              <a:ext cx="19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&lt;65</a:t>
              </a:r>
              <a:endParaRPr kumimoji="0" lang="en-US" alt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1205" y="1479"/>
              <a:ext cx="2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65-74</a:t>
              </a:r>
              <a:endParaRPr kumimoji="0" lang="en-US" alt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1205" y="1743"/>
              <a:ext cx="19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75+</a:t>
              </a:r>
              <a:endParaRPr kumimoji="0" lang="en-US" alt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1205" y="2000"/>
              <a:ext cx="43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All ages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1205" y="2392"/>
              <a:ext cx="19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&lt;65</a:t>
              </a:r>
              <a:endParaRPr kumimoji="0" lang="en-US" alt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1205" y="2649"/>
              <a:ext cx="2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65-74</a:t>
              </a:r>
              <a:endParaRPr kumimoji="0" lang="en-US" alt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1205" y="2913"/>
              <a:ext cx="19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75+</a:t>
              </a:r>
              <a:endParaRPr kumimoji="0" lang="en-US" alt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1205" y="3170"/>
              <a:ext cx="43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All ages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116"/>
            <p:cNvSpPr>
              <a:spLocks noChangeArrowheads="1"/>
            </p:cNvSpPr>
            <p:nvPr/>
          </p:nvSpPr>
          <p:spPr bwMode="auto">
            <a:xfrm>
              <a:off x="748" y="1216"/>
              <a:ext cx="2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Men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871" y="1453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871" y="1716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871" y="1973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748" y="2392"/>
              <a:ext cx="40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Women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>
              <a:off x="871" y="2623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871" y="2886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871" y="3143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748" y="3562"/>
              <a:ext cx="1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All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Line 125"/>
            <p:cNvSpPr>
              <a:spLocks noChangeShapeType="1"/>
            </p:cNvSpPr>
            <p:nvPr/>
          </p:nvSpPr>
          <p:spPr bwMode="auto">
            <a:xfrm>
              <a:off x="1927" y="3883"/>
              <a:ext cx="2222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27" name="Line 126"/>
            <p:cNvSpPr>
              <a:spLocks noChangeShapeType="1"/>
            </p:cNvSpPr>
            <p:nvPr/>
          </p:nvSpPr>
          <p:spPr bwMode="auto">
            <a:xfrm>
              <a:off x="1927" y="3883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28" name="Line 127"/>
            <p:cNvSpPr>
              <a:spLocks noChangeShapeType="1"/>
            </p:cNvSpPr>
            <p:nvPr/>
          </p:nvSpPr>
          <p:spPr bwMode="auto">
            <a:xfrm>
              <a:off x="2249" y="3883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29" name="Line 128"/>
            <p:cNvSpPr>
              <a:spLocks noChangeShapeType="1"/>
            </p:cNvSpPr>
            <p:nvPr/>
          </p:nvSpPr>
          <p:spPr bwMode="auto">
            <a:xfrm>
              <a:off x="2564" y="3883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30" name="Line 129"/>
            <p:cNvSpPr>
              <a:spLocks noChangeShapeType="1"/>
            </p:cNvSpPr>
            <p:nvPr/>
          </p:nvSpPr>
          <p:spPr bwMode="auto">
            <a:xfrm>
              <a:off x="2880" y="3883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31" name="Line 130"/>
            <p:cNvSpPr>
              <a:spLocks noChangeShapeType="1"/>
            </p:cNvSpPr>
            <p:nvPr/>
          </p:nvSpPr>
          <p:spPr bwMode="auto">
            <a:xfrm>
              <a:off x="3196" y="3883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32" name="Line 131"/>
            <p:cNvSpPr>
              <a:spLocks noChangeShapeType="1"/>
            </p:cNvSpPr>
            <p:nvPr/>
          </p:nvSpPr>
          <p:spPr bwMode="auto">
            <a:xfrm>
              <a:off x="3518" y="3883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33" name="Line 132"/>
            <p:cNvSpPr>
              <a:spLocks noChangeShapeType="1"/>
            </p:cNvSpPr>
            <p:nvPr/>
          </p:nvSpPr>
          <p:spPr bwMode="auto">
            <a:xfrm>
              <a:off x="3833" y="3883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34" name="Line 133"/>
            <p:cNvSpPr>
              <a:spLocks noChangeShapeType="1"/>
            </p:cNvSpPr>
            <p:nvPr/>
          </p:nvSpPr>
          <p:spPr bwMode="auto">
            <a:xfrm>
              <a:off x="4149" y="3883"/>
              <a:ext cx="0" cy="5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1837" y="4024"/>
              <a:ext cx="1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0.5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2201" y="402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2516" y="402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832" y="402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3148" y="4024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444" y="4024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759" y="4024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32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4075" y="4024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64</a:t>
              </a:r>
              <a:endPara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Line 142"/>
            <p:cNvSpPr>
              <a:spLocks noChangeShapeType="1"/>
            </p:cNvSpPr>
            <p:nvPr/>
          </p:nvSpPr>
          <p:spPr bwMode="auto">
            <a:xfrm flipV="1">
              <a:off x="2249" y="1015"/>
              <a:ext cx="0" cy="286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400"/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1668" y="663"/>
              <a:ext cx="279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Risk Ratio</a:t>
              </a:r>
              <a:r>
                <a:rPr kumimoji="0" lang="en-US" altLang="en-US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for current vs. never smokers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748" y="901"/>
              <a:ext cx="2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Sex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1127" y="901"/>
              <a:ext cx="37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Age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b="1" dirty="0" smtClean="0">
                  <a:solidFill>
                    <a:srgbClr val="000000"/>
                  </a:solidFill>
                </a:rPr>
                <a:t>(years)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4265" y="1240"/>
              <a:ext cx="7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5.2 (4.5 – 6.0)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Rectangle 147"/>
            <p:cNvSpPr>
              <a:spLocks noChangeArrowheads="1"/>
            </p:cNvSpPr>
            <p:nvPr/>
          </p:nvSpPr>
          <p:spPr bwMode="auto">
            <a:xfrm>
              <a:off x="4265" y="1497"/>
              <a:ext cx="67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3.7 (3.2 - 4.3)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4265" y="1761"/>
              <a:ext cx="67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2.6 (2.2 - 3.0)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4265" y="2018"/>
              <a:ext cx="70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3.7 (3.5 – 4.0)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4265" y="2410"/>
              <a:ext cx="67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5.9 (5.1 - 6.7)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4265" y="2667"/>
              <a:ext cx="67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4.7 (4.1 - 5.4)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4265" y="2931"/>
              <a:ext cx="67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3.2 (3.0 - 3.5)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Rectangle 153"/>
            <p:cNvSpPr>
              <a:spLocks noChangeArrowheads="1"/>
            </p:cNvSpPr>
            <p:nvPr/>
          </p:nvSpPr>
          <p:spPr bwMode="auto">
            <a:xfrm>
              <a:off x="4265" y="3188"/>
              <a:ext cx="67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4.8 (4.6 - 5.0)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Rectangle 154"/>
            <p:cNvSpPr>
              <a:spLocks noChangeArrowheads="1"/>
            </p:cNvSpPr>
            <p:nvPr/>
          </p:nvSpPr>
          <p:spPr bwMode="auto">
            <a:xfrm>
              <a:off x="4265" y="3580"/>
              <a:ext cx="67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4.4 (4.2 - 4.5)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ectangle 155"/>
            <p:cNvSpPr>
              <a:spLocks noChangeArrowheads="1"/>
            </p:cNvSpPr>
            <p:nvPr/>
          </p:nvSpPr>
          <p:spPr bwMode="auto">
            <a:xfrm>
              <a:off x="1721" y="1235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2314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ectangle 156"/>
            <p:cNvSpPr>
              <a:spLocks noChangeArrowheads="1"/>
            </p:cNvSpPr>
            <p:nvPr/>
          </p:nvSpPr>
          <p:spPr bwMode="auto">
            <a:xfrm>
              <a:off x="1721" y="1486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3098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157"/>
            <p:cNvSpPr>
              <a:spLocks noChangeArrowheads="1"/>
            </p:cNvSpPr>
            <p:nvPr/>
          </p:nvSpPr>
          <p:spPr bwMode="auto">
            <a:xfrm>
              <a:off x="1721" y="1749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2836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tangle 158"/>
            <p:cNvSpPr>
              <a:spLocks noChangeArrowheads="1"/>
            </p:cNvSpPr>
            <p:nvPr/>
          </p:nvSpPr>
          <p:spPr bwMode="auto">
            <a:xfrm>
              <a:off x="1721" y="2006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8248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159"/>
            <p:cNvSpPr>
              <a:spLocks noChangeArrowheads="1"/>
            </p:cNvSpPr>
            <p:nvPr/>
          </p:nvSpPr>
          <p:spPr bwMode="auto">
            <a:xfrm>
              <a:off x="1721" y="2399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3948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ectangle 160"/>
            <p:cNvSpPr>
              <a:spLocks noChangeArrowheads="1"/>
            </p:cNvSpPr>
            <p:nvPr/>
          </p:nvSpPr>
          <p:spPr bwMode="auto">
            <a:xfrm>
              <a:off x="1721" y="2662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4661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ectangle 161"/>
            <p:cNvSpPr>
              <a:spLocks noChangeArrowheads="1"/>
            </p:cNvSpPr>
            <p:nvPr/>
          </p:nvSpPr>
          <p:spPr bwMode="auto">
            <a:xfrm>
              <a:off x="1721" y="2928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4898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Rectangle 162"/>
            <p:cNvSpPr>
              <a:spLocks noChangeArrowheads="1"/>
            </p:cNvSpPr>
            <p:nvPr/>
          </p:nvSpPr>
          <p:spPr bwMode="auto">
            <a:xfrm>
              <a:off x="1682" y="3183"/>
              <a:ext cx="31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13507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" name="Rectangle 163"/>
            <p:cNvSpPr>
              <a:spLocks noChangeArrowheads="1"/>
            </p:cNvSpPr>
            <p:nvPr/>
          </p:nvSpPr>
          <p:spPr bwMode="auto">
            <a:xfrm>
              <a:off x="1682" y="3578"/>
              <a:ext cx="31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21755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0" y="6570404"/>
            <a:ext cx="322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Confidential: unpublished analyses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GB" dirty="0" smtClean="0"/>
              <a:t>Smoking and Atrial Fibrillation</a:t>
            </a:r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81399" y="1971881"/>
            <a:ext cx="163513" cy="1730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981399" y="1971881"/>
            <a:ext cx="163513" cy="173038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11562" y="2390981"/>
            <a:ext cx="174625" cy="1730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011562" y="2390981"/>
            <a:ext cx="174625" cy="173038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919487" y="2808494"/>
            <a:ext cx="163513" cy="1635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919487" y="2808494"/>
            <a:ext cx="163513" cy="163513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032199" y="3840369"/>
            <a:ext cx="163513" cy="1619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032199" y="3840369"/>
            <a:ext cx="163513" cy="161925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806774" y="4257881"/>
            <a:ext cx="153988" cy="1539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806774" y="4257881"/>
            <a:ext cx="153988" cy="153988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3817887" y="4605544"/>
            <a:ext cx="276225" cy="2746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817887" y="4605544"/>
            <a:ext cx="276225" cy="274638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3746449" y="2063956"/>
            <a:ext cx="633413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787724" y="2471944"/>
            <a:ext cx="633413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3663899" y="2891044"/>
            <a:ext cx="674688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767087" y="3921331"/>
            <a:ext cx="69532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532137" y="4329319"/>
            <a:ext cx="70485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755974" y="4748419"/>
            <a:ext cx="398463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25" name="Freeform 23"/>
          <p:cNvSpPr>
            <a:spLocks/>
          </p:cNvSpPr>
          <p:nvPr/>
        </p:nvSpPr>
        <p:spPr bwMode="auto">
          <a:xfrm>
            <a:off x="3909962" y="3197431"/>
            <a:ext cx="377825" cy="203200"/>
          </a:xfrm>
          <a:custGeom>
            <a:avLst/>
            <a:gdLst>
              <a:gd name="T0" fmla="*/ 0 w 37"/>
              <a:gd name="T1" fmla="*/ 10 h 20"/>
              <a:gd name="T2" fmla="*/ 19 w 37"/>
              <a:gd name="T3" fmla="*/ 0 h 20"/>
              <a:gd name="T4" fmla="*/ 37 w 37"/>
              <a:gd name="T5" fmla="*/ 10 h 20"/>
              <a:gd name="T6" fmla="*/ 19 w 37"/>
              <a:gd name="T7" fmla="*/ 20 h 20"/>
              <a:gd name="T8" fmla="*/ 0 w 37"/>
              <a:gd name="T9" fmla="*/ 1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0">
                <a:moveTo>
                  <a:pt x="0" y="10"/>
                </a:moveTo>
                <a:lnTo>
                  <a:pt x="19" y="0"/>
                </a:lnTo>
                <a:lnTo>
                  <a:pt x="37" y="10"/>
                </a:lnTo>
                <a:lnTo>
                  <a:pt x="19" y="20"/>
                </a:lnTo>
                <a:lnTo>
                  <a:pt x="0" y="10"/>
                </a:lnTo>
              </a:path>
            </a:pathLst>
          </a:custGeom>
          <a:solidFill>
            <a:schemeClr val="tx1"/>
          </a:solidFill>
          <a:ln w="952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26" name="Freeform 24"/>
          <p:cNvSpPr>
            <a:spLocks/>
          </p:cNvSpPr>
          <p:nvPr/>
        </p:nvSpPr>
        <p:spPr bwMode="auto">
          <a:xfrm>
            <a:off x="3817887" y="5054806"/>
            <a:ext cx="234950" cy="214313"/>
          </a:xfrm>
          <a:custGeom>
            <a:avLst/>
            <a:gdLst>
              <a:gd name="T0" fmla="*/ 0 w 23"/>
              <a:gd name="T1" fmla="*/ 10 h 21"/>
              <a:gd name="T2" fmla="*/ 12 w 23"/>
              <a:gd name="T3" fmla="*/ 0 h 21"/>
              <a:gd name="T4" fmla="*/ 23 w 23"/>
              <a:gd name="T5" fmla="*/ 10 h 21"/>
              <a:gd name="T6" fmla="*/ 12 w 23"/>
              <a:gd name="T7" fmla="*/ 21 h 21"/>
              <a:gd name="T8" fmla="*/ 0 w 23"/>
              <a:gd name="T9" fmla="*/ 1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" h="21">
                <a:moveTo>
                  <a:pt x="0" y="10"/>
                </a:moveTo>
                <a:lnTo>
                  <a:pt x="12" y="0"/>
                </a:lnTo>
                <a:lnTo>
                  <a:pt x="23" y="10"/>
                </a:lnTo>
                <a:lnTo>
                  <a:pt x="12" y="21"/>
                </a:lnTo>
                <a:lnTo>
                  <a:pt x="0" y="10"/>
                </a:lnTo>
              </a:path>
            </a:pathLst>
          </a:custGeom>
          <a:solidFill>
            <a:schemeClr val="tx1"/>
          </a:solidFill>
          <a:ln w="952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27" name="Freeform 25"/>
          <p:cNvSpPr>
            <a:spLocks/>
          </p:cNvSpPr>
          <p:nvPr/>
        </p:nvSpPr>
        <p:spPr bwMode="auto">
          <a:xfrm>
            <a:off x="3960762" y="5677106"/>
            <a:ext cx="142875" cy="203200"/>
          </a:xfrm>
          <a:custGeom>
            <a:avLst/>
            <a:gdLst>
              <a:gd name="T0" fmla="*/ 0 w 14"/>
              <a:gd name="T1" fmla="*/ 10 h 20"/>
              <a:gd name="T2" fmla="*/ 7 w 14"/>
              <a:gd name="T3" fmla="*/ 0 h 20"/>
              <a:gd name="T4" fmla="*/ 14 w 14"/>
              <a:gd name="T5" fmla="*/ 10 h 20"/>
              <a:gd name="T6" fmla="*/ 7 w 14"/>
              <a:gd name="T7" fmla="*/ 20 h 20"/>
              <a:gd name="T8" fmla="*/ 0 w 14"/>
              <a:gd name="T9" fmla="*/ 1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20">
                <a:moveTo>
                  <a:pt x="0" y="10"/>
                </a:moveTo>
                <a:lnTo>
                  <a:pt x="7" y="0"/>
                </a:lnTo>
                <a:lnTo>
                  <a:pt x="14" y="10"/>
                </a:lnTo>
                <a:lnTo>
                  <a:pt x="7" y="20"/>
                </a:lnTo>
                <a:lnTo>
                  <a:pt x="0" y="10"/>
                </a:lnTo>
              </a:path>
            </a:pathLst>
          </a:custGeom>
          <a:solidFill>
            <a:schemeClr val="tx1"/>
          </a:solidFill>
          <a:ln w="9525" cap="rnd">
            <a:solidFill>
              <a:srgbClr val="00000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913112" y="1952327"/>
            <a:ext cx="3032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&lt;65</a:t>
            </a:r>
            <a:endParaRPr kumimoji="0" lang="en-US" altLang="en-US" sz="1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1913112" y="2360314"/>
            <a:ext cx="457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65-74</a:t>
            </a:r>
            <a:endParaRPr kumimoji="0" lang="en-US" altLang="en-US" sz="1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913112" y="2779414"/>
            <a:ext cx="3032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75+</a:t>
            </a:r>
            <a:endParaRPr kumimoji="0" lang="en-US" altLang="en-US" sz="1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1913112" y="3187402"/>
            <a:ext cx="68608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All ages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1913112" y="3809702"/>
            <a:ext cx="3032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&lt;65</a:t>
            </a:r>
            <a:endParaRPr kumimoji="0" lang="en-US" altLang="en-US" sz="1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1913112" y="4217689"/>
            <a:ext cx="457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65-74</a:t>
            </a:r>
            <a:endParaRPr kumimoji="0" lang="en-US" altLang="en-US" sz="1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1913112" y="4636789"/>
            <a:ext cx="3032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75+</a:t>
            </a:r>
            <a:endParaRPr kumimoji="0" lang="en-US" alt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1913112" y="5044777"/>
            <a:ext cx="68608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All ages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1187624" y="1952327"/>
            <a:ext cx="3571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Men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1382713" y="2299989"/>
            <a:ext cx="492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1382713" y="2717502"/>
            <a:ext cx="492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1382713" y="3125489"/>
            <a:ext cx="492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1187624" y="3809702"/>
            <a:ext cx="6445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Women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1382713" y="4157364"/>
            <a:ext cx="492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1382713" y="4574877"/>
            <a:ext cx="492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1382713" y="4982864"/>
            <a:ext cx="492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1187624" y="5667077"/>
            <a:ext cx="22923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All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3408312" y="6197806"/>
            <a:ext cx="1319212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3408312" y="6197806"/>
            <a:ext cx="0" cy="9207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>
            <a:off x="4073474" y="6197806"/>
            <a:ext cx="0" cy="9207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>
            <a:off x="4727524" y="6197806"/>
            <a:ext cx="0" cy="9207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3265437" y="6421644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0.5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3997274" y="6421644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4651324" y="6421644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 flipV="1">
            <a:off x="4073474" y="1644856"/>
            <a:ext cx="0" cy="455295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400"/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1187624" y="1442739"/>
            <a:ext cx="3190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Sex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1826487" y="1442739"/>
            <a:ext cx="58669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Age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 smtClean="0">
                <a:solidFill>
                  <a:srgbClr val="000000"/>
                </a:solidFill>
              </a:rPr>
              <a:t>(years)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4930179" y="1951804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0.99 (0.71 - 1.39)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2"/>
          <p:cNvSpPr>
            <a:spLocks noChangeArrowheads="1"/>
          </p:cNvSpPr>
          <p:nvPr/>
        </p:nvSpPr>
        <p:spPr bwMode="auto">
          <a:xfrm>
            <a:off x="4930179" y="2359791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1.03 (0.74 - 1.44)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3"/>
          <p:cNvSpPr>
            <a:spLocks noChangeArrowheads="1"/>
          </p:cNvSpPr>
          <p:nvPr/>
        </p:nvSpPr>
        <p:spPr bwMode="auto">
          <a:xfrm>
            <a:off x="4930179" y="2778891"/>
            <a:ext cx="137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0.94 (0.66 - 1.33)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4"/>
          <p:cNvSpPr>
            <a:spLocks noChangeArrowheads="1"/>
          </p:cNvSpPr>
          <p:nvPr/>
        </p:nvSpPr>
        <p:spPr bwMode="auto">
          <a:xfrm>
            <a:off x="4930179" y="3186879"/>
            <a:ext cx="137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1.03 (0.85 - 1.25)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5"/>
          <p:cNvSpPr>
            <a:spLocks noChangeArrowheads="1"/>
          </p:cNvSpPr>
          <p:nvPr/>
        </p:nvSpPr>
        <p:spPr bwMode="auto">
          <a:xfrm>
            <a:off x="4930179" y="3809179"/>
            <a:ext cx="137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1.05 (0.73 - 1.51)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4930179" y="4217166"/>
            <a:ext cx="137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0.82 (0.57 - 1.19)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7"/>
          <p:cNvSpPr>
            <a:spLocks noChangeArrowheads="1"/>
          </p:cNvSpPr>
          <p:nvPr/>
        </p:nvSpPr>
        <p:spPr bwMode="auto">
          <a:xfrm>
            <a:off x="4930179" y="4636266"/>
            <a:ext cx="137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0.89 (0.72 - 1.09)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8"/>
          <p:cNvSpPr>
            <a:spLocks noChangeArrowheads="1"/>
          </p:cNvSpPr>
          <p:nvPr/>
        </p:nvSpPr>
        <p:spPr bwMode="auto">
          <a:xfrm>
            <a:off x="4930179" y="5044254"/>
            <a:ext cx="137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0.87 (0.77 - 0.98)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69"/>
          <p:cNvSpPr>
            <a:spLocks noChangeArrowheads="1"/>
          </p:cNvSpPr>
          <p:nvPr/>
        </p:nvSpPr>
        <p:spPr bwMode="auto">
          <a:xfrm>
            <a:off x="4930179" y="5666554"/>
            <a:ext cx="137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0.96 (0.89 - 1.04)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0"/>
          <p:cNvSpPr>
            <a:spLocks noChangeArrowheads="1"/>
          </p:cNvSpPr>
          <p:nvPr/>
        </p:nvSpPr>
        <p:spPr bwMode="auto">
          <a:xfrm>
            <a:off x="2734965" y="1957024"/>
            <a:ext cx="396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1072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2734965" y="2365012"/>
            <a:ext cx="396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1478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2"/>
          <p:cNvSpPr>
            <a:spLocks noChangeArrowheads="1"/>
          </p:cNvSpPr>
          <p:nvPr/>
        </p:nvSpPr>
        <p:spPr bwMode="auto">
          <a:xfrm>
            <a:off x="2734965" y="2782524"/>
            <a:ext cx="396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1710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3"/>
          <p:cNvSpPr>
            <a:spLocks noChangeArrowheads="1"/>
          </p:cNvSpPr>
          <p:nvPr/>
        </p:nvSpPr>
        <p:spPr bwMode="auto">
          <a:xfrm>
            <a:off x="2734965" y="3190512"/>
            <a:ext cx="396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4260</a:t>
            </a:r>
            <a:endParaRPr kumimoji="0" lang="en-US" alt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74"/>
          <p:cNvSpPr>
            <a:spLocks noChangeArrowheads="1"/>
          </p:cNvSpPr>
          <p:nvPr/>
        </p:nvSpPr>
        <p:spPr bwMode="auto">
          <a:xfrm>
            <a:off x="2806402" y="3814399"/>
            <a:ext cx="298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637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75"/>
          <p:cNvSpPr>
            <a:spLocks noChangeArrowheads="1"/>
          </p:cNvSpPr>
          <p:nvPr/>
        </p:nvSpPr>
        <p:spPr bwMode="auto">
          <a:xfrm>
            <a:off x="2734965" y="4222387"/>
            <a:ext cx="3841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1171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6"/>
          <p:cNvSpPr>
            <a:spLocks noChangeArrowheads="1"/>
          </p:cNvSpPr>
          <p:nvPr/>
        </p:nvSpPr>
        <p:spPr bwMode="auto">
          <a:xfrm>
            <a:off x="2734965" y="4639899"/>
            <a:ext cx="396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2420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77"/>
          <p:cNvSpPr>
            <a:spLocks noChangeArrowheads="1"/>
          </p:cNvSpPr>
          <p:nvPr/>
        </p:nvSpPr>
        <p:spPr bwMode="auto">
          <a:xfrm>
            <a:off x="2734965" y="5049474"/>
            <a:ext cx="396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4228</a:t>
            </a:r>
            <a:endParaRPr kumimoji="0" lang="en-US" alt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tangle 78"/>
          <p:cNvSpPr>
            <a:spLocks noChangeArrowheads="1"/>
          </p:cNvSpPr>
          <p:nvPr/>
        </p:nvSpPr>
        <p:spPr bwMode="auto">
          <a:xfrm>
            <a:off x="2734965" y="5671774"/>
            <a:ext cx="3968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8488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0" y="6570404"/>
            <a:ext cx="322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Confidential: unpublished analyses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8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Smoking and screen detected disease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26948"/>
              </p:ext>
            </p:extLst>
          </p:nvPr>
        </p:nvGraphicFramePr>
        <p:xfrm>
          <a:off x="457200" y="1341438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1944216"/>
                <a:gridCol w="4402832"/>
              </a:tblGrid>
              <a:tr h="0"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Prevalence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(in LLS)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RR (95%CI)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Current vs Never smokers</a:t>
                      </a: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AAA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0.6%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 ( 9.6 - 10.5)</a:t>
                      </a: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2.9%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6.2 (6.0 -  6.3)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Severe CAS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1.4%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4.4 (4.2 - 4.5)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AF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0.7%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 (0.9 - 1.0)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70404"/>
            <a:ext cx="322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Confidential: unpublished analyses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41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Prevalence of CAS, AAA, PAD and AF rises with age</a:t>
            </a:r>
          </a:p>
          <a:p>
            <a:r>
              <a:rPr lang="en-GB" dirty="0" smtClean="0"/>
              <a:t>For CAS, AAA and AF women lag men by ~10 years</a:t>
            </a:r>
          </a:p>
          <a:p>
            <a:r>
              <a:rPr lang="en-GB" dirty="0" smtClean="0"/>
              <a:t>But age-specific prevalence of PAD is slightly higher in women than in men</a:t>
            </a:r>
          </a:p>
          <a:p>
            <a:r>
              <a:rPr lang="en-GB" dirty="0" smtClean="0"/>
              <a:t>About one-fifth of men and </a:t>
            </a:r>
            <a:r>
              <a:rPr lang="en-GB" dirty="0"/>
              <a:t>about one-sixth of </a:t>
            </a:r>
            <a:r>
              <a:rPr lang="en-GB" dirty="0" smtClean="0"/>
              <a:t>women </a:t>
            </a:r>
            <a:r>
              <a:rPr lang="en-GB" dirty="0"/>
              <a:t>aged </a:t>
            </a:r>
            <a:r>
              <a:rPr lang="en-GB" dirty="0" smtClean="0"/>
              <a:t>80+ have at least one of these conditions</a:t>
            </a:r>
          </a:p>
          <a:p>
            <a:endParaRPr lang="en-GB" dirty="0" smtClean="0"/>
          </a:p>
          <a:p>
            <a:r>
              <a:rPr lang="en-GB" dirty="0" smtClean="0"/>
              <a:t>For current smokers compared with never smokers:</a:t>
            </a:r>
          </a:p>
          <a:p>
            <a:pPr lvl="1"/>
            <a:r>
              <a:rPr lang="en-GB" dirty="0"/>
              <a:t>~ 10-fold increased risk of AAA</a:t>
            </a:r>
          </a:p>
          <a:p>
            <a:pPr lvl="1"/>
            <a:r>
              <a:rPr lang="en-GB" dirty="0" smtClean="0"/>
              <a:t>~ 5-fold increased risk of PAD or severe CAS</a:t>
            </a:r>
          </a:p>
          <a:p>
            <a:pPr lvl="1"/>
            <a:r>
              <a:rPr lang="en-GB" dirty="0" smtClean="0"/>
              <a:t>no association with AF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8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Smoking and screen detected disease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363012"/>
              </p:ext>
            </p:extLst>
          </p:nvPr>
        </p:nvGraphicFramePr>
        <p:xfrm>
          <a:off x="395535" y="1978496"/>
          <a:ext cx="8090154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1367930"/>
                <a:gridCol w="2107352"/>
                <a:gridCol w="239590"/>
                <a:gridCol w="1367930"/>
                <a:gridCol w="2107352"/>
              </a:tblGrid>
              <a:tr h="0">
                <a:tc>
                  <a:txBody>
                    <a:bodyPr/>
                    <a:lstStyle/>
                    <a:p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Men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Women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GB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none" dirty="0" smtClean="0">
                          <a:solidFill>
                            <a:schemeClr val="tx1"/>
                          </a:solidFill>
                        </a:rPr>
                        <a:t>Prevalence</a:t>
                      </a:r>
                    </a:p>
                    <a:p>
                      <a:pPr algn="ctr"/>
                      <a:endParaRPr lang="en-GB" sz="10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none" dirty="0" smtClean="0">
                          <a:solidFill>
                            <a:schemeClr val="tx1"/>
                          </a:solidFill>
                        </a:rPr>
                        <a:t>RR (95%CI)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none" dirty="0" smtClean="0">
                          <a:solidFill>
                            <a:schemeClr val="tx1"/>
                          </a:solidFill>
                        </a:rPr>
                        <a:t>Prevalence</a:t>
                      </a:r>
                      <a:endParaRPr lang="en-GB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none" dirty="0" smtClean="0">
                          <a:solidFill>
                            <a:schemeClr val="tx1"/>
                          </a:solidFill>
                        </a:rPr>
                        <a:t>RR (95%CI)</a:t>
                      </a:r>
                      <a:endParaRPr lang="en-GB" sz="20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AAA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1.4%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8.1 (7.4-8.9)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0.2%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17.0 (15.7-18.5)</a:t>
                      </a:r>
                    </a:p>
                    <a:p>
                      <a:pPr algn="ctr"/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2.5%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8.4 (8.0-8.8)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3.1%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5.4 (5.2-5.5)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Severe CAS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1.8%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3.7 (3.5-4.0)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1.2%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4.8 (4.6-5.0)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AF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1.1%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1.0 (0.9-1.3)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0.5%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0.9 (0.8-1.0)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47951" y="1052515"/>
            <a:ext cx="44370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Risk Ratio</a:t>
            </a:r>
            <a:r>
              <a:rPr kumimoji="0" lang="en-US" altLang="en-US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for current vs. never smokers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3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Life Line Screening (LLS)</a:t>
            </a:r>
          </a:p>
          <a:p>
            <a:r>
              <a:rPr lang="en-GB" dirty="0" smtClean="0"/>
              <a:t>Age and gender specific</a:t>
            </a:r>
            <a:r>
              <a:rPr lang="en-GB" dirty="0"/>
              <a:t> prevalence </a:t>
            </a:r>
            <a:r>
              <a:rPr lang="en-GB" dirty="0" smtClean="0"/>
              <a:t>of:</a:t>
            </a:r>
          </a:p>
          <a:p>
            <a:pPr lvl="1"/>
            <a:r>
              <a:rPr lang="en-GB" dirty="0" smtClean="0"/>
              <a:t>Abdominal Aortic Aneurysm (AAA)</a:t>
            </a:r>
          </a:p>
          <a:p>
            <a:pPr lvl="1"/>
            <a:r>
              <a:rPr lang="en-GB" dirty="0" smtClean="0"/>
              <a:t>Peripheral Arterial Disease (PAD)</a:t>
            </a:r>
          </a:p>
          <a:p>
            <a:pPr lvl="1"/>
            <a:r>
              <a:rPr lang="en-GB" dirty="0" smtClean="0"/>
              <a:t>Carotid Artery Stenosis </a:t>
            </a:r>
            <a:r>
              <a:rPr lang="en-GB" dirty="0"/>
              <a:t>(CAS)</a:t>
            </a:r>
          </a:p>
          <a:p>
            <a:pPr lvl="1"/>
            <a:r>
              <a:rPr lang="en-GB" dirty="0" smtClean="0"/>
              <a:t>Atrial fibrillation (AF)</a:t>
            </a:r>
          </a:p>
          <a:p>
            <a:r>
              <a:rPr lang="en-GB" dirty="0" smtClean="0"/>
              <a:t>Preliminary findings for smoking</a:t>
            </a:r>
          </a:p>
          <a:p>
            <a:r>
              <a:rPr lang="en-GB" dirty="0" smtClean="0"/>
              <a:t>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05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Commercial vascular screening:</a:t>
            </a:r>
          </a:p>
          <a:p>
            <a:pPr lvl="1"/>
            <a:r>
              <a:rPr lang="en-US" dirty="0"/>
              <a:t>Carotid ultrasound, AAA ultrasound, PAD ankle brachial index, ECG for </a:t>
            </a:r>
            <a:r>
              <a:rPr lang="en-US" dirty="0" smtClean="0"/>
              <a:t>AF</a:t>
            </a:r>
          </a:p>
          <a:p>
            <a:r>
              <a:rPr lang="en-US" dirty="0" smtClean="0"/>
              <a:t>Screened 8M people in USA, UK and Ireland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USA 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Started in 1993 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Screen ~750,000 adults per year 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UK &amp; Ireland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Started in 2007 </a:t>
            </a:r>
          </a:p>
          <a:p>
            <a:pPr lvl="1">
              <a:spcBef>
                <a:spcPts val="800"/>
              </a:spcBef>
            </a:pPr>
            <a:r>
              <a:rPr lang="en-US" dirty="0"/>
              <a:t>Screen </a:t>
            </a:r>
            <a:r>
              <a:rPr lang="en-US" dirty="0" smtClean="0"/>
              <a:t>~50,000 adults per year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 Line Screening</a:t>
            </a:r>
            <a:endParaRPr lang="en-US" dirty="0"/>
          </a:p>
        </p:txBody>
      </p:sp>
      <p:pic>
        <p:nvPicPr>
          <p:cNvPr id="1029" name="Picture 5" descr="C:\Users\Joelle.Reizes\AppData\Local\Microsoft\Windows\Temporary Internet Files\Content.IE5\1UPKYD4J\MC91021633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106" y="5013176"/>
            <a:ext cx="3207398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264" y="644404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j-lt"/>
                <a:cs typeface="Arial" panose="020B0604020202020204" pitchFamily="34" charset="0"/>
                <a:hlinkClick r:id="rId3"/>
              </a:rPr>
              <a:t>http://www.lifelinescreening.co.uk/</a:t>
            </a:r>
            <a:endParaRPr lang="en-GB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3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Over 6M health screening records on over 4.9M adults screened since January 2005</a:t>
            </a:r>
          </a:p>
          <a:p>
            <a:pPr lvl="1"/>
            <a:r>
              <a:rPr lang="en-US" sz="2800" dirty="0" smtClean="0"/>
              <a:t>from all 50 states and virtually every county in U.S.</a:t>
            </a:r>
          </a:p>
          <a:p>
            <a:r>
              <a:rPr lang="en-US" sz="3200" dirty="0" smtClean="0"/>
              <a:t>Data processed on &gt;3M </a:t>
            </a:r>
          </a:p>
          <a:p>
            <a:r>
              <a:rPr lang="en-US" sz="3200" dirty="0" smtClean="0"/>
              <a:t>The LLS population is:</a:t>
            </a:r>
          </a:p>
          <a:p>
            <a:pPr lvl="1"/>
            <a:r>
              <a:rPr lang="en-US" dirty="0" smtClean="0"/>
              <a:t>Older (median age: 65y)</a:t>
            </a:r>
          </a:p>
          <a:p>
            <a:pPr lvl="1"/>
            <a:r>
              <a:rPr lang="en-US" dirty="0" smtClean="0"/>
              <a:t>Female (~ two-thirds)</a:t>
            </a:r>
          </a:p>
          <a:p>
            <a:pPr lvl="1"/>
            <a:r>
              <a:rPr lang="en-US" dirty="0" smtClean="0"/>
              <a:t>Caucasian (almost 90%)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4446319-B135-4AA0-86DA-29ADE4B7777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Life Line Screening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 of participants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738177"/>
              </p:ext>
            </p:extLst>
          </p:nvPr>
        </p:nvGraphicFramePr>
        <p:xfrm>
          <a:off x="467544" y="1000304"/>
          <a:ext cx="7344816" cy="55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468420"/>
                <a:gridCol w="2644148"/>
              </a:tblGrid>
              <a:tr h="828000"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Men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(1.1M)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Women</a:t>
                      </a:r>
                    </a:p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(2M)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Age (years)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   &lt;60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36%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32%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   60-69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35%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36%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   70+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29%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32%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   Height, 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1.78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1.63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   Weight, kg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   BMI, kg/m</a:t>
                      </a:r>
                      <a:r>
                        <a:rPr lang="en-GB" sz="24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28.4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27.7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en-GB" sz="2400" baseline="0" dirty="0" smtClean="0">
                          <a:solidFill>
                            <a:schemeClr val="tx1"/>
                          </a:solidFill>
                        </a:rPr>
                        <a:t>   SBP, mmHg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132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133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555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Current smoking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8%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8%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72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640960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en-GB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Prevalence of </a:t>
            </a:r>
            <a:br>
              <a:rPr lang="en-GB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AAA, PAD, </a:t>
            </a:r>
            <a:r>
              <a:rPr lang="en-GB" b="0" cap="none" dirty="0">
                <a:latin typeface="Arial" panose="020B0604020202020204" pitchFamily="34" charset="0"/>
                <a:cs typeface="Arial" panose="020B0604020202020204" pitchFamily="34" charset="0"/>
              </a:rPr>
              <a:t>carotid </a:t>
            </a:r>
            <a:r>
              <a:rPr lang="en-GB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stenosis and AF detected by vascular screening among adults </a:t>
            </a:r>
            <a:br>
              <a:rPr lang="en-GB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without reported history of CHD or stroke</a:t>
            </a:r>
            <a:endParaRPr lang="en-GB" b="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Prevalence of Abdominal Aortic Aneurysm</a:t>
            </a:r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73284" y="5739015"/>
            <a:ext cx="397157" cy="130150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73284" y="5739015"/>
            <a:ext cx="397157" cy="130150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70441" y="5869165"/>
            <a:ext cx="406549" cy="1342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70441" y="5869165"/>
            <a:ext cx="406549" cy="1342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82197" y="5351250"/>
            <a:ext cx="398499" cy="517915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782197" y="5351250"/>
            <a:ext cx="398499" cy="517915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180696" y="5781951"/>
            <a:ext cx="405207" cy="87214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180696" y="5781951"/>
            <a:ext cx="405207" cy="87214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92453" y="4876271"/>
            <a:ext cx="397157" cy="992894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992453" y="4876271"/>
            <a:ext cx="397157" cy="992894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89609" y="5696079"/>
            <a:ext cx="406549" cy="173086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389609" y="5696079"/>
            <a:ext cx="406549" cy="173086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193315" y="4281876"/>
            <a:ext cx="406549" cy="1587289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193315" y="4281876"/>
            <a:ext cx="406549" cy="1587289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599865" y="5567271"/>
            <a:ext cx="406549" cy="301893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599865" y="5567271"/>
            <a:ext cx="406549" cy="301893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627784" y="6050301"/>
            <a:ext cx="521939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&lt;60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777660" y="6050301"/>
            <a:ext cx="788947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60-69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986574" y="6050301"/>
            <a:ext cx="788947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70-79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257207" y="6050301"/>
            <a:ext cx="521939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80+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4184721" y="6385738"/>
            <a:ext cx="15917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Age (years</a:t>
            </a:r>
            <a:r>
              <a:rPr lang="en-US" altLang="en-US" sz="2400" dirty="0">
                <a:solidFill>
                  <a:srgbClr val="000000"/>
                </a:solidFill>
              </a:rPr>
              <a:t>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 rot="16200000">
            <a:off x="607149" y="3535688"/>
            <a:ext cx="21063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Prevalence (%)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V="1">
            <a:off x="2390806" y="1580936"/>
            <a:ext cx="0" cy="4288229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 flipH="1">
            <a:off x="2312985" y="5869165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 flipH="1">
            <a:off x="2312985" y="5006420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H="1">
            <a:off x="2312985" y="4151727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H="1">
            <a:off x="2312985" y="3298374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>
            <a:off x="2312985" y="2435630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 flipH="1">
            <a:off x="2312985" y="1580936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 rot="16200000">
            <a:off x="2080863" y="5585700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 rot="16200000">
            <a:off x="2080863" y="4721614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 rot="16200000">
            <a:off x="2080863" y="3868262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 rot="16200000">
            <a:off x="2082205" y="3013568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 rot="16200000">
            <a:off x="2082205" y="2150823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 rot="16200000">
            <a:off x="1848442" y="1394433"/>
            <a:ext cx="343488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647080" y="5454153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0.3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2995824" y="5582961"/>
            <a:ext cx="45525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&lt;0.1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3855993" y="5074438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1.2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4262543" y="5497089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0.2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5066249" y="4599459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2.3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5463405" y="5411217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0.4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6276504" y="4005064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3.7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6673661" y="5281067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0.7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699792" y="1665140"/>
            <a:ext cx="2271940" cy="755748"/>
            <a:chOff x="5724128" y="1628800"/>
            <a:chExt cx="2271940" cy="755748"/>
          </a:xfrm>
        </p:grpSpPr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5724128" y="1788907"/>
              <a:ext cx="103314" cy="85872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724128" y="1788907"/>
              <a:ext cx="103314" cy="85872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724128" y="2162711"/>
              <a:ext cx="103314" cy="77821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724128" y="2169429"/>
              <a:ext cx="103314" cy="77821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5948200" y="1628800"/>
              <a:ext cx="20165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Men      (1.4%)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5948200" y="2015216"/>
              <a:ext cx="204786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Women (0.2%)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0" y="6570404"/>
            <a:ext cx="322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Confidential: unpublished analyses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3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Prevalence of Peripheral Arterial Disease</a:t>
            </a:r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71314" y="5534432"/>
            <a:ext cx="393335" cy="342839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71314" y="5534433"/>
            <a:ext cx="393335" cy="342839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64649" y="5279296"/>
            <a:ext cx="402638" cy="597976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64649" y="5279296"/>
            <a:ext cx="402638" cy="597976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68595" y="5065353"/>
            <a:ext cx="394665" cy="811919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768595" y="5065353"/>
            <a:ext cx="394665" cy="811919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163259" y="4893934"/>
            <a:ext cx="401308" cy="983338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163259" y="4893934"/>
            <a:ext cx="401308" cy="983338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67205" y="4305259"/>
            <a:ext cx="393335" cy="1572012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967205" y="4305259"/>
            <a:ext cx="393335" cy="1572012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60540" y="4133840"/>
            <a:ext cx="402638" cy="1743432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360540" y="4133840"/>
            <a:ext cx="402638" cy="1743432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156512" y="2476782"/>
            <a:ext cx="402638" cy="3400489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156512" y="2476782"/>
            <a:ext cx="402638" cy="3400489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559149" y="2015677"/>
            <a:ext cx="402638" cy="3861595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559149" y="2015677"/>
            <a:ext cx="402638" cy="3861595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624304" y="5263502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0.8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025613" y="5016339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1.4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821585" y="4802397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1.9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4224222" y="4630977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2.3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020194" y="4042303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3.7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413529" y="3870883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4.1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195615" y="2213826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8.0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6612139" y="1752720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9.1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 rot="16200000">
            <a:off x="607149" y="3535688"/>
            <a:ext cx="21063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Prevalence (%)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Line 35"/>
          <p:cNvSpPr>
            <a:spLocks noChangeShapeType="1"/>
          </p:cNvSpPr>
          <p:nvPr/>
        </p:nvSpPr>
        <p:spPr bwMode="auto">
          <a:xfrm flipV="1">
            <a:off x="2390806" y="1580936"/>
            <a:ext cx="0" cy="4288229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1" name="Line 37"/>
          <p:cNvSpPr>
            <a:spLocks noChangeShapeType="1"/>
          </p:cNvSpPr>
          <p:nvPr/>
        </p:nvSpPr>
        <p:spPr bwMode="auto">
          <a:xfrm flipH="1">
            <a:off x="2312985" y="5006420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2" name="Line 38"/>
          <p:cNvSpPr>
            <a:spLocks noChangeShapeType="1"/>
          </p:cNvSpPr>
          <p:nvPr/>
        </p:nvSpPr>
        <p:spPr bwMode="auto">
          <a:xfrm flipH="1">
            <a:off x="2314800" y="4192574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3" name="Line 39"/>
          <p:cNvSpPr>
            <a:spLocks noChangeShapeType="1"/>
          </p:cNvSpPr>
          <p:nvPr/>
        </p:nvSpPr>
        <p:spPr bwMode="auto">
          <a:xfrm flipH="1">
            <a:off x="2312985" y="3298374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4" name="Line 40"/>
          <p:cNvSpPr>
            <a:spLocks noChangeShapeType="1"/>
          </p:cNvSpPr>
          <p:nvPr/>
        </p:nvSpPr>
        <p:spPr bwMode="auto">
          <a:xfrm flipH="1">
            <a:off x="2312985" y="2435630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5" name="Line 41"/>
          <p:cNvSpPr>
            <a:spLocks noChangeShapeType="1"/>
          </p:cNvSpPr>
          <p:nvPr/>
        </p:nvSpPr>
        <p:spPr bwMode="auto">
          <a:xfrm flipH="1">
            <a:off x="2312985" y="1580936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 rot="16200000">
            <a:off x="2080863" y="4721614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 rot="16200000">
            <a:off x="2080863" y="3868262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 rot="16200000">
            <a:off x="2082205" y="3013568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 rot="16200000">
            <a:off x="2082205" y="2150823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 rot="16200000">
            <a:off x="1848442" y="1394433"/>
            <a:ext cx="343488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 rot="16200000">
            <a:off x="2080863" y="5585700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 flipH="1">
            <a:off x="2312985" y="5869165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2627784" y="6050301"/>
            <a:ext cx="521939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&lt;60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3777660" y="6050301"/>
            <a:ext cx="788947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60-69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4986574" y="6050301"/>
            <a:ext cx="788947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70-79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6257207" y="6050301"/>
            <a:ext cx="521939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80+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4184721" y="6385738"/>
            <a:ext cx="15917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Age (years</a:t>
            </a:r>
            <a:r>
              <a:rPr lang="en-US" altLang="en-US" sz="2400" dirty="0">
                <a:solidFill>
                  <a:srgbClr val="000000"/>
                </a:solidFill>
              </a:rPr>
              <a:t>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2699792" y="1665140"/>
            <a:ext cx="2271940" cy="755748"/>
            <a:chOff x="5724128" y="1628800"/>
            <a:chExt cx="2271940" cy="755748"/>
          </a:xfrm>
        </p:grpSpPr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5724128" y="1788907"/>
              <a:ext cx="103314" cy="85872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5724128" y="1788907"/>
              <a:ext cx="103314" cy="85872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5724128" y="2196052"/>
              <a:ext cx="103314" cy="77821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5724128" y="2199051"/>
              <a:ext cx="103314" cy="77821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5948200" y="1628800"/>
              <a:ext cx="20165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Men      (2.5%)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5948200" y="2015216"/>
              <a:ext cx="204786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Women (3.1%)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0" y="6570404"/>
            <a:ext cx="322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Confidential: unpublished analyses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0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Prevalence of significant carotid stenosis</a:t>
            </a:r>
            <a:br>
              <a:rPr lang="en-GB" dirty="0" smtClean="0"/>
            </a:br>
            <a:r>
              <a:rPr lang="en-GB" dirty="0" smtClean="0"/>
              <a:t>(PSV&gt;125 cm/s)</a:t>
            </a:r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74000" y="5663844"/>
            <a:ext cx="399041" cy="215698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67562" y="5663844"/>
            <a:ext cx="399041" cy="215698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73600" y="5706983"/>
            <a:ext cx="408285" cy="172558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73600" y="5706983"/>
            <a:ext cx="408285" cy="172558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86037" y="5187768"/>
            <a:ext cx="399041" cy="691773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781631" y="5187768"/>
            <a:ext cx="399041" cy="691773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179600" y="5403466"/>
            <a:ext cx="408285" cy="476076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179600" y="5403466"/>
            <a:ext cx="408285" cy="476076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94474" y="4676257"/>
            <a:ext cx="399041" cy="1203285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995700" y="4676257"/>
            <a:ext cx="399041" cy="1203285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403600" y="5056809"/>
            <a:ext cx="408285" cy="822732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394740" y="5056809"/>
            <a:ext cx="408285" cy="822732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200474" y="3939804"/>
            <a:ext cx="408285" cy="1939738"/>
          </a:xfrm>
          <a:prstGeom prst="rect">
            <a:avLst/>
          </a:prstGeom>
          <a:solidFill>
            <a:srgbClr val="4D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200525" y="3939804"/>
            <a:ext cx="408285" cy="1939738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16800" y="4676257"/>
            <a:ext cx="406744" cy="1203285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608809" y="4676257"/>
            <a:ext cx="406744" cy="1203285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610902" y="5359820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0.5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017646" y="5402959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0.4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3824971" y="4891448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1.6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4231715" y="5108685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1.1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5039040" y="4372232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2.8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5436540" y="4762029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1.9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6251568" y="3645024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4.5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6650609" y="4372232"/>
            <a:ext cx="320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2.8</a:t>
            </a: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 rot="16200000">
            <a:off x="607149" y="3535688"/>
            <a:ext cx="21063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Prevalence (%)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Line 35"/>
          <p:cNvSpPr>
            <a:spLocks noChangeShapeType="1"/>
          </p:cNvSpPr>
          <p:nvPr/>
        </p:nvSpPr>
        <p:spPr bwMode="auto">
          <a:xfrm flipV="1">
            <a:off x="2390806" y="1580936"/>
            <a:ext cx="0" cy="4288229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59" name="Line 36"/>
          <p:cNvSpPr>
            <a:spLocks noChangeShapeType="1"/>
          </p:cNvSpPr>
          <p:nvPr/>
        </p:nvSpPr>
        <p:spPr bwMode="auto">
          <a:xfrm flipH="1">
            <a:off x="2312985" y="5869165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0" name="Line 37"/>
          <p:cNvSpPr>
            <a:spLocks noChangeShapeType="1"/>
          </p:cNvSpPr>
          <p:nvPr/>
        </p:nvSpPr>
        <p:spPr bwMode="auto">
          <a:xfrm flipH="1">
            <a:off x="2312985" y="5006420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1" name="Line 38"/>
          <p:cNvSpPr>
            <a:spLocks noChangeShapeType="1"/>
          </p:cNvSpPr>
          <p:nvPr/>
        </p:nvSpPr>
        <p:spPr bwMode="auto">
          <a:xfrm flipH="1">
            <a:off x="2312985" y="4151727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2" name="Line 39"/>
          <p:cNvSpPr>
            <a:spLocks noChangeShapeType="1"/>
          </p:cNvSpPr>
          <p:nvPr/>
        </p:nvSpPr>
        <p:spPr bwMode="auto">
          <a:xfrm flipH="1">
            <a:off x="2312985" y="3298374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3" name="Line 40"/>
          <p:cNvSpPr>
            <a:spLocks noChangeShapeType="1"/>
          </p:cNvSpPr>
          <p:nvPr/>
        </p:nvSpPr>
        <p:spPr bwMode="auto">
          <a:xfrm flipH="1">
            <a:off x="2312985" y="2435630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4" name="Line 41"/>
          <p:cNvSpPr>
            <a:spLocks noChangeShapeType="1"/>
          </p:cNvSpPr>
          <p:nvPr/>
        </p:nvSpPr>
        <p:spPr bwMode="auto">
          <a:xfrm flipH="1">
            <a:off x="2312985" y="1580936"/>
            <a:ext cx="77821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 rot="16200000">
            <a:off x="2080863" y="5585700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 rot="16200000">
            <a:off x="2080863" y="4721614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 rot="16200000">
            <a:off x="2080863" y="3868262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 rot="16200000">
            <a:off x="2082205" y="3013568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 rot="16200000">
            <a:off x="2082205" y="2150823"/>
            <a:ext cx="171744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 rot="16200000">
            <a:off x="1848442" y="1394433"/>
            <a:ext cx="343488" cy="36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2627784" y="6050301"/>
            <a:ext cx="521939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&lt;60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3777660" y="6050301"/>
            <a:ext cx="788947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60-69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4986574" y="6050301"/>
            <a:ext cx="788947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70-79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6257207" y="6050301"/>
            <a:ext cx="521939" cy="36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80+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4184721" y="6385738"/>
            <a:ext cx="15917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Age (years</a:t>
            </a:r>
            <a:r>
              <a:rPr lang="en-US" altLang="en-US" sz="2400" dirty="0">
                <a:solidFill>
                  <a:srgbClr val="000000"/>
                </a:solidFill>
              </a:rPr>
              <a:t>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2699792" y="1665140"/>
            <a:ext cx="2271940" cy="755748"/>
            <a:chOff x="5724128" y="1628800"/>
            <a:chExt cx="2271940" cy="755748"/>
          </a:xfrm>
        </p:grpSpPr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5724128" y="1788907"/>
              <a:ext cx="103314" cy="85872"/>
            </a:xfrm>
            <a:prstGeom prst="rect">
              <a:avLst/>
            </a:pr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5724128" y="1788907"/>
              <a:ext cx="103314" cy="85872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5724128" y="2201378"/>
              <a:ext cx="103314" cy="77821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724128" y="2199051"/>
              <a:ext cx="103314" cy="77821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5948200" y="1628800"/>
              <a:ext cx="20165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Men      (1.8%)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5948200" y="2015216"/>
              <a:ext cx="204786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Women (1.2%)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0" y="6570404"/>
            <a:ext cx="322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Confidential: unpublished analyses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53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1148</Words>
  <Application>Microsoft Office PowerPoint</Application>
  <PresentationFormat>On-screen Show (4:3)</PresentationFormat>
  <Paragraphs>434</Paragraphs>
  <Slides>19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Life Line Screening: Age and gender specific prevalence of AAA, PAD, carotid stenosis and AF and their associations with smoking</vt:lpstr>
      <vt:lpstr>Outline</vt:lpstr>
      <vt:lpstr>Life Line Screening</vt:lpstr>
      <vt:lpstr>US Life Line Screening Database</vt:lpstr>
      <vt:lpstr>Characteristics of participants</vt:lpstr>
      <vt:lpstr>Prevalence of  AAA, PAD, carotid stenosis and AF detected by vascular screening among adults  without reported history of CHD or stroke</vt:lpstr>
      <vt:lpstr>Prevalence of Abdominal Aortic Aneurysm</vt:lpstr>
      <vt:lpstr>Prevalence of Peripheral Arterial Disease</vt:lpstr>
      <vt:lpstr>Prevalence of significant carotid stenosis (PSV&gt;125 cm/s)</vt:lpstr>
      <vt:lpstr>Prevalence of Atrial Fibrillation</vt:lpstr>
      <vt:lpstr>Prevalence of one or more condition</vt:lpstr>
      <vt:lpstr>Preliminary analyses of   associations between smoking and AAA, PAD, carotid stenosis and AF   among adults  without reported history of CHD or stroke</vt:lpstr>
      <vt:lpstr>Smoking and Abdominal Aortic Aneurysm</vt:lpstr>
      <vt:lpstr>Smoking and Peripheral Arterial disease</vt:lpstr>
      <vt:lpstr>Smoking and severe carotid artery stenosis</vt:lpstr>
      <vt:lpstr>Smoking and Atrial Fibrillation</vt:lpstr>
      <vt:lpstr>Smoking and screen detected disease</vt:lpstr>
      <vt:lpstr>Summary</vt:lpstr>
      <vt:lpstr>Smoking and screen detected disease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Lewington</dc:creator>
  <cp:lastModifiedBy>tbellinger</cp:lastModifiedBy>
  <cp:revision>38</cp:revision>
  <cp:lastPrinted>2014-09-16T14:38:01Z</cp:lastPrinted>
  <dcterms:created xsi:type="dcterms:W3CDTF">2014-09-12T10:41:36Z</dcterms:created>
  <dcterms:modified xsi:type="dcterms:W3CDTF">2014-09-17T07:58:16Z</dcterms:modified>
</cp:coreProperties>
</file>