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58" r:id="rId5"/>
    <p:sldId id="267" r:id="rId6"/>
    <p:sldId id="268" r:id="rId7"/>
    <p:sldId id="269" r:id="rId8"/>
    <p:sldId id="271" r:id="rId9"/>
    <p:sldId id="272" r:id="rId10"/>
    <p:sldId id="270" r:id="rId11"/>
    <p:sldId id="273" r:id="rId12"/>
    <p:sldId id="275" r:id="rId13"/>
    <p:sldId id="274" r:id="rId14"/>
    <p:sldId id="278" r:id="rId15"/>
  </p:sldIdLst>
  <p:sldSz cx="9144000" cy="6858000" type="screen4x3"/>
  <p:notesSz cx="6648450" cy="97742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43" autoAdjust="0"/>
    <p:restoredTop sz="94676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48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9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34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07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91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43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4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1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9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65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64ED-1903-4F9E-B703-9C18986BE540}" type="datetimeFigureOut">
              <a:rPr lang="it-IT" smtClean="0"/>
              <a:pPr/>
              <a:t>12/09/2014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64B0-EE4C-4157-93E7-64EC401DEAF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8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1470025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</a:rPr>
              <a:t>Asymptomatic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</a:rPr>
              <a:t>Carotid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</a:rPr>
              <a:t>Surgery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Trial</a:t>
            </a:r>
            <a:b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ACST-2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844824"/>
            <a:ext cx="8928992" cy="4834849"/>
          </a:xfrm>
        </p:spPr>
        <p:txBody>
          <a:bodyPr>
            <a:normAutofit fontScale="92500" lnSpcReduction="20000"/>
          </a:bodyPr>
          <a:lstStyle/>
          <a:p>
            <a:r>
              <a:rPr lang="it-IT" sz="2600" b="1" dirty="0" err="1" smtClean="0">
                <a:solidFill>
                  <a:srgbClr val="0070C0"/>
                </a:solidFill>
              </a:rPr>
              <a:t>Collaborators</a:t>
            </a:r>
            <a:r>
              <a:rPr lang="it-IT" sz="2600" b="1" dirty="0" smtClean="0">
                <a:solidFill>
                  <a:srgbClr val="0070C0"/>
                </a:solidFill>
              </a:rPr>
              <a:t> Meeting 2014</a:t>
            </a:r>
          </a:p>
          <a:p>
            <a:r>
              <a:rPr lang="it-IT" sz="2600" b="1" dirty="0" err="1" smtClean="0">
                <a:solidFill>
                  <a:srgbClr val="0070C0"/>
                </a:solidFill>
              </a:rPr>
              <a:t>Pembroke</a:t>
            </a:r>
            <a:r>
              <a:rPr lang="it-IT" sz="2600" b="1" dirty="0" smtClean="0">
                <a:solidFill>
                  <a:srgbClr val="0070C0"/>
                </a:solidFill>
              </a:rPr>
              <a:t> College,</a:t>
            </a:r>
          </a:p>
          <a:p>
            <a:r>
              <a:rPr lang="it-IT" sz="2600" b="1" dirty="0" smtClean="0">
                <a:solidFill>
                  <a:srgbClr val="0070C0"/>
                </a:solidFill>
              </a:rPr>
              <a:t>Oxford</a:t>
            </a:r>
          </a:p>
          <a:p>
            <a:endParaRPr lang="it-IT" sz="2600" b="1" dirty="0" smtClean="0">
              <a:solidFill>
                <a:srgbClr val="0070C0"/>
              </a:solidFill>
            </a:endParaRPr>
          </a:p>
          <a:p>
            <a:r>
              <a:rPr lang="it-IT" sz="4300" b="1" i="1" dirty="0" err="1" smtClean="0">
                <a:solidFill>
                  <a:srgbClr val="FF0000"/>
                </a:solidFill>
              </a:rPr>
              <a:t>Is</a:t>
            </a:r>
            <a:r>
              <a:rPr lang="it-IT" sz="4300" b="1" i="1" dirty="0" smtClean="0">
                <a:solidFill>
                  <a:srgbClr val="FF0000"/>
                </a:solidFill>
              </a:rPr>
              <a:t> </a:t>
            </a:r>
            <a:r>
              <a:rPr lang="it-IT" sz="4300" b="1" i="1" dirty="0" err="1" smtClean="0">
                <a:solidFill>
                  <a:srgbClr val="FF0000"/>
                </a:solidFill>
              </a:rPr>
              <a:t>recent</a:t>
            </a:r>
            <a:r>
              <a:rPr lang="it-IT" sz="4300" b="1" i="1" dirty="0" smtClean="0">
                <a:solidFill>
                  <a:srgbClr val="FF0000"/>
                </a:solidFill>
              </a:rPr>
              <a:t> </a:t>
            </a:r>
            <a:r>
              <a:rPr lang="it-IT" sz="4300" b="1" i="1" dirty="0" err="1" smtClean="0">
                <a:solidFill>
                  <a:srgbClr val="FF0000"/>
                </a:solidFill>
              </a:rPr>
              <a:t>coronary</a:t>
            </a:r>
            <a:r>
              <a:rPr lang="it-IT" sz="4300" b="1" i="1" dirty="0" smtClean="0">
                <a:solidFill>
                  <a:srgbClr val="FF0000"/>
                </a:solidFill>
              </a:rPr>
              <a:t> </a:t>
            </a:r>
            <a:r>
              <a:rPr lang="it-IT" sz="4300" b="1" i="1" dirty="0" err="1" smtClean="0">
                <a:solidFill>
                  <a:srgbClr val="FF0000"/>
                </a:solidFill>
              </a:rPr>
              <a:t>stenting</a:t>
            </a:r>
            <a:r>
              <a:rPr lang="it-IT" sz="4300" b="1" i="1" dirty="0" smtClean="0">
                <a:solidFill>
                  <a:srgbClr val="FF0000"/>
                </a:solidFill>
              </a:rPr>
              <a:t> a </a:t>
            </a:r>
            <a:r>
              <a:rPr lang="it-IT" sz="4300" b="1" i="1" dirty="0" err="1" smtClean="0">
                <a:solidFill>
                  <a:srgbClr val="FF0000"/>
                </a:solidFill>
              </a:rPr>
              <a:t>problem</a:t>
            </a:r>
            <a:r>
              <a:rPr lang="it-IT" sz="4300" b="1" i="1" dirty="0" smtClean="0">
                <a:solidFill>
                  <a:srgbClr val="FF0000"/>
                </a:solidFill>
              </a:rPr>
              <a:t> (or an </a:t>
            </a:r>
            <a:r>
              <a:rPr lang="it-IT" sz="4300" b="1" i="1" dirty="0" err="1" smtClean="0">
                <a:solidFill>
                  <a:srgbClr val="FF0000"/>
                </a:solidFill>
              </a:rPr>
              <a:t>opportunity</a:t>
            </a:r>
            <a:r>
              <a:rPr lang="it-IT" sz="4300" b="1" i="1" dirty="0" smtClean="0">
                <a:solidFill>
                  <a:srgbClr val="FF0000"/>
                </a:solidFill>
              </a:rPr>
              <a:t>) for </a:t>
            </a:r>
            <a:r>
              <a:rPr lang="it-IT" sz="4300" b="1" i="1" dirty="0" err="1" smtClean="0">
                <a:solidFill>
                  <a:srgbClr val="FF0000"/>
                </a:solidFill>
              </a:rPr>
              <a:t>enrolling</a:t>
            </a:r>
            <a:r>
              <a:rPr lang="it-IT" sz="4300" b="1" i="1" dirty="0" smtClean="0">
                <a:solidFill>
                  <a:srgbClr val="FF0000"/>
                </a:solidFill>
              </a:rPr>
              <a:t> the </a:t>
            </a:r>
            <a:r>
              <a:rPr lang="it-IT" sz="4300" b="1" i="1" dirty="0" err="1" smtClean="0">
                <a:solidFill>
                  <a:srgbClr val="FF0000"/>
                </a:solidFill>
              </a:rPr>
              <a:t>patient</a:t>
            </a:r>
            <a:r>
              <a:rPr lang="it-IT" sz="4300" b="1" i="1" dirty="0" smtClean="0">
                <a:solidFill>
                  <a:srgbClr val="FF0000"/>
                </a:solidFill>
              </a:rPr>
              <a:t> in the trial?</a:t>
            </a:r>
          </a:p>
          <a:p>
            <a:endParaRPr lang="it-IT" sz="2200" dirty="0" smtClean="0">
              <a:solidFill>
                <a:schemeClr val="tx2"/>
              </a:solidFill>
            </a:endParaRPr>
          </a:p>
          <a:p>
            <a:endParaRPr lang="it-IT" sz="2000" dirty="0" smtClean="0">
              <a:solidFill>
                <a:schemeClr val="tx2"/>
              </a:solidFill>
            </a:endParaRPr>
          </a:p>
          <a:p>
            <a:r>
              <a:rPr lang="it-IT" sz="2000" dirty="0" smtClean="0">
                <a:solidFill>
                  <a:schemeClr val="tx2"/>
                </a:solidFill>
              </a:rPr>
              <a:t>Valerio Tolva MD, </a:t>
            </a:r>
            <a:r>
              <a:rPr lang="it-IT" sz="2000" dirty="0" err="1" smtClean="0">
                <a:solidFill>
                  <a:schemeClr val="tx2"/>
                </a:solidFill>
              </a:rPr>
              <a:t>PhD</a:t>
            </a:r>
            <a:endParaRPr lang="it-IT" sz="2000" dirty="0" smtClean="0">
              <a:solidFill>
                <a:schemeClr val="tx2"/>
              </a:solidFill>
            </a:endParaRPr>
          </a:p>
          <a:p>
            <a:r>
              <a:rPr lang="it-IT" sz="1200" dirty="0" smtClean="0">
                <a:solidFill>
                  <a:schemeClr val="tx2"/>
                </a:solidFill>
              </a:rPr>
              <a:t>Istituto Auxologico Italiano IRCCS</a:t>
            </a:r>
          </a:p>
          <a:p>
            <a:r>
              <a:rPr lang="it-IT" sz="1200" dirty="0" err="1" smtClean="0">
                <a:solidFill>
                  <a:schemeClr val="tx2"/>
                </a:solidFill>
              </a:rPr>
              <a:t>Deparment</a:t>
            </a:r>
            <a:r>
              <a:rPr lang="it-IT" sz="1200" dirty="0" smtClean="0">
                <a:solidFill>
                  <a:schemeClr val="tx2"/>
                </a:solidFill>
              </a:rPr>
              <a:t> of </a:t>
            </a:r>
            <a:r>
              <a:rPr lang="it-IT" sz="1200" dirty="0" err="1" smtClean="0">
                <a:solidFill>
                  <a:schemeClr val="tx2"/>
                </a:solidFill>
              </a:rPr>
              <a:t>Surgery</a:t>
            </a:r>
            <a:endParaRPr lang="it-IT" sz="1200" dirty="0" smtClean="0">
              <a:solidFill>
                <a:schemeClr val="tx2"/>
              </a:solidFill>
            </a:endParaRPr>
          </a:p>
          <a:p>
            <a:r>
              <a:rPr lang="it-IT" sz="1200" dirty="0" err="1" smtClean="0">
                <a:solidFill>
                  <a:schemeClr val="tx2"/>
                </a:solidFill>
              </a:rPr>
              <a:t>Vascular</a:t>
            </a:r>
            <a:r>
              <a:rPr lang="it-IT" sz="1200" dirty="0" smtClean="0">
                <a:solidFill>
                  <a:schemeClr val="tx2"/>
                </a:solidFill>
              </a:rPr>
              <a:t> </a:t>
            </a:r>
            <a:r>
              <a:rPr lang="it-IT" sz="1200" dirty="0" err="1" smtClean="0">
                <a:solidFill>
                  <a:schemeClr val="tx2"/>
                </a:solidFill>
              </a:rPr>
              <a:t>Surgery</a:t>
            </a:r>
            <a:endParaRPr lang="it-IT" sz="1200" dirty="0" smtClean="0">
              <a:solidFill>
                <a:schemeClr val="tx2"/>
              </a:solidFill>
            </a:endParaRPr>
          </a:p>
          <a:p>
            <a:r>
              <a:rPr lang="it-IT" sz="1200" dirty="0" smtClean="0">
                <a:solidFill>
                  <a:schemeClr val="tx2"/>
                </a:solidFill>
              </a:rPr>
              <a:t>(Head: Renato </a:t>
            </a:r>
            <a:r>
              <a:rPr lang="it-IT" sz="1200" dirty="0" err="1" smtClean="0">
                <a:solidFill>
                  <a:schemeClr val="tx2"/>
                </a:solidFill>
              </a:rPr>
              <a:t>Casana</a:t>
            </a:r>
            <a:r>
              <a:rPr lang="it-IT" sz="1200" dirty="0" smtClean="0">
                <a:solidFill>
                  <a:schemeClr val="tx2"/>
                </a:solidFill>
              </a:rPr>
              <a:t> MD)</a:t>
            </a:r>
          </a:p>
          <a:p>
            <a:r>
              <a:rPr lang="it-IT" sz="1200" dirty="0" smtClean="0">
                <a:solidFill>
                  <a:schemeClr val="tx2"/>
                </a:solidFill>
              </a:rPr>
              <a:t>Milan, </a:t>
            </a:r>
            <a:r>
              <a:rPr lang="it-IT" sz="1200" dirty="0" err="1" smtClean="0">
                <a:solidFill>
                  <a:schemeClr val="tx2"/>
                </a:solidFill>
              </a:rPr>
              <a:t>Italy</a:t>
            </a:r>
            <a:endParaRPr lang="it-IT" sz="1200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1" y="1268760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1218053" cy="1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78" y="5276769"/>
            <a:ext cx="2160240" cy="15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920880" cy="1584176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1800" dirty="0" err="1" smtClean="0">
                <a:solidFill>
                  <a:schemeClr val="tx1"/>
                </a:solidFill>
              </a:rPr>
              <a:t>Why</a:t>
            </a:r>
            <a:r>
              <a:rPr lang="it-IT" sz="1800" dirty="0" smtClean="0">
                <a:solidFill>
                  <a:schemeClr val="tx1"/>
                </a:solidFill>
              </a:rPr>
              <a:t> do </a:t>
            </a:r>
            <a:r>
              <a:rPr lang="it-IT" sz="1800" dirty="0" err="1" smtClean="0">
                <a:solidFill>
                  <a:schemeClr val="tx1"/>
                </a:solidFill>
              </a:rPr>
              <a:t>we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consider</a:t>
            </a:r>
            <a:r>
              <a:rPr lang="it-IT" sz="1800" dirty="0" smtClean="0">
                <a:solidFill>
                  <a:schemeClr val="tx1"/>
                </a:solidFill>
              </a:rPr>
              <a:t> PCI a </a:t>
            </a:r>
            <a:r>
              <a:rPr lang="it-IT" sz="1800" dirty="0" err="1" smtClean="0">
                <a:solidFill>
                  <a:schemeClr val="tx1"/>
                </a:solidFill>
              </a:rPr>
              <a:t>bias</a:t>
            </a:r>
            <a:r>
              <a:rPr lang="it-IT" sz="1800" dirty="0" smtClean="0">
                <a:solidFill>
                  <a:schemeClr val="tx1"/>
                </a:solidFill>
              </a:rPr>
              <a:t>?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CEA </a:t>
            </a:r>
            <a:r>
              <a:rPr lang="it-IT" sz="1600" dirty="0" err="1" smtClean="0">
                <a:solidFill>
                  <a:schemeClr val="tx1"/>
                </a:solidFill>
              </a:rPr>
              <a:t>with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Double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AntiPlatelet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Therapy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RELATED</a:t>
            </a:r>
            <a:r>
              <a:rPr lang="it-IT" sz="1400" dirty="0" smtClean="0">
                <a:solidFill>
                  <a:srgbClr val="FF0000"/>
                </a:solidFill>
              </a:rPr>
              <a:t> COMPLICATIONS: </a:t>
            </a:r>
            <a:r>
              <a:rPr lang="it-IT" sz="1400" dirty="0" smtClean="0">
                <a:solidFill>
                  <a:schemeClr val="tx1"/>
                </a:solidFill>
              </a:rPr>
              <a:t>Severe bleeding (</a:t>
            </a:r>
            <a:r>
              <a:rPr lang="en-US" sz="1400" dirty="0" smtClean="0">
                <a:solidFill>
                  <a:schemeClr val="tx1"/>
                </a:solidFill>
              </a:rPr>
              <a:t>life-threatening</a:t>
            </a:r>
            <a:r>
              <a:rPr lang="it-IT" sz="1400" dirty="0" smtClean="0">
                <a:solidFill>
                  <a:schemeClr val="tx1"/>
                </a:solidFill>
              </a:rPr>
              <a:t>, requiring surgical intervention, transfusion)</a:t>
            </a:r>
          </a:p>
          <a:p>
            <a:pPr lvl="3" algn="just"/>
            <a:endParaRPr lang="it-IT" sz="1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64445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77" y="6534150"/>
            <a:ext cx="23653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1264" y="764704"/>
            <a:ext cx="7632848" cy="1584176"/>
          </a:xfrm>
        </p:spPr>
        <p:txBody>
          <a:bodyPr>
            <a:no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</a:rPr>
              <a:t>Bleeding and </a:t>
            </a:r>
            <a:r>
              <a:rPr lang="it-IT" sz="1800" dirty="0" err="1" smtClean="0">
                <a:solidFill>
                  <a:schemeClr val="tx1"/>
                </a:solidFill>
              </a:rPr>
              <a:t>Double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AntiPlatelet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Therapy</a:t>
            </a:r>
            <a:endParaRPr lang="it-IT" sz="18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Bleeding and </a:t>
            </a:r>
            <a:r>
              <a:rPr lang="it-IT" sz="1600" dirty="0" err="1" smtClean="0">
                <a:solidFill>
                  <a:schemeClr val="tx1"/>
                </a:solidFill>
              </a:rPr>
              <a:t>hematoma</a:t>
            </a:r>
            <a:r>
              <a:rPr lang="it-IT" sz="1600" dirty="0" smtClean="0">
                <a:solidFill>
                  <a:schemeClr val="tx1"/>
                </a:solidFill>
              </a:rPr>
              <a:t> of the </a:t>
            </a:r>
            <a:r>
              <a:rPr lang="it-IT" sz="1600" dirty="0" err="1" smtClean="0">
                <a:solidFill>
                  <a:schemeClr val="tx1"/>
                </a:solidFill>
              </a:rPr>
              <a:t>neck</a:t>
            </a:r>
            <a:r>
              <a:rPr lang="it-IT" sz="1600" dirty="0" smtClean="0">
                <a:solidFill>
                  <a:schemeClr val="tx1"/>
                </a:solidFill>
              </a:rPr>
              <a:t> are the </a:t>
            </a:r>
            <a:r>
              <a:rPr lang="it-IT" sz="1600" dirty="0" err="1" smtClean="0">
                <a:solidFill>
                  <a:schemeClr val="tx1"/>
                </a:solidFill>
              </a:rPr>
              <a:t>leading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causes</a:t>
            </a:r>
            <a:r>
              <a:rPr lang="it-IT" sz="1600" dirty="0" smtClean="0">
                <a:solidFill>
                  <a:schemeClr val="tx1"/>
                </a:solidFill>
              </a:rPr>
              <a:t> of in-hospital </a:t>
            </a:r>
            <a:r>
              <a:rPr lang="it-IT" sz="1600" dirty="0" err="1" smtClean="0">
                <a:solidFill>
                  <a:schemeClr val="tx1"/>
                </a:solidFill>
              </a:rPr>
              <a:t>morbidity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after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carotid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surgery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Major </a:t>
            </a:r>
            <a:r>
              <a:rPr lang="it-IT" sz="1600" dirty="0" err="1" smtClean="0">
                <a:solidFill>
                  <a:schemeClr val="tx1"/>
                </a:solidFill>
              </a:rPr>
              <a:t>Adverse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Cardiovascular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Events</a:t>
            </a:r>
            <a:r>
              <a:rPr lang="it-IT" sz="1600" dirty="0" smtClean="0">
                <a:solidFill>
                  <a:schemeClr val="tx1"/>
                </a:solidFill>
              </a:rPr>
              <a:t> and bleeding are the </a:t>
            </a:r>
            <a:r>
              <a:rPr lang="it-IT" sz="1600" dirty="0" err="1" smtClean="0">
                <a:solidFill>
                  <a:schemeClr val="tx1"/>
                </a:solidFill>
              </a:rPr>
              <a:t>main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predictors</a:t>
            </a:r>
            <a:r>
              <a:rPr lang="it-IT" sz="1600" dirty="0" smtClean="0">
                <a:solidFill>
                  <a:schemeClr val="tx1"/>
                </a:solidFill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</a:rPr>
              <a:t>unplanned</a:t>
            </a:r>
            <a:r>
              <a:rPr lang="it-IT" sz="1600" dirty="0" smtClean="0">
                <a:solidFill>
                  <a:schemeClr val="tx1"/>
                </a:solidFill>
              </a:rPr>
              <a:t> hospital </a:t>
            </a:r>
            <a:r>
              <a:rPr lang="it-IT" sz="1600" dirty="0" err="1" smtClean="0">
                <a:solidFill>
                  <a:schemeClr val="tx1"/>
                </a:solidFill>
              </a:rPr>
              <a:t>readmission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within</a:t>
            </a:r>
            <a:r>
              <a:rPr lang="it-IT" sz="1600" dirty="0" smtClean="0">
                <a:solidFill>
                  <a:schemeClr val="tx1"/>
                </a:solidFill>
              </a:rPr>
              <a:t> 30 </a:t>
            </a:r>
            <a:r>
              <a:rPr lang="it-IT" sz="1600" dirty="0" err="1" smtClean="0">
                <a:solidFill>
                  <a:schemeClr val="tx1"/>
                </a:solidFill>
              </a:rPr>
              <a:t>days</a:t>
            </a:r>
            <a:r>
              <a:rPr lang="it-IT" sz="1600" dirty="0" smtClean="0">
                <a:solidFill>
                  <a:schemeClr val="tx1"/>
                </a:solidFill>
              </a:rPr>
              <a:t> of CEA</a:t>
            </a:r>
          </a:p>
          <a:p>
            <a:pPr lvl="3" algn="just"/>
            <a:endParaRPr lang="it-IT" sz="1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442502"/>
            <a:ext cx="91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/>
              <a:t>				Ho KJ et al. </a:t>
            </a:r>
            <a:r>
              <a:rPr lang="it-IT" sz="1050" b="1" dirty="0" err="1" smtClean="0"/>
              <a:t>Predictors</a:t>
            </a:r>
            <a:r>
              <a:rPr lang="it-IT" sz="1050" b="1" dirty="0" smtClean="0"/>
              <a:t> and </a:t>
            </a:r>
            <a:r>
              <a:rPr lang="it-IT" sz="1050" b="1" dirty="0" err="1" smtClean="0"/>
              <a:t>consequences</a:t>
            </a:r>
            <a:r>
              <a:rPr lang="it-IT" sz="1050" b="1" dirty="0" smtClean="0"/>
              <a:t> of </a:t>
            </a:r>
            <a:r>
              <a:rPr lang="it-IT" sz="1050" b="1" dirty="0" err="1" smtClean="0"/>
              <a:t>unplanned</a:t>
            </a:r>
            <a:r>
              <a:rPr lang="it-IT" sz="1050" b="1" dirty="0" smtClean="0"/>
              <a:t>  hospital </a:t>
            </a:r>
            <a:r>
              <a:rPr lang="it-IT" sz="1050" b="1" dirty="0" err="1" smtClean="0"/>
              <a:t>readmission</a:t>
            </a:r>
            <a:r>
              <a:rPr lang="it-IT" sz="1050" b="1" dirty="0" smtClean="0"/>
              <a:t>. J </a:t>
            </a:r>
            <a:r>
              <a:rPr lang="it-IT" sz="1050" b="1" dirty="0" err="1" smtClean="0"/>
              <a:t>Vasc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Surg</a:t>
            </a:r>
            <a:r>
              <a:rPr lang="it-IT" sz="1050" b="1" dirty="0" smtClean="0"/>
              <a:t> 2014</a:t>
            </a:r>
            <a:endParaRPr lang="en-US" sz="105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57498"/>
            <a:ext cx="5472608" cy="368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2164" y="0"/>
            <a:ext cx="9176164" cy="10081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decision-making flowchart?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32187" y="1340768"/>
            <a:ext cx="26388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Enrollable</a:t>
            </a:r>
            <a:r>
              <a:rPr lang="it-IT" dirty="0" smtClean="0"/>
              <a:t> </a:t>
            </a:r>
            <a:r>
              <a:rPr lang="it-IT" dirty="0" err="1" smtClean="0"/>
              <a:t>carotid</a:t>
            </a:r>
            <a:r>
              <a:rPr lang="it-IT" dirty="0" smtClean="0"/>
              <a:t> </a:t>
            </a:r>
            <a:r>
              <a:rPr lang="it-IT" dirty="0" err="1" smtClean="0"/>
              <a:t>stenosis</a:t>
            </a:r>
            <a:endParaRPr lang="en-US" dirty="0"/>
          </a:p>
        </p:txBody>
      </p:sp>
      <p:cxnSp>
        <p:nvCxnSpPr>
          <p:cNvPr id="14" name="Connettore 2 13"/>
          <p:cNvCxnSpPr>
            <a:stCxn id="6" idx="2"/>
            <a:endCxn id="16" idx="0"/>
          </p:cNvCxnSpPr>
          <p:nvPr/>
        </p:nvCxnSpPr>
        <p:spPr>
          <a:xfrm flipH="1">
            <a:off x="4448107" y="1710100"/>
            <a:ext cx="3512" cy="417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894621" y="219297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71818" y="2127629"/>
            <a:ext cx="215257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I</a:t>
            </a:r>
            <a:r>
              <a:rPr lang="it-IT" dirty="0" err="1" smtClean="0"/>
              <a:t>s</a:t>
            </a:r>
            <a:r>
              <a:rPr lang="it-IT" dirty="0" smtClean="0"/>
              <a:t> DAPT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running</a:t>
            </a:r>
            <a:r>
              <a:rPr lang="it-IT" dirty="0" smtClean="0"/>
              <a:t>?</a:t>
            </a:r>
            <a:endParaRPr lang="en-US" dirty="0"/>
          </a:p>
        </p:txBody>
      </p:sp>
      <p:cxnSp>
        <p:nvCxnSpPr>
          <p:cNvPr id="18" name="Connettore 2 17"/>
          <p:cNvCxnSpPr>
            <a:stCxn id="16" idx="2"/>
            <a:endCxn id="19" idx="0"/>
          </p:cNvCxnSpPr>
          <p:nvPr/>
        </p:nvCxnSpPr>
        <p:spPr>
          <a:xfrm flipH="1">
            <a:off x="1214615" y="2496961"/>
            <a:ext cx="3233492" cy="443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971600" y="2940623"/>
            <a:ext cx="4860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NO</a:t>
            </a:r>
            <a:endParaRPr lang="en-US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121072" y="2780928"/>
            <a:ext cx="5310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YES</a:t>
            </a:r>
            <a:endParaRPr lang="en-US" dirty="0"/>
          </a:p>
        </p:txBody>
      </p:sp>
      <p:cxnSp>
        <p:nvCxnSpPr>
          <p:cNvPr id="28" name="Connettore 2 27"/>
          <p:cNvCxnSpPr>
            <a:stCxn id="19" idx="2"/>
            <a:endCxn id="29" idx="0"/>
          </p:cNvCxnSpPr>
          <p:nvPr/>
        </p:nvCxnSpPr>
        <p:spPr>
          <a:xfrm>
            <a:off x="1214615" y="3309955"/>
            <a:ext cx="3789824" cy="262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910550" y="5935712"/>
            <a:ext cx="218777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92D050"/>
                </a:solidFill>
              </a:rPr>
              <a:t>ENROLL THE PATIENT</a:t>
            </a:r>
            <a:endParaRPr lang="en-US" b="1" u="sng" dirty="0">
              <a:solidFill>
                <a:srgbClr val="92D050"/>
              </a:solidFill>
            </a:endParaRPr>
          </a:p>
        </p:txBody>
      </p:sp>
      <p:cxnSp>
        <p:nvCxnSpPr>
          <p:cNvPr id="7168" name="Connettore 2 7167"/>
          <p:cNvCxnSpPr>
            <a:endCxn id="7169" idx="0"/>
          </p:cNvCxnSpPr>
          <p:nvPr/>
        </p:nvCxnSpPr>
        <p:spPr>
          <a:xfrm>
            <a:off x="5652117" y="2965594"/>
            <a:ext cx="2682601" cy="46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CasellaDiTesto 7168"/>
          <p:cNvSpPr txBox="1"/>
          <p:nvPr/>
        </p:nvSpPr>
        <p:spPr>
          <a:xfrm>
            <a:off x="8028384" y="3429000"/>
            <a:ext cx="6126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BMS</a:t>
            </a:r>
            <a:endParaRPr lang="en-US" dirty="0"/>
          </a:p>
        </p:txBody>
      </p:sp>
      <p:cxnSp>
        <p:nvCxnSpPr>
          <p:cNvPr id="7178" name="Connettore 2 7177"/>
          <p:cNvCxnSpPr>
            <a:stCxn id="7169" idx="2"/>
            <a:endCxn id="7179" idx="0"/>
          </p:cNvCxnSpPr>
          <p:nvPr/>
        </p:nvCxnSpPr>
        <p:spPr>
          <a:xfrm flipH="1">
            <a:off x="7766430" y="3798332"/>
            <a:ext cx="568288" cy="1091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CasellaDiTesto 7178"/>
          <p:cNvSpPr txBox="1"/>
          <p:nvPr/>
        </p:nvSpPr>
        <p:spPr>
          <a:xfrm>
            <a:off x="6557317" y="4889809"/>
            <a:ext cx="24182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Wait</a:t>
            </a:r>
            <a:r>
              <a:rPr lang="it-IT" dirty="0" smtClean="0"/>
              <a:t> 3 </a:t>
            </a:r>
            <a:r>
              <a:rPr lang="it-IT" dirty="0" err="1" smtClean="0"/>
              <a:t>months</a:t>
            </a:r>
            <a:r>
              <a:rPr lang="it-IT" dirty="0" smtClean="0"/>
              <a:t> from PCI</a:t>
            </a:r>
            <a:endParaRPr lang="en-US" dirty="0"/>
          </a:p>
        </p:txBody>
      </p:sp>
      <p:cxnSp>
        <p:nvCxnSpPr>
          <p:cNvPr id="7183" name="Connettore 2 7182"/>
          <p:cNvCxnSpPr>
            <a:stCxn id="7179" idx="2"/>
            <a:endCxn id="29" idx="0"/>
          </p:cNvCxnSpPr>
          <p:nvPr/>
        </p:nvCxnSpPr>
        <p:spPr>
          <a:xfrm flipH="1">
            <a:off x="5004439" y="5259141"/>
            <a:ext cx="2761991" cy="676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5" name="Connettore 2 7184"/>
          <p:cNvCxnSpPr>
            <a:stCxn id="27" idx="2"/>
            <a:endCxn id="7186" idx="0"/>
          </p:cNvCxnSpPr>
          <p:nvPr/>
        </p:nvCxnSpPr>
        <p:spPr>
          <a:xfrm>
            <a:off x="5386596" y="3150260"/>
            <a:ext cx="6025" cy="523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CasellaDiTesto 7185"/>
          <p:cNvSpPr txBox="1"/>
          <p:nvPr/>
        </p:nvSpPr>
        <p:spPr>
          <a:xfrm>
            <a:off x="5121072" y="3673971"/>
            <a:ext cx="5430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DES</a:t>
            </a:r>
            <a:endParaRPr lang="en-US" dirty="0"/>
          </a:p>
        </p:txBody>
      </p:sp>
      <p:cxnSp>
        <p:nvCxnSpPr>
          <p:cNvPr id="7189" name="Connettore 2 7188"/>
          <p:cNvCxnSpPr>
            <a:stCxn id="7186" idx="2"/>
            <a:endCxn id="7193" idx="0"/>
          </p:cNvCxnSpPr>
          <p:nvPr/>
        </p:nvCxnSpPr>
        <p:spPr>
          <a:xfrm flipH="1">
            <a:off x="1789857" y="4043303"/>
            <a:ext cx="3602764" cy="681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CasellaDiTesto 7192"/>
          <p:cNvSpPr txBox="1"/>
          <p:nvPr/>
        </p:nvSpPr>
        <p:spPr>
          <a:xfrm>
            <a:off x="179512" y="4725144"/>
            <a:ext cx="322069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Symptoms</a:t>
            </a:r>
            <a:r>
              <a:rPr lang="it-IT" dirty="0" smtClean="0"/>
              <a:t>?</a:t>
            </a:r>
          </a:p>
          <a:p>
            <a:r>
              <a:rPr lang="it-IT" dirty="0" err="1" smtClean="0"/>
              <a:t>Unstable</a:t>
            </a:r>
            <a:r>
              <a:rPr lang="it-IT" dirty="0" smtClean="0"/>
              <a:t> </a:t>
            </a:r>
            <a:r>
              <a:rPr lang="it-IT" dirty="0" err="1" smtClean="0"/>
              <a:t>instrumental</a:t>
            </a:r>
            <a:r>
              <a:rPr lang="it-IT" dirty="0" smtClean="0"/>
              <a:t> </a:t>
            </a:r>
            <a:r>
              <a:rPr lang="it-IT" dirty="0" err="1" smtClean="0"/>
              <a:t>findings</a:t>
            </a:r>
            <a:r>
              <a:rPr lang="it-IT" dirty="0" smtClean="0"/>
              <a:t>? </a:t>
            </a:r>
            <a:endParaRPr lang="en-US" dirty="0"/>
          </a:p>
        </p:txBody>
      </p:sp>
      <p:cxnSp>
        <p:nvCxnSpPr>
          <p:cNvPr id="7196" name="Connettore 2 7195"/>
          <p:cNvCxnSpPr>
            <a:stCxn id="7193" idx="2"/>
            <a:endCxn id="7197" idx="0"/>
          </p:cNvCxnSpPr>
          <p:nvPr/>
        </p:nvCxnSpPr>
        <p:spPr>
          <a:xfrm>
            <a:off x="1789857" y="5371475"/>
            <a:ext cx="0" cy="721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7" name="CasellaDiTesto 7196"/>
          <p:cNvSpPr txBox="1"/>
          <p:nvPr/>
        </p:nvSpPr>
        <p:spPr>
          <a:xfrm>
            <a:off x="1512377" y="6092779"/>
            <a:ext cx="5549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CAS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5120" name="Connettore 2 5119"/>
          <p:cNvCxnSpPr>
            <a:stCxn id="7186" idx="2"/>
            <a:endCxn id="5121" idx="0"/>
          </p:cNvCxnSpPr>
          <p:nvPr/>
        </p:nvCxnSpPr>
        <p:spPr>
          <a:xfrm>
            <a:off x="5392621" y="4043303"/>
            <a:ext cx="0" cy="84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CasellaDiTesto 5120"/>
          <p:cNvSpPr txBox="1"/>
          <p:nvPr/>
        </p:nvSpPr>
        <p:spPr>
          <a:xfrm>
            <a:off x="4612856" y="4889809"/>
            <a:ext cx="15595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Wait</a:t>
            </a:r>
            <a:r>
              <a:rPr lang="it-IT" dirty="0" smtClean="0"/>
              <a:t> 9 </a:t>
            </a:r>
            <a:r>
              <a:rPr lang="it-IT" dirty="0" err="1" smtClean="0"/>
              <a:t>months</a:t>
            </a:r>
            <a:endParaRPr lang="en-US" dirty="0"/>
          </a:p>
        </p:txBody>
      </p:sp>
      <p:cxnSp>
        <p:nvCxnSpPr>
          <p:cNvPr id="5125" name="Connettore 2 5124"/>
          <p:cNvCxnSpPr>
            <a:stCxn id="5121" idx="2"/>
            <a:endCxn id="29" idx="0"/>
          </p:cNvCxnSpPr>
          <p:nvPr/>
        </p:nvCxnSpPr>
        <p:spPr>
          <a:xfrm flipH="1">
            <a:off x="5004439" y="5259141"/>
            <a:ext cx="388182" cy="676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132187" y="1710100"/>
            <a:ext cx="263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Recent</a:t>
            </a:r>
            <a:r>
              <a:rPr lang="it-IT" dirty="0" smtClean="0"/>
              <a:t> PCI (&lt; 3 </a:t>
            </a:r>
            <a:r>
              <a:rPr lang="it-IT" dirty="0" err="1" smtClean="0"/>
              <a:t>months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10" name="Connettore 2 9"/>
          <p:cNvCxnSpPr>
            <a:stCxn id="16" idx="2"/>
            <a:endCxn id="27" idx="0"/>
          </p:cNvCxnSpPr>
          <p:nvPr/>
        </p:nvCxnSpPr>
        <p:spPr>
          <a:xfrm>
            <a:off x="4448107" y="2496961"/>
            <a:ext cx="938489" cy="283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9" grpId="0" animBg="1"/>
      <p:bldP spid="27" grpId="0" animBg="1"/>
      <p:bldP spid="29" grpId="0" animBg="1"/>
      <p:bldP spid="7169" grpId="0" animBg="1"/>
      <p:bldP spid="7179" grpId="0" animBg="1"/>
      <p:bldP spid="7186" grpId="0" animBg="1"/>
      <p:bldP spid="7193" grpId="0" animBg="1"/>
      <p:bldP spid="7197" grpId="0" animBg="1"/>
      <p:bldP spid="5121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592" y="1628800"/>
            <a:ext cx="75608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The </a:t>
            </a:r>
            <a:r>
              <a:rPr lang="it-IT" sz="2000" i="1" dirty="0" err="1" smtClean="0"/>
              <a:t>cut</a:t>
            </a:r>
            <a:r>
              <a:rPr lang="it-IT" sz="2000" i="1" dirty="0" smtClean="0"/>
              <a:t> off </a:t>
            </a:r>
            <a:r>
              <a:rPr lang="it-IT" sz="2000" dirty="0" smtClean="0"/>
              <a:t>for </a:t>
            </a:r>
            <a:r>
              <a:rPr lang="it-IT" sz="2000" dirty="0" err="1"/>
              <a:t>enrolling</a:t>
            </a:r>
            <a:r>
              <a:rPr lang="it-IT" sz="2000" dirty="0"/>
              <a:t> the </a:t>
            </a:r>
            <a:r>
              <a:rPr lang="it-IT" sz="2000" dirty="0" err="1" smtClean="0"/>
              <a:t>patient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3 </a:t>
            </a:r>
            <a:r>
              <a:rPr lang="it-IT" sz="2000" dirty="0" err="1" smtClean="0"/>
              <a:t>months</a:t>
            </a:r>
            <a:r>
              <a:rPr lang="it-IT" sz="2000" dirty="0" smtClean="0"/>
              <a:t>.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In </a:t>
            </a:r>
            <a:r>
              <a:rPr lang="it-IT" sz="2000" dirty="0" err="1" smtClean="0"/>
              <a:t>asymptomatic</a:t>
            </a:r>
            <a:r>
              <a:rPr lang="it-IT" sz="2000" dirty="0" smtClean="0"/>
              <a:t> </a:t>
            </a:r>
            <a:r>
              <a:rPr lang="it-IT" sz="2000" dirty="0" err="1" smtClean="0"/>
              <a:t>patients</a:t>
            </a:r>
            <a:r>
              <a:rPr lang="it-IT" sz="2000" dirty="0" smtClean="0"/>
              <a:t>, </a:t>
            </a:r>
            <a:r>
              <a:rPr lang="it-IT" sz="2000" dirty="0" err="1" smtClean="0"/>
              <a:t>cardiac</a:t>
            </a:r>
            <a:r>
              <a:rPr lang="it-IT" sz="2000" dirty="0" smtClean="0"/>
              <a:t> timing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</a:t>
            </a:r>
            <a:r>
              <a:rPr lang="it-IT" sz="2000" dirty="0" err="1" smtClean="0"/>
              <a:t>leading</a:t>
            </a:r>
            <a:r>
              <a:rPr lang="it-IT" sz="2000" dirty="0" smtClean="0"/>
              <a:t> </a:t>
            </a:r>
            <a:r>
              <a:rPr lang="it-IT" sz="2000" dirty="0" err="1" smtClean="0"/>
              <a:t>priority</a:t>
            </a:r>
            <a:r>
              <a:rPr lang="it-IT" sz="2000" dirty="0" smtClean="0"/>
              <a:t> </a:t>
            </a:r>
            <a:r>
              <a:rPr lang="it-IT" sz="2000" dirty="0" err="1" smtClean="0"/>
              <a:t>regarding</a:t>
            </a:r>
            <a:r>
              <a:rPr lang="it-IT" sz="2000" dirty="0" smtClean="0"/>
              <a:t> </a:t>
            </a:r>
            <a:r>
              <a:rPr lang="it-IT" sz="2000" dirty="0" err="1" smtClean="0"/>
              <a:t>carotid</a:t>
            </a:r>
            <a:r>
              <a:rPr lang="it-IT" sz="2000" dirty="0" smtClean="0"/>
              <a:t> </a:t>
            </a:r>
            <a:r>
              <a:rPr lang="it-IT" sz="2000" dirty="0" err="1" smtClean="0"/>
              <a:t>stenosis</a:t>
            </a:r>
            <a:endParaRPr lang="it-IT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 smtClean="0"/>
              <a:t>Carotid</a:t>
            </a:r>
            <a:r>
              <a:rPr lang="it-IT" sz="2000" dirty="0" smtClean="0"/>
              <a:t> </a:t>
            </a:r>
            <a:r>
              <a:rPr lang="it-IT" sz="2000" dirty="0" err="1" smtClean="0"/>
              <a:t>endarterectomy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</a:t>
            </a:r>
            <a:r>
              <a:rPr lang="it-IT" sz="2000" dirty="0" err="1" smtClean="0"/>
              <a:t>bias</a:t>
            </a:r>
            <a:r>
              <a:rPr lang="it-IT" sz="2000" dirty="0" smtClean="0"/>
              <a:t> for </a:t>
            </a:r>
            <a:r>
              <a:rPr lang="it-IT" sz="2000" dirty="0" err="1" smtClean="0"/>
              <a:t>enrollment</a:t>
            </a:r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the </a:t>
            </a:r>
            <a:r>
              <a:rPr lang="it-IT" sz="2000" dirty="0" err="1" smtClean="0"/>
              <a:t>patient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taking</a:t>
            </a:r>
            <a:r>
              <a:rPr lang="it-IT" sz="2000" dirty="0" smtClean="0"/>
              <a:t> double </a:t>
            </a:r>
            <a:r>
              <a:rPr lang="it-IT" sz="2000" dirty="0" err="1" smtClean="0"/>
              <a:t>therapy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 smtClean="0"/>
              <a:t>As</a:t>
            </a:r>
            <a:r>
              <a:rPr lang="it-IT" sz="2000" dirty="0" smtClean="0"/>
              <a:t> DES and BMS </a:t>
            </a:r>
            <a:r>
              <a:rPr lang="it-IT" sz="2000" dirty="0" err="1" smtClean="0"/>
              <a:t>have</a:t>
            </a:r>
            <a:r>
              <a:rPr lang="it-IT" sz="2000" dirty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safety</a:t>
            </a:r>
            <a:r>
              <a:rPr lang="it-IT" sz="2000" dirty="0" smtClean="0"/>
              <a:t> </a:t>
            </a:r>
            <a:r>
              <a:rPr lang="it-IT" sz="2000" dirty="0" err="1" smtClean="0"/>
              <a:t>periods</a:t>
            </a:r>
            <a:r>
              <a:rPr lang="it-IT" sz="2000" dirty="0" smtClean="0"/>
              <a:t>, a </a:t>
            </a:r>
            <a:r>
              <a:rPr lang="it-IT" sz="2000" dirty="0" err="1" smtClean="0"/>
              <a:t>tailored</a:t>
            </a:r>
            <a:r>
              <a:rPr lang="it-IT" sz="2000" dirty="0" smtClean="0"/>
              <a:t> </a:t>
            </a:r>
            <a:r>
              <a:rPr lang="it-IT" sz="2000" dirty="0" err="1" smtClean="0"/>
              <a:t>stenting</a:t>
            </a:r>
            <a:r>
              <a:rPr lang="it-IT" sz="2000" dirty="0" smtClean="0"/>
              <a:t> in </a:t>
            </a:r>
            <a:r>
              <a:rPr lang="it-IT" sz="2000" dirty="0" err="1" smtClean="0"/>
              <a:t>patients</a:t>
            </a:r>
            <a:r>
              <a:rPr lang="it-IT" sz="2000" dirty="0" smtClean="0"/>
              <a:t> with tandem </a:t>
            </a:r>
            <a:r>
              <a:rPr lang="it-IT" sz="2000" dirty="0" err="1" smtClean="0"/>
              <a:t>lesions</a:t>
            </a:r>
            <a:r>
              <a:rPr lang="it-IT" sz="2000" dirty="0" smtClean="0"/>
              <a:t> (</a:t>
            </a:r>
            <a:r>
              <a:rPr lang="it-IT" sz="2000" dirty="0" err="1" smtClean="0"/>
              <a:t>coronary</a:t>
            </a:r>
            <a:r>
              <a:rPr lang="it-IT" sz="2000" dirty="0" smtClean="0"/>
              <a:t> and </a:t>
            </a:r>
            <a:r>
              <a:rPr lang="it-IT" sz="2000" dirty="0" err="1" smtClean="0"/>
              <a:t>carotid</a:t>
            </a:r>
            <a:r>
              <a:rPr lang="it-IT" sz="2000" dirty="0" smtClean="0"/>
              <a:t>) must be </a:t>
            </a:r>
            <a:r>
              <a:rPr lang="it-IT" sz="2000" dirty="0" err="1" smtClean="0"/>
              <a:t>considered</a:t>
            </a:r>
            <a:r>
              <a:rPr lang="it-IT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 smtClean="0"/>
              <a:t>Recruitment</a:t>
            </a:r>
            <a:r>
              <a:rPr lang="it-IT" sz="2000" dirty="0" smtClean="0"/>
              <a:t> </a:t>
            </a:r>
            <a:r>
              <a:rPr lang="it-IT" sz="2000" dirty="0"/>
              <a:t>Centers with </a:t>
            </a:r>
            <a:r>
              <a:rPr lang="it-IT" sz="2000" dirty="0" err="1"/>
              <a:t>CathLab</a:t>
            </a:r>
            <a:r>
              <a:rPr lang="it-IT" sz="2000" dirty="0"/>
              <a:t> can </a:t>
            </a:r>
            <a:r>
              <a:rPr lang="it-IT" sz="2000" dirty="0" err="1"/>
              <a:t>enroll</a:t>
            </a:r>
            <a:r>
              <a:rPr lang="it-IT" sz="2000" dirty="0"/>
              <a:t> 6-12% of </a:t>
            </a:r>
            <a:r>
              <a:rPr lang="it-IT" sz="2000" dirty="0" err="1" smtClean="0"/>
              <a:t>patients</a:t>
            </a:r>
            <a:r>
              <a:rPr lang="it-IT" sz="2000" dirty="0" smtClean="0"/>
              <a:t> </a:t>
            </a:r>
            <a:r>
              <a:rPr lang="it-IT" sz="2000" dirty="0" err="1"/>
              <a:t>after</a:t>
            </a:r>
            <a:r>
              <a:rPr lang="it-IT" sz="2000" dirty="0"/>
              <a:t> PCI (30-60 </a:t>
            </a:r>
            <a:r>
              <a:rPr lang="it-IT" sz="2000" dirty="0" err="1"/>
              <a:t>pts</a:t>
            </a:r>
            <a:r>
              <a:rPr lang="it-IT" sz="2000" dirty="0"/>
              <a:t>/</a:t>
            </a:r>
            <a:r>
              <a:rPr lang="it-IT" sz="2000" dirty="0" err="1"/>
              <a:t>year</a:t>
            </a:r>
            <a:r>
              <a:rPr lang="it-IT" sz="2000" dirty="0" smtClean="0"/>
              <a:t>)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/>
            <a:r>
              <a:rPr lang="it-IT" sz="2000" dirty="0" smtClean="0">
                <a:solidFill>
                  <a:srgbClr val="FF0000"/>
                </a:solidFill>
              </a:rPr>
              <a:t>           </a:t>
            </a:r>
            <a:r>
              <a:rPr lang="it-IT" i="1" dirty="0" err="1" smtClean="0">
                <a:solidFill>
                  <a:srgbClr val="FF0000"/>
                </a:solidFill>
              </a:rPr>
              <a:t>Should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we</a:t>
            </a:r>
            <a:r>
              <a:rPr lang="it-IT" i="1" dirty="0" smtClean="0">
                <a:solidFill>
                  <a:srgbClr val="FF0000"/>
                </a:solidFill>
              </a:rPr>
              <a:t> look at </a:t>
            </a:r>
            <a:r>
              <a:rPr lang="it-IT" i="1" dirty="0" err="1" smtClean="0">
                <a:solidFill>
                  <a:srgbClr val="FF0000"/>
                </a:solidFill>
              </a:rPr>
              <a:t>this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subgroup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or </a:t>
            </a:r>
            <a:r>
              <a:rPr lang="it-IT" i="1" dirty="0" err="1" smtClean="0">
                <a:solidFill>
                  <a:srgbClr val="FF0000"/>
                </a:solidFill>
              </a:rPr>
              <a:t>will</a:t>
            </a:r>
            <a:r>
              <a:rPr lang="it-IT" i="1" dirty="0" smtClean="0">
                <a:solidFill>
                  <a:srgbClr val="FF0000"/>
                </a:solidFill>
              </a:rPr>
              <a:t> the trial </a:t>
            </a:r>
            <a:r>
              <a:rPr lang="it-IT" i="1" dirty="0" err="1" smtClean="0">
                <a:solidFill>
                  <a:srgbClr val="FF0000"/>
                </a:solidFill>
              </a:rPr>
              <a:t>give</a:t>
            </a:r>
            <a:r>
              <a:rPr lang="it-IT" i="1" dirty="0" smtClean="0">
                <a:solidFill>
                  <a:srgbClr val="FF0000"/>
                </a:solidFill>
              </a:rPr>
              <a:t> the </a:t>
            </a:r>
            <a:r>
              <a:rPr lang="it-IT" i="1" dirty="0" err="1" smtClean="0">
                <a:solidFill>
                  <a:srgbClr val="FF0000"/>
                </a:solidFill>
              </a:rPr>
              <a:t>answers</a:t>
            </a:r>
            <a:r>
              <a:rPr lang="it-IT" i="1" dirty="0" smtClean="0">
                <a:solidFill>
                  <a:srgbClr val="FF0000"/>
                </a:solidFill>
              </a:rPr>
              <a:t>?</a:t>
            </a:r>
            <a:endParaRPr lang="it-IT" i="1" dirty="0">
              <a:solidFill>
                <a:srgbClr val="FF0000"/>
              </a:solidFill>
            </a:endParaRPr>
          </a:p>
          <a:p>
            <a:pPr algn="just"/>
            <a:endParaRPr lang="it-IT" sz="20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54868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/>
              <a:t>Key</a:t>
            </a:r>
            <a:r>
              <a:rPr lang="it-IT" sz="4000" dirty="0" smtClean="0"/>
              <a:t> </a:t>
            </a:r>
            <a:r>
              <a:rPr lang="it-IT" sz="4000" dirty="0" err="1" smtClean="0"/>
              <a:t>points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8494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3420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Before making a mistake…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335699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…Join the Trial and choose the best route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82" y="875065"/>
            <a:ext cx="3663678" cy="2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77" y="4005748"/>
            <a:ext cx="4239742" cy="28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3668" y="3417222"/>
            <a:ext cx="8100392" cy="3068960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Handling a </a:t>
            </a:r>
            <a:r>
              <a:rPr lang="it-IT" sz="1800" dirty="0" err="1" smtClean="0">
                <a:solidFill>
                  <a:schemeClr val="tx1"/>
                </a:solidFill>
              </a:rPr>
              <a:t>patient</a:t>
            </a:r>
            <a:r>
              <a:rPr lang="it-IT" sz="1800" dirty="0" smtClean="0">
                <a:solidFill>
                  <a:schemeClr val="tx1"/>
                </a:solidFill>
              </a:rPr>
              <a:t> with </a:t>
            </a:r>
            <a:r>
              <a:rPr lang="it-IT" sz="1800" dirty="0" err="1" smtClean="0">
                <a:solidFill>
                  <a:schemeClr val="tx1"/>
                </a:solidFill>
              </a:rPr>
              <a:t>recent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coronary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stenting</a:t>
            </a:r>
            <a:r>
              <a:rPr lang="it-IT" sz="1800" dirty="0" smtClean="0">
                <a:solidFill>
                  <a:schemeClr val="tx1"/>
                </a:solidFill>
              </a:rPr>
              <a:t> and </a:t>
            </a:r>
            <a:r>
              <a:rPr lang="it-IT" sz="1800" dirty="0" err="1" smtClean="0">
                <a:solidFill>
                  <a:schemeClr val="tx1"/>
                </a:solidFill>
              </a:rPr>
              <a:t>carotid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stenosis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is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like</a:t>
            </a:r>
            <a:r>
              <a:rPr lang="it-IT" sz="1800" dirty="0" smtClean="0">
                <a:solidFill>
                  <a:schemeClr val="tx1"/>
                </a:solidFill>
              </a:rPr>
              <a:t> a </a:t>
            </a:r>
            <a:r>
              <a:rPr lang="it-IT" sz="1800" dirty="0" err="1" smtClean="0">
                <a:solidFill>
                  <a:schemeClr val="tx1"/>
                </a:solidFill>
              </a:rPr>
              <a:t>sailing</a:t>
            </a:r>
            <a:r>
              <a:rPr lang="it-IT" sz="1800" dirty="0" smtClean="0">
                <a:solidFill>
                  <a:schemeClr val="tx1"/>
                </a:solidFill>
              </a:rPr>
              <a:t> race: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 smtClean="0">
                <a:solidFill>
                  <a:srgbClr val="00B0F0"/>
                </a:solidFill>
              </a:rPr>
              <a:t>You</a:t>
            </a:r>
            <a:r>
              <a:rPr lang="it-IT" sz="1800" dirty="0" smtClean="0">
                <a:solidFill>
                  <a:srgbClr val="00B0F0"/>
                </a:solidFill>
              </a:rPr>
              <a:t> can head </a:t>
            </a:r>
            <a:r>
              <a:rPr lang="it-IT" sz="1800" dirty="0" err="1" smtClean="0">
                <a:solidFill>
                  <a:srgbClr val="00B0F0"/>
                </a:solidFill>
              </a:rPr>
              <a:t>straight</a:t>
            </a:r>
            <a:r>
              <a:rPr lang="it-IT" sz="1800" dirty="0" smtClean="0">
                <a:solidFill>
                  <a:srgbClr val="00B0F0"/>
                </a:solidFill>
              </a:rPr>
              <a:t> forcing the </a:t>
            </a:r>
            <a:r>
              <a:rPr lang="it-IT" sz="1800" dirty="0" err="1" smtClean="0">
                <a:solidFill>
                  <a:srgbClr val="00B0F0"/>
                </a:solidFill>
              </a:rPr>
              <a:t>upwind</a:t>
            </a:r>
            <a:r>
              <a:rPr lang="it-IT" sz="1800" dirty="0" smtClean="0">
                <a:solidFill>
                  <a:srgbClr val="00B0F0"/>
                </a:solidFill>
              </a:rPr>
              <a:t> : </a:t>
            </a:r>
            <a:r>
              <a:rPr lang="it-IT" sz="1800" dirty="0">
                <a:solidFill>
                  <a:srgbClr val="00B0F0"/>
                </a:solidFill>
              </a:rPr>
              <a:t>with double </a:t>
            </a:r>
            <a:r>
              <a:rPr lang="it-IT" sz="1800" dirty="0" err="1">
                <a:solidFill>
                  <a:srgbClr val="00B0F0"/>
                </a:solidFill>
              </a:rPr>
              <a:t>therapy</a:t>
            </a:r>
            <a:r>
              <a:rPr lang="it-IT" sz="1800" dirty="0">
                <a:solidFill>
                  <a:srgbClr val="00B0F0"/>
                </a:solidFill>
              </a:rPr>
              <a:t> </a:t>
            </a:r>
            <a:r>
              <a:rPr lang="it-IT" sz="1800" dirty="0" err="1">
                <a:solidFill>
                  <a:srgbClr val="00B0F0"/>
                </a:solidFill>
              </a:rPr>
              <a:t>perform</a:t>
            </a:r>
            <a:r>
              <a:rPr lang="it-IT" sz="1800" dirty="0">
                <a:solidFill>
                  <a:srgbClr val="00B0F0"/>
                </a:solidFill>
              </a:rPr>
              <a:t> 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it-IT" sz="1800" dirty="0" smtClean="0">
                <a:solidFill>
                  <a:schemeClr val="accent3">
                    <a:lumMod val="50000"/>
                  </a:schemeClr>
                </a:solidFill>
              </a:rPr>
              <a:t> can </a:t>
            </a:r>
            <a:r>
              <a:rPr lang="it-IT" sz="1800" dirty="0" err="1" smtClean="0">
                <a:solidFill>
                  <a:schemeClr val="accent3">
                    <a:lumMod val="50000"/>
                  </a:schemeClr>
                </a:solidFill>
              </a:rPr>
              <a:t>run</a:t>
            </a:r>
            <a:r>
              <a:rPr lang="it-IT" sz="1800" dirty="0" smtClean="0">
                <a:solidFill>
                  <a:schemeClr val="accent3">
                    <a:lumMod val="50000"/>
                  </a:schemeClr>
                </a:solidFill>
              </a:rPr>
              <a:t> on a </a:t>
            </a:r>
            <a:r>
              <a:rPr lang="it-IT" sz="1800" dirty="0" err="1" smtClean="0">
                <a:solidFill>
                  <a:schemeClr val="accent3">
                    <a:lumMod val="50000"/>
                  </a:schemeClr>
                </a:solidFill>
              </a:rPr>
              <a:t>beam</a:t>
            </a:r>
            <a:r>
              <a:rPr lang="it-IT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800" dirty="0" err="1" smtClean="0">
                <a:solidFill>
                  <a:schemeClr val="accent3">
                    <a:lumMod val="50000"/>
                  </a:schemeClr>
                </a:solidFill>
              </a:rPr>
              <a:t>wind</a:t>
            </a:r>
            <a:r>
              <a:rPr lang="it-IT" sz="1800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it-IT" sz="1800" dirty="0" err="1" smtClean="0">
                <a:solidFill>
                  <a:schemeClr val="accent3">
                    <a:lumMod val="50000"/>
                  </a:schemeClr>
                </a:solidFill>
              </a:rPr>
              <a:t>then</a:t>
            </a:r>
            <a:r>
              <a:rPr lang="it-IT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800" dirty="0" err="1" smtClean="0">
                <a:solidFill>
                  <a:schemeClr val="accent3">
                    <a:lumMod val="50000"/>
                  </a:schemeClr>
                </a:solidFill>
              </a:rPr>
              <a:t>upwind</a:t>
            </a:r>
            <a:r>
              <a:rPr lang="it-IT" sz="1800" dirty="0" smtClean="0">
                <a:solidFill>
                  <a:schemeClr val="accent3">
                    <a:lumMod val="50000"/>
                  </a:schemeClr>
                </a:solidFill>
              </a:rPr>
              <a:t> : stop </a:t>
            </a:r>
            <a:r>
              <a:rPr lang="it-IT" sz="1800" dirty="0">
                <a:solidFill>
                  <a:schemeClr val="accent3">
                    <a:lumMod val="50000"/>
                  </a:schemeClr>
                </a:solidFill>
              </a:rPr>
              <a:t>double </a:t>
            </a:r>
            <a:r>
              <a:rPr lang="it-IT" sz="1800" dirty="0" err="1">
                <a:solidFill>
                  <a:schemeClr val="accent3">
                    <a:lumMod val="50000"/>
                  </a:schemeClr>
                </a:solidFill>
              </a:rPr>
              <a:t>therapy</a:t>
            </a:r>
            <a:r>
              <a:rPr lang="it-IT" sz="1800" dirty="0">
                <a:solidFill>
                  <a:schemeClr val="accent3">
                    <a:lumMod val="50000"/>
                  </a:schemeClr>
                </a:solidFill>
              </a:rPr>
              <a:t> and  </a:t>
            </a:r>
            <a:r>
              <a:rPr lang="it-IT" sz="1800" dirty="0" err="1">
                <a:solidFill>
                  <a:schemeClr val="accent3">
                    <a:lumMod val="50000"/>
                  </a:schemeClr>
                </a:solidFill>
              </a:rPr>
              <a:t>perform</a:t>
            </a:r>
            <a:r>
              <a:rPr lang="it-IT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accent3">
                    <a:lumMod val="50000"/>
                  </a:schemeClr>
                </a:solidFill>
              </a:rPr>
              <a:t>CEA</a:t>
            </a:r>
          </a:p>
          <a:p>
            <a:pPr algn="ctr"/>
            <a:endParaRPr lang="it-IT" sz="1800" dirty="0" smtClean="0">
              <a:solidFill>
                <a:srgbClr val="FF0000"/>
              </a:solidFill>
            </a:endParaRPr>
          </a:p>
          <a:p>
            <a:pPr algn="ctr"/>
            <a:r>
              <a:rPr lang="it-IT" sz="1800" i="1" dirty="0" err="1" smtClean="0">
                <a:solidFill>
                  <a:srgbClr val="FF0000"/>
                </a:solidFill>
              </a:rPr>
              <a:t>Crews</a:t>
            </a:r>
            <a:r>
              <a:rPr lang="it-IT" sz="1800" i="1" dirty="0" smtClean="0">
                <a:solidFill>
                  <a:srgbClr val="FF0000"/>
                </a:solidFill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</a:rPr>
              <a:t>have</a:t>
            </a:r>
            <a:r>
              <a:rPr lang="it-IT" sz="1800" i="1" dirty="0" smtClean="0">
                <a:solidFill>
                  <a:srgbClr val="FF0000"/>
                </a:solidFill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</a:rPr>
              <a:t>guidelines</a:t>
            </a:r>
            <a:r>
              <a:rPr lang="it-IT" sz="1800" i="1" dirty="0" smtClean="0">
                <a:solidFill>
                  <a:srgbClr val="FF0000"/>
                </a:solidFill>
              </a:rPr>
              <a:t> for the right </a:t>
            </a:r>
            <a:r>
              <a:rPr lang="it-IT" sz="1800" i="1" dirty="0" err="1" smtClean="0">
                <a:solidFill>
                  <a:srgbClr val="FF0000"/>
                </a:solidFill>
              </a:rPr>
              <a:t>approach</a:t>
            </a:r>
            <a:r>
              <a:rPr lang="it-IT" sz="1800" i="1" dirty="0" smtClean="0">
                <a:solidFill>
                  <a:srgbClr val="FF0000"/>
                </a:solidFill>
              </a:rPr>
              <a:t> to a race…</a:t>
            </a:r>
          </a:p>
          <a:p>
            <a:pPr algn="ctr"/>
            <a:r>
              <a:rPr lang="it-IT" sz="1800" i="1" dirty="0" smtClean="0">
                <a:solidFill>
                  <a:srgbClr val="FF0000"/>
                </a:solidFill>
              </a:rPr>
              <a:t>can </a:t>
            </a:r>
            <a:r>
              <a:rPr lang="it-IT" sz="1800" i="1" dirty="0" err="1" smtClean="0">
                <a:solidFill>
                  <a:srgbClr val="FF0000"/>
                </a:solidFill>
              </a:rPr>
              <a:t>we</a:t>
            </a:r>
            <a:r>
              <a:rPr lang="it-IT" sz="1800" i="1" dirty="0" smtClean="0">
                <a:solidFill>
                  <a:srgbClr val="FF0000"/>
                </a:solidFill>
              </a:rPr>
              <a:t> create </a:t>
            </a:r>
            <a:r>
              <a:rPr lang="it-IT" sz="1800" i="1" dirty="0" err="1" smtClean="0">
                <a:solidFill>
                  <a:srgbClr val="FF0000"/>
                </a:solidFill>
              </a:rPr>
              <a:t>guidelines</a:t>
            </a:r>
            <a:r>
              <a:rPr lang="it-IT" sz="1800" i="1" dirty="0" smtClean="0">
                <a:solidFill>
                  <a:srgbClr val="FF0000"/>
                </a:solidFill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</a:rPr>
              <a:t>using</a:t>
            </a:r>
            <a:r>
              <a:rPr lang="it-IT" sz="1800" i="1" dirty="0" smtClean="0">
                <a:solidFill>
                  <a:srgbClr val="FF0000"/>
                </a:solidFill>
              </a:rPr>
              <a:t> the data of the Trial?</a:t>
            </a:r>
          </a:p>
          <a:p>
            <a:endParaRPr lang="it-IT" sz="1800" b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C:\Users\valerio\Desktop\maser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27560"/>
            <a:ext cx="3888431" cy="24539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927560"/>
            <a:ext cx="4259728" cy="24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457400"/>
            <a:ext cx="7992888" cy="4779912"/>
          </a:xfrm>
        </p:spPr>
        <p:txBody>
          <a:bodyPr>
            <a:normAutofit/>
          </a:bodyPr>
          <a:lstStyle/>
          <a:p>
            <a:pPr algn="just"/>
            <a:r>
              <a:rPr lang="it-IT" sz="2400" i="1" dirty="0">
                <a:solidFill>
                  <a:schemeClr val="tx1"/>
                </a:solidFill>
              </a:rPr>
              <a:t>“the </a:t>
            </a:r>
            <a:r>
              <a:rPr lang="it-IT" sz="2400" i="1" dirty="0" err="1" smtClean="0">
                <a:solidFill>
                  <a:schemeClr val="tx1"/>
                </a:solidFill>
              </a:rPr>
              <a:t>prevalence</a:t>
            </a:r>
            <a:r>
              <a:rPr lang="it-IT" sz="2400" i="1" dirty="0" smtClean="0">
                <a:solidFill>
                  <a:schemeClr val="tx1"/>
                </a:solidFill>
              </a:rPr>
              <a:t> of severe </a:t>
            </a:r>
            <a:r>
              <a:rPr lang="it-IT" sz="2400" i="1" dirty="0" err="1" smtClean="0">
                <a:solidFill>
                  <a:schemeClr val="tx1"/>
                </a:solidFill>
              </a:rPr>
              <a:t>carotid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disease</a:t>
            </a:r>
            <a:r>
              <a:rPr lang="it-IT" sz="2400" i="1" dirty="0" smtClean="0">
                <a:solidFill>
                  <a:schemeClr val="tx1"/>
                </a:solidFill>
              </a:rPr>
              <a:t> (&gt;80%% </a:t>
            </a:r>
            <a:r>
              <a:rPr lang="it-IT" sz="2400" i="1" dirty="0" err="1" smtClean="0">
                <a:solidFill>
                  <a:schemeClr val="tx1"/>
                </a:solidFill>
              </a:rPr>
              <a:t>stenosis</a:t>
            </a:r>
            <a:r>
              <a:rPr lang="it-IT" sz="2400" i="1" dirty="0" smtClean="0">
                <a:solidFill>
                  <a:schemeClr val="tx1"/>
                </a:solidFill>
              </a:rPr>
              <a:t> of ICA) </a:t>
            </a:r>
            <a:r>
              <a:rPr lang="it-IT" sz="2400" i="1" dirty="0" err="1" smtClean="0">
                <a:solidFill>
                  <a:schemeClr val="tx1"/>
                </a:solidFill>
              </a:rPr>
              <a:t>among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patients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undergoing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Percutaneous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Coronary</a:t>
            </a:r>
            <a:r>
              <a:rPr lang="it-IT" sz="2400" i="1" dirty="0" smtClean="0">
                <a:solidFill>
                  <a:schemeClr val="tx1"/>
                </a:solidFill>
              </a:rPr>
              <a:t> Intervention (PCI)/Open </a:t>
            </a:r>
            <a:r>
              <a:rPr lang="it-IT" sz="2400" i="1" dirty="0" err="1" smtClean="0">
                <a:solidFill>
                  <a:schemeClr val="tx1"/>
                </a:solidFill>
              </a:rPr>
              <a:t>Heart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Surgery</a:t>
            </a:r>
            <a:r>
              <a:rPr lang="it-IT" sz="2400" i="1" dirty="0" smtClean="0">
                <a:solidFill>
                  <a:schemeClr val="tx1"/>
                </a:solidFill>
              </a:rPr>
              <a:t> (OHS) </a:t>
            </a:r>
            <a:r>
              <a:rPr lang="it-IT" sz="2400" i="1" dirty="0" err="1" smtClean="0">
                <a:solidFill>
                  <a:schemeClr val="tx1"/>
                </a:solidFill>
              </a:rPr>
              <a:t>is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estimated</a:t>
            </a:r>
            <a:r>
              <a:rPr lang="it-IT" sz="2400" i="1" dirty="0" smtClean="0">
                <a:solidFill>
                  <a:schemeClr val="tx1"/>
                </a:solidFill>
              </a:rPr>
              <a:t> to be 6% to </a:t>
            </a:r>
            <a:r>
              <a:rPr lang="it-IT" sz="2400" i="1" dirty="0">
                <a:solidFill>
                  <a:schemeClr val="tx1"/>
                </a:solidFill>
              </a:rPr>
              <a:t>12</a:t>
            </a:r>
            <a:r>
              <a:rPr lang="it-IT" sz="2400" i="1" dirty="0" smtClean="0">
                <a:solidFill>
                  <a:schemeClr val="tx1"/>
                </a:solidFill>
              </a:rPr>
              <a:t>%.”</a:t>
            </a:r>
            <a:endParaRPr lang="it-IT" sz="2400" i="1" dirty="0">
              <a:solidFill>
                <a:schemeClr val="tx1"/>
              </a:solidFill>
            </a:endParaRPr>
          </a:p>
          <a:p>
            <a:pPr algn="just"/>
            <a:r>
              <a:rPr lang="it-IT" sz="2400" i="1" dirty="0" smtClean="0">
                <a:solidFill>
                  <a:schemeClr val="tx1"/>
                </a:solidFill>
              </a:rPr>
              <a:t>	</a:t>
            </a:r>
            <a:endParaRPr lang="it-IT" sz="2400" i="1" dirty="0">
              <a:solidFill>
                <a:schemeClr val="tx1"/>
              </a:solidFill>
            </a:endParaRPr>
          </a:p>
          <a:p>
            <a:pPr algn="just"/>
            <a:r>
              <a:rPr lang="it-IT" sz="2400" i="1" dirty="0" smtClean="0">
                <a:solidFill>
                  <a:schemeClr val="tx1"/>
                </a:solidFill>
              </a:rPr>
              <a:t>“…</a:t>
            </a:r>
            <a:r>
              <a:rPr lang="it-IT" sz="2400" i="1" dirty="0" err="1" smtClean="0">
                <a:solidFill>
                  <a:schemeClr val="tx1"/>
                </a:solidFill>
              </a:rPr>
              <a:t>optimal</a:t>
            </a:r>
            <a:r>
              <a:rPr lang="it-IT" sz="2400" i="1" dirty="0" smtClean="0">
                <a:solidFill>
                  <a:schemeClr val="tx1"/>
                </a:solidFill>
              </a:rPr>
              <a:t> treatment of </a:t>
            </a:r>
            <a:r>
              <a:rPr lang="it-IT" sz="2400" i="1" dirty="0" err="1" smtClean="0">
                <a:solidFill>
                  <a:schemeClr val="tx1"/>
                </a:solidFill>
              </a:rPr>
              <a:t>patients</a:t>
            </a:r>
            <a:r>
              <a:rPr lang="it-IT" sz="2400" i="1" dirty="0" smtClean="0">
                <a:solidFill>
                  <a:schemeClr val="tx1"/>
                </a:solidFill>
              </a:rPr>
              <a:t> with </a:t>
            </a:r>
            <a:r>
              <a:rPr lang="it-IT" sz="2400" i="1" dirty="0" err="1" smtClean="0">
                <a:solidFill>
                  <a:schemeClr val="tx1"/>
                </a:solidFill>
              </a:rPr>
              <a:t>concurrent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carotid</a:t>
            </a:r>
            <a:r>
              <a:rPr lang="it-IT" sz="2400" i="1" dirty="0" smtClean="0">
                <a:solidFill>
                  <a:schemeClr val="tx1"/>
                </a:solidFill>
              </a:rPr>
              <a:t> and </a:t>
            </a:r>
            <a:r>
              <a:rPr lang="it-IT" sz="2400" i="1" dirty="0" err="1" smtClean="0">
                <a:solidFill>
                  <a:schemeClr val="tx1"/>
                </a:solidFill>
              </a:rPr>
              <a:t>coronary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artery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disease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remains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unresolved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despite</a:t>
            </a:r>
            <a:r>
              <a:rPr lang="it-IT" sz="2400" i="1" dirty="0" smtClean="0">
                <a:solidFill>
                  <a:schemeClr val="tx1"/>
                </a:solidFill>
              </a:rPr>
              <a:t> &gt;110 </a:t>
            </a:r>
            <a:r>
              <a:rPr lang="it-IT" sz="2400" i="1" dirty="0" err="1" smtClean="0">
                <a:solidFill>
                  <a:schemeClr val="tx1"/>
                </a:solidFill>
              </a:rPr>
              <a:t>publications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i="1" dirty="0" err="1" smtClean="0">
                <a:solidFill>
                  <a:schemeClr val="tx1"/>
                </a:solidFill>
              </a:rPr>
              <a:t>during</a:t>
            </a:r>
            <a:r>
              <a:rPr lang="it-IT" sz="2400" i="1" dirty="0" smtClean="0">
                <a:solidFill>
                  <a:schemeClr val="tx1"/>
                </a:solidFill>
              </a:rPr>
              <a:t> the last 30 </a:t>
            </a:r>
            <a:r>
              <a:rPr lang="it-IT" sz="2400" i="1" dirty="0" err="1" smtClean="0">
                <a:solidFill>
                  <a:schemeClr val="tx1"/>
                </a:solidFill>
              </a:rPr>
              <a:t>years</a:t>
            </a:r>
            <a:r>
              <a:rPr lang="it-IT" sz="2400" i="1" dirty="0" smtClean="0">
                <a:solidFill>
                  <a:schemeClr val="tx1"/>
                </a:solidFill>
              </a:rPr>
              <a:t> reporting </a:t>
            </a:r>
            <a:r>
              <a:rPr lang="it-IT" sz="2400" i="1" dirty="0" err="1" smtClean="0">
                <a:solidFill>
                  <a:schemeClr val="tx1"/>
                </a:solidFill>
              </a:rPr>
              <a:t>results</a:t>
            </a:r>
            <a:r>
              <a:rPr lang="it-IT" sz="2400" i="1" dirty="0" smtClean="0">
                <a:solidFill>
                  <a:schemeClr val="tx1"/>
                </a:solidFill>
              </a:rPr>
              <a:t> in 9,000 </a:t>
            </a:r>
            <a:r>
              <a:rPr lang="it-IT" sz="2400" i="1" dirty="0" err="1" smtClean="0">
                <a:solidFill>
                  <a:schemeClr val="tx1"/>
                </a:solidFill>
              </a:rPr>
              <a:t>patients</a:t>
            </a:r>
            <a:r>
              <a:rPr lang="it-IT" sz="2400" i="1" dirty="0" smtClean="0">
                <a:solidFill>
                  <a:schemeClr val="tx1"/>
                </a:solidFill>
              </a:rPr>
              <a:t>.”</a:t>
            </a:r>
          </a:p>
          <a:p>
            <a:pPr algn="just"/>
            <a:endParaRPr lang="it-IT" sz="2400" i="1" dirty="0" smtClean="0">
              <a:solidFill>
                <a:schemeClr val="tx1"/>
              </a:solidFill>
            </a:endParaRPr>
          </a:p>
          <a:p>
            <a:pPr algn="just"/>
            <a:r>
              <a:rPr lang="it-IT" sz="1200" b="1" dirty="0" err="1" smtClean="0">
                <a:solidFill>
                  <a:srgbClr val="FF0000"/>
                </a:solidFill>
              </a:rPr>
              <a:t>Overview</a:t>
            </a:r>
            <a:r>
              <a:rPr lang="it-IT" sz="1200" b="1" dirty="0" smtClean="0">
                <a:solidFill>
                  <a:srgbClr val="FF0000"/>
                </a:solidFill>
              </a:rPr>
              <a:t> of the Nationwide </a:t>
            </a:r>
            <a:r>
              <a:rPr lang="it-IT" sz="1200" b="1" dirty="0" err="1" smtClean="0">
                <a:solidFill>
                  <a:srgbClr val="FF0000"/>
                </a:solidFill>
              </a:rPr>
              <a:t>Inpatient</a:t>
            </a:r>
            <a:r>
              <a:rPr lang="it-IT" sz="1200" b="1" dirty="0" smtClean="0">
                <a:solidFill>
                  <a:srgbClr val="FF0000"/>
                </a:solidFill>
              </a:rPr>
              <a:t> Sample (NIS) of the Healthcare </a:t>
            </a:r>
            <a:r>
              <a:rPr lang="it-IT" sz="1200" b="1" dirty="0" err="1" smtClean="0">
                <a:solidFill>
                  <a:srgbClr val="FF0000"/>
                </a:solidFill>
              </a:rPr>
              <a:t>Cost</a:t>
            </a:r>
            <a:r>
              <a:rPr lang="it-IT" sz="1200" b="1" dirty="0" smtClean="0">
                <a:solidFill>
                  <a:srgbClr val="FF0000"/>
                </a:solidFill>
              </a:rPr>
              <a:t> and </a:t>
            </a:r>
            <a:r>
              <a:rPr lang="it-IT" sz="1200" b="1" dirty="0" err="1" smtClean="0">
                <a:solidFill>
                  <a:srgbClr val="FF0000"/>
                </a:solidFill>
              </a:rPr>
              <a:t>Utilization</a:t>
            </a:r>
            <a:r>
              <a:rPr lang="it-IT" sz="1200" b="1" dirty="0" smtClean="0">
                <a:solidFill>
                  <a:srgbClr val="FF0000"/>
                </a:solidFill>
              </a:rPr>
              <a:t> Project (HCUP), from </a:t>
            </a:r>
            <a:r>
              <a:rPr lang="it-IT" sz="1200" b="1" dirty="0" err="1" smtClean="0">
                <a:solidFill>
                  <a:srgbClr val="FF0000"/>
                </a:solidFill>
              </a:rPr>
              <a:t>Timaran</a:t>
            </a:r>
            <a:r>
              <a:rPr lang="it-IT" sz="1200" b="1" dirty="0" smtClean="0">
                <a:solidFill>
                  <a:srgbClr val="FF0000"/>
                </a:solidFill>
              </a:rPr>
              <a:t> et al. J </a:t>
            </a:r>
            <a:r>
              <a:rPr lang="it-IT" sz="1200" b="1" dirty="0" err="1" smtClean="0">
                <a:solidFill>
                  <a:srgbClr val="FF0000"/>
                </a:solidFill>
              </a:rPr>
              <a:t>Vasc</a:t>
            </a:r>
            <a:r>
              <a:rPr lang="it-IT" sz="1200" b="1" dirty="0" smtClean="0">
                <a:solidFill>
                  <a:srgbClr val="FF0000"/>
                </a:solidFill>
              </a:rPr>
              <a:t> </a:t>
            </a:r>
            <a:r>
              <a:rPr lang="it-IT" sz="1200" b="1" dirty="0" err="1" smtClean="0">
                <a:solidFill>
                  <a:srgbClr val="FF0000"/>
                </a:solidFill>
              </a:rPr>
              <a:t>Surg</a:t>
            </a:r>
            <a:r>
              <a:rPr lang="it-IT" sz="1200" b="1" dirty="0" smtClean="0">
                <a:solidFill>
                  <a:srgbClr val="FF0000"/>
                </a:solidFill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5703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992888" cy="4680520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Coronary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revascularization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before</a:t>
            </a:r>
            <a:r>
              <a:rPr lang="it-IT" sz="2400" dirty="0" smtClean="0">
                <a:solidFill>
                  <a:schemeClr val="tx1"/>
                </a:solidFill>
              </a:rPr>
              <a:t> non </a:t>
            </a:r>
            <a:r>
              <a:rPr lang="it-IT" sz="2400" dirty="0" err="1" smtClean="0">
                <a:solidFill>
                  <a:schemeClr val="tx1"/>
                </a:solidFill>
              </a:rPr>
              <a:t>cardiac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surgery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believed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u="sng" dirty="0" err="1" smtClean="0">
                <a:solidFill>
                  <a:srgbClr val="00B050"/>
                </a:solidFill>
              </a:rPr>
              <a:t>to</a:t>
            </a:r>
            <a:r>
              <a:rPr lang="it-IT" sz="2400" u="sng" dirty="0" smtClean="0">
                <a:solidFill>
                  <a:srgbClr val="00B050"/>
                </a:solidFill>
              </a:rPr>
              <a:t> </a:t>
            </a:r>
            <a:r>
              <a:rPr lang="it-IT" sz="2400" u="sng" dirty="0" err="1" smtClean="0">
                <a:solidFill>
                  <a:srgbClr val="00B050"/>
                </a:solidFill>
              </a:rPr>
              <a:t>decrease</a:t>
            </a:r>
            <a:r>
              <a:rPr lang="it-IT" sz="2400" dirty="0" smtClean="0">
                <a:solidFill>
                  <a:schemeClr val="tx1"/>
                </a:solidFill>
              </a:rPr>
              <a:t> the peri- and post-operative </a:t>
            </a:r>
            <a:r>
              <a:rPr lang="it-IT" sz="2400" dirty="0" err="1" smtClean="0">
                <a:solidFill>
                  <a:schemeClr val="tx1"/>
                </a:solidFill>
              </a:rPr>
              <a:t>risk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selected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patients</a:t>
            </a:r>
            <a:endParaRPr lang="it-IT" sz="2400" dirty="0" smtClean="0">
              <a:solidFill>
                <a:schemeClr val="tx1"/>
              </a:solidFill>
            </a:endParaRPr>
          </a:p>
          <a:p>
            <a:pPr lvl="0" algn="just"/>
            <a:r>
              <a:rPr lang="it-IT" sz="2400" dirty="0" smtClean="0">
                <a:solidFill>
                  <a:schemeClr val="tx1"/>
                </a:solidFill>
              </a:rPr>
              <a:t>	</a:t>
            </a:r>
            <a:r>
              <a:rPr lang="it-IT" sz="1200" dirty="0" err="1" smtClean="0">
                <a:solidFill>
                  <a:srgbClr val="FF0000"/>
                </a:solidFill>
              </a:rPr>
              <a:t>Fleisher</a:t>
            </a:r>
            <a:r>
              <a:rPr lang="it-IT" sz="1200" dirty="0" smtClean="0">
                <a:solidFill>
                  <a:srgbClr val="FF0000"/>
                </a:solidFill>
              </a:rPr>
              <a:t> LA </a:t>
            </a:r>
            <a:r>
              <a:rPr lang="it-IT" sz="1200" dirty="0" err="1" smtClean="0">
                <a:solidFill>
                  <a:srgbClr val="FF0000"/>
                </a:solidFill>
              </a:rPr>
              <a:t>et</a:t>
            </a:r>
            <a:r>
              <a:rPr lang="it-IT" sz="1200" dirty="0" smtClean="0">
                <a:solidFill>
                  <a:srgbClr val="FF0000"/>
                </a:solidFill>
              </a:rPr>
              <a:t> al. ACC/AHA 2007 </a:t>
            </a:r>
            <a:r>
              <a:rPr lang="it-IT" sz="1200" dirty="0" err="1" smtClean="0">
                <a:solidFill>
                  <a:srgbClr val="FF0000"/>
                </a:solidFill>
              </a:rPr>
              <a:t>Guidelines</a:t>
            </a:r>
            <a:r>
              <a:rPr lang="it-IT" sz="1200" dirty="0" smtClean="0">
                <a:solidFill>
                  <a:srgbClr val="FF0000"/>
                </a:solidFill>
              </a:rPr>
              <a:t> on </a:t>
            </a:r>
            <a:r>
              <a:rPr lang="it-IT" sz="1200" dirty="0" err="1" smtClean="0">
                <a:solidFill>
                  <a:srgbClr val="FF0000"/>
                </a:solidFill>
              </a:rPr>
              <a:t>perioperative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cardiovascular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evaluation</a:t>
            </a:r>
            <a:r>
              <a:rPr lang="it-IT" sz="1200" dirty="0" smtClean="0">
                <a:solidFill>
                  <a:srgbClr val="FF0000"/>
                </a:solidFill>
              </a:rPr>
              <a:t>. J Am </a:t>
            </a:r>
            <a:r>
              <a:rPr lang="it-IT" sz="1200" dirty="0" err="1" smtClean="0">
                <a:solidFill>
                  <a:srgbClr val="FF0000"/>
                </a:solidFill>
              </a:rPr>
              <a:t>Coll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Cardiol</a:t>
            </a:r>
            <a:r>
              <a:rPr lang="it-IT" sz="1200" dirty="0" smtClean="0">
                <a:solidFill>
                  <a:srgbClr val="FF0000"/>
                </a:solidFill>
              </a:rPr>
              <a:t> 2007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frequency</a:t>
            </a:r>
            <a:r>
              <a:rPr lang="it-IT" sz="2400" dirty="0">
                <a:solidFill>
                  <a:schemeClr val="tx1"/>
                </a:solidFill>
              </a:rPr>
              <a:t> of major </a:t>
            </a:r>
            <a:r>
              <a:rPr lang="it-IT" sz="2400" dirty="0" smtClean="0">
                <a:solidFill>
                  <a:schemeClr val="tx1"/>
                </a:solidFill>
              </a:rPr>
              <a:t>non </a:t>
            </a:r>
            <a:r>
              <a:rPr lang="it-IT" sz="2400" dirty="0" err="1" smtClean="0">
                <a:solidFill>
                  <a:schemeClr val="tx1"/>
                </a:solidFill>
              </a:rPr>
              <a:t>cardiac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surgery</a:t>
            </a:r>
            <a:r>
              <a:rPr lang="it-IT" sz="2400" dirty="0">
                <a:solidFill>
                  <a:schemeClr val="tx1"/>
                </a:solidFill>
              </a:rPr>
              <a:t> in the </a:t>
            </a:r>
            <a:r>
              <a:rPr lang="it-IT" sz="2400" dirty="0" err="1">
                <a:solidFill>
                  <a:schemeClr val="tx1"/>
                </a:solidFill>
              </a:rPr>
              <a:t>year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after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Drug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Eluting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Stent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placement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&gt;4-5%</a:t>
            </a:r>
          </a:p>
          <a:p>
            <a:pPr lvl="0" algn="just"/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1200" dirty="0">
                <a:solidFill>
                  <a:srgbClr val="FF0000"/>
                </a:solidFill>
              </a:rPr>
              <a:t>Berger et al. </a:t>
            </a:r>
            <a:r>
              <a:rPr lang="it-IT" sz="1200" dirty="0" err="1">
                <a:solidFill>
                  <a:srgbClr val="FF0000"/>
                </a:solidFill>
              </a:rPr>
              <a:t>Pre</a:t>
            </a:r>
            <a:r>
              <a:rPr lang="it-IT" sz="1200" dirty="0">
                <a:solidFill>
                  <a:srgbClr val="FF0000"/>
                </a:solidFill>
              </a:rPr>
              <a:t>-Operative DES in EVENT </a:t>
            </a:r>
            <a:r>
              <a:rPr lang="it-IT" sz="1200" dirty="0" err="1">
                <a:solidFill>
                  <a:srgbClr val="FF0000"/>
                </a:solidFill>
              </a:rPr>
              <a:t>Registry</a:t>
            </a:r>
            <a:r>
              <a:rPr lang="it-IT" sz="1200" dirty="0">
                <a:solidFill>
                  <a:srgbClr val="FF0000"/>
                </a:solidFill>
              </a:rPr>
              <a:t>. J </a:t>
            </a:r>
            <a:r>
              <a:rPr lang="it-IT" sz="1200" dirty="0" err="1">
                <a:solidFill>
                  <a:srgbClr val="FF0000"/>
                </a:solidFill>
              </a:rPr>
              <a:t>Am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Coll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Cardiol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Intv</a:t>
            </a:r>
            <a:r>
              <a:rPr lang="it-IT" sz="1200" dirty="0">
                <a:solidFill>
                  <a:srgbClr val="FF0000"/>
                </a:solidFill>
              </a:rPr>
              <a:t>. 2010</a:t>
            </a:r>
          </a:p>
          <a:p>
            <a:pPr lvl="0" algn="just"/>
            <a:r>
              <a:rPr lang="it-IT" sz="1200" dirty="0">
                <a:solidFill>
                  <a:srgbClr val="FF0000"/>
                </a:solidFill>
              </a:rPr>
              <a:t>	Van </a:t>
            </a:r>
            <a:r>
              <a:rPr lang="it-IT" sz="1200" dirty="0" err="1">
                <a:solidFill>
                  <a:srgbClr val="FF0000"/>
                </a:solidFill>
              </a:rPr>
              <a:t>Kuijk</a:t>
            </a:r>
            <a:r>
              <a:rPr lang="it-IT" sz="1200" dirty="0">
                <a:solidFill>
                  <a:srgbClr val="FF0000"/>
                </a:solidFill>
              </a:rPr>
              <a:t> et al. Timing of non </a:t>
            </a:r>
            <a:r>
              <a:rPr lang="it-IT" sz="1200" dirty="0" err="1">
                <a:solidFill>
                  <a:srgbClr val="FF0000"/>
                </a:solidFill>
              </a:rPr>
              <a:t>cardiac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surgery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after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coronary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artery</a:t>
            </a:r>
            <a:r>
              <a:rPr lang="it-IT" sz="1200" dirty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stenting</a:t>
            </a:r>
            <a:r>
              <a:rPr lang="it-IT" sz="1200" dirty="0">
                <a:solidFill>
                  <a:srgbClr val="FF0000"/>
                </a:solidFill>
              </a:rPr>
              <a:t>. </a:t>
            </a:r>
            <a:r>
              <a:rPr lang="it-IT" sz="1200" dirty="0" err="1">
                <a:solidFill>
                  <a:srgbClr val="FF0000"/>
                </a:solidFill>
              </a:rPr>
              <a:t>Am</a:t>
            </a:r>
            <a:r>
              <a:rPr lang="it-IT" sz="1200" dirty="0">
                <a:solidFill>
                  <a:srgbClr val="FF0000"/>
                </a:solidFill>
              </a:rPr>
              <a:t> J </a:t>
            </a:r>
            <a:r>
              <a:rPr lang="it-IT" sz="1200" dirty="0" err="1">
                <a:solidFill>
                  <a:srgbClr val="FF0000"/>
                </a:solidFill>
              </a:rPr>
              <a:t>Cardiol</a:t>
            </a:r>
            <a:r>
              <a:rPr lang="it-IT" sz="1200" dirty="0">
                <a:solidFill>
                  <a:srgbClr val="FF0000"/>
                </a:solidFill>
              </a:rPr>
              <a:t> 2009</a:t>
            </a:r>
          </a:p>
          <a:p>
            <a:pPr lvl="0" algn="just"/>
            <a:endParaRPr lang="it-IT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285394"/>
            <a:ext cx="8820472" cy="5229200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Do PCI/Open </a:t>
            </a:r>
            <a:r>
              <a:rPr lang="it-IT" sz="2000" dirty="0" err="1" smtClean="0">
                <a:solidFill>
                  <a:schemeClr val="tx1"/>
                </a:solidFill>
              </a:rPr>
              <a:t>Heart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Surgery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affect</a:t>
            </a:r>
            <a:r>
              <a:rPr lang="it-IT" sz="2000" dirty="0" smtClean="0">
                <a:solidFill>
                  <a:schemeClr val="tx1"/>
                </a:solidFill>
              </a:rPr>
              <a:t> the rate of Major </a:t>
            </a:r>
            <a:r>
              <a:rPr lang="it-IT" sz="2000" dirty="0" err="1" smtClean="0">
                <a:solidFill>
                  <a:schemeClr val="tx1"/>
                </a:solidFill>
              </a:rPr>
              <a:t>Adverse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Cardiovascular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Events</a:t>
            </a:r>
            <a:r>
              <a:rPr lang="it-IT" sz="2000" dirty="0" smtClean="0">
                <a:solidFill>
                  <a:schemeClr val="tx1"/>
                </a:solidFill>
              </a:rPr>
              <a:t> in </a:t>
            </a:r>
            <a:r>
              <a:rPr lang="it-IT" sz="2000" dirty="0" err="1" smtClean="0">
                <a:solidFill>
                  <a:schemeClr val="tx1"/>
                </a:solidFill>
              </a:rPr>
              <a:t>patient</a:t>
            </a:r>
            <a:r>
              <a:rPr lang="it-IT" sz="2000" dirty="0" smtClean="0">
                <a:solidFill>
                  <a:schemeClr val="tx1"/>
                </a:solidFill>
              </a:rPr>
              <a:t> with </a:t>
            </a:r>
            <a:r>
              <a:rPr lang="it-IT" sz="2000" dirty="0" err="1" smtClean="0">
                <a:solidFill>
                  <a:schemeClr val="tx1"/>
                </a:solidFill>
              </a:rPr>
              <a:t>carotid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artery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stenosis</a:t>
            </a:r>
            <a:r>
              <a:rPr lang="it-IT" sz="20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8" y="2636912"/>
            <a:ext cx="7263514" cy="40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23728" y="3212976"/>
            <a:ext cx="294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Unprotected</a:t>
            </a:r>
            <a:r>
              <a:rPr lang="it-IT" dirty="0" smtClean="0">
                <a:solidFill>
                  <a:srgbClr val="FF0000"/>
                </a:solidFill>
              </a:rPr>
              <a:t>	</a:t>
            </a:r>
            <a:r>
              <a:rPr lang="it-IT" b="1" dirty="0" err="1" smtClean="0">
                <a:solidFill>
                  <a:srgbClr val="92D050"/>
                </a:solidFill>
              </a:rPr>
              <a:t>Protected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358897" y="6211668"/>
            <a:ext cx="178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Shishehbor</a:t>
            </a:r>
            <a:r>
              <a:rPr lang="en-US" dirty="0">
                <a:solidFill>
                  <a:srgbClr val="FF0000"/>
                </a:solidFill>
              </a:rPr>
              <a:t> et al</a:t>
            </a:r>
            <a:r>
              <a:rPr lang="en-US" dirty="0" smtClean="0">
                <a:solidFill>
                  <a:srgbClr val="FF0000"/>
                </a:solidFill>
              </a:rPr>
              <a:t>. JACC.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2636912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457400"/>
            <a:ext cx="9144000" cy="5400600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Do PCI </a:t>
            </a:r>
            <a:r>
              <a:rPr lang="it-IT" sz="2400" dirty="0" err="1" smtClean="0">
                <a:solidFill>
                  <a:schemeClr val="tx1"/>
                </a:solidFill>
              </a:rPr>
              <a:t>affect</a:t>
            </a:r>
            <a:r>
              <a:rPr lang="it-IT" sz="2400" dirty="0" smtClean="0">
                <a:solidFill>
                  <a:schemeClr val="tx1"/>
                </a:solidFill>
              </a:rPr>
              <a:t> the rate of Major </a:t>
            </a:r>
            <a:r>
              <a:rPr lang="it-IT" sz="2400" dirty="0" err="1" smtClean="0">
                <a:solidFill>
                  <a:schemeClr val="tx1"/>
                </a:solidFill>
              </a:rPr>
              <a:t>Adverse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Cardiovascular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Events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patients</a:t>
            </a:r>
            <a:r>
              <a:rPr lang="it-IT" sz="2400" dirty="0" smtClean="0">
                <a:solidFill>
                  <a:schemeClr val="tx1"/>
                </a:solidFill>
              </a:rPr>
              <a:t> with </a:t>
            </a:r>
            <a:r>
              <a:rPr lang="it-IT" sz="2400" dirty="0" err="1" smtClean="0">
                <a:solidFill>
                  <a:schemeClr val="tx1"/>
                </a:solidFill>
              </a:rPr>
              <a:t>carotid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artery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stenosis</a:t>
            </a:r>
            <a:r>
              <a:rPr lang="it-IT" sz="24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7"/>
            <a:ext cx="5112569" cy="432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80112" y="2456195"/>
            <a:ext cx="36527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Dashed</a:t>
            </a:r>
            <a:r>
              <a:rPr lang="it-IT" dirty="0" smtClean="0"/>
              <a:t> line: CAS </a:t>
            </a:r>
            <a:r>
              <a:rPr lang="it-IT" dirty="0" err="1" smtClean="0"/>
              <a:t>without</a:t>
            </a:r>
            <a:r>
              <a:rPr lang="it-IT" dirty="0" smtClean="0"/>
              <a:t> PCI</a:t>
            </a:r>
          </a:p>
          <a:p>
            <a:r>
              <a:rPr lang="it-IT" dirty="0" smtClean="0"/>
              <a:t>Solid line: CAS with PCI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1200" b="1" i="1" dirty="0" smtClean="0"/>
              <a:t>Tomai et al.</a:t>
            </a:r>
          </a:p>
          <a:p>
            <a:r>
              <a:rPr lang="it-IT" sz="1200" b="1" i="1" dirty="0" smtClean="0"/>
              <a:t>2011. </a:t>
            </a:r>
            <a:r>
              <a:rPr lang="it-IT" sz="1200" b="1" i="1" dirty="0" err="1" smtClean="0"/>
              <a:t>JACC:Cardiovasc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Interv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661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964488" cy="5184576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Why</a:t>
            </a:r>
            <a:r>
              <a:rPr lang="it-IT" sz="2000" dirty="0" smtClean="0">
                <a:solidFill>
                  <a:schemeClr val="tx1"/>
                </a:solidFill>
              </a:rPr>
              <a:t> do </a:t>
            </a:r>
            <a:r>
              <a:rPr lang="it-IT" sz="2000" dirty="0" err="1" smtClean="0">
                <a:solidFill>
                  <a:schemeClr val="tx1"/>
                </a:solidFill>
              </a:rPr>
              <a:t>we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consider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Percutaneous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Coronary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Intervention</a:t>
            </a:r>
            <a:r>
              <a:rPr lang="it-IT" sz="2000" dirty="0" smtClean="0">
                <a:solidFill>
                  <a:schemeClr val="tx1"/>
                </a:solidFill>
              </a:rPr>
              <a:t> a </a:t>
            </a:r>
            <a:r>
              <a:rPr lang="it-IT" sz="2000" dirty="0" err="1" smtClean="0">
                <a:solidFill>
                  <a:schemeClr val="tx1"/>
                </a:solidFill>
              </a:rPr>
              <a:t>bias</a:t>
            </a:r>
            <a:r>
              <a:rPr lang="it-IT" sz="2000" dirty="0" smtClean="0">
                <a:solidFill>
                  <a:schemeClr val="tx1"/>
                </a:solidFill>
              </a:rPr>
              <a:t>?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</a:rPr>
              <a:t>CEA </a:t>
            </a:r>
            <a:r>
              <a:rPr lang="it-IT" sz="1800" dirty="0" err="1" smtClean="0">
                <a:solidFill>
                  <a:schemeClr val="tx1"/>
                </a:solidFill>
              </a:rPr>
              <a:t>without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Double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AntiPlatelet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Therapy</a:t>
            </a:r>
            <a:endParaRPr lang="it-IT" sz="18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RELATED COMPLICATIONS: </a:t>
            </a:r>
            <a:r>
              <a:rPr lang="it-IT" sz="1600" dirty="0" err="1" smtClean="0">
                <a:solidFill>
                  <a:schemeClr val="tx1"/>
                </a:solidFill>
              </a:rPr>
              <a:t>death</a:t>
            </a:r>
            <a:r>
              <a:rPr lang="it-IT" sz="1600" dirty="0" smtClean="0">
                <a:solidFill>
                  <a:schemeClr val="tx1"/>
                </a:solidFill>
              </a:rPr>
              <a:t>, MI, </a:t>
            </a:r>
            <a:r>
              <a:rPr lang="it-IT" sz="1600" dirty="0" err="1" smtClean="0">
                <a:solidFill>
                  <a:schemeClr val="tx1"/>
                </a:solidFill>
              </a:rPr>
              <a:t>stent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thrombosis</a:t>
            </a:r>
            <a:r>
              <a:rPr lang="it-IT" sz="1600" dirty="0" smtClean="0">
                <a:solidFill>
                  <a:schemeClr val="tx1"/>
                </a:solidFill>
              </a:rPr>
              <a:t>	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tx1"/>
              </a:solidFill>
            </a:endParaRPr>
          </a:p>
          <a:p>
            <a:pPr lvl="1" algn="just"/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3" y="2265839"/>
            <a:ext cx="6408712" cy="40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78994" y="6581001"/>
            <a:ext cx="2365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Van </a:t>
            </a:r>
            <a:r>
              <a:rPr lang="it-IT" sz="1200" b="1" dirty="0" err="1" smtClean="0"/>
              <a:t>Kuijk</a:t>
            </a:r>
            <a:r>
              <a:rPr lang="it-IT" sz="1200" b="1" dirty="0" smtClean="0"/>
              <a:t> et al. </a:t>
            </a:r>
            <a:r>
              <a:rPr lang="it-IT" sz="1200" b="1" dirty="0" err="1" smtClean="0"/>
              <a:t>Am.J.Cardiol</a:t>
            </a:r>
            <a:r>
              <a:rPr lang="it-IT" sz="1200" b="1" dirty="0" smtClean="0"/>
              <a:t>, 2009</a:t>
            </a:r>
            <a:endParaRPr lang="en-US" sz="1200" b="1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907704" y="3438939"/>
            <a:ext cx="172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1907704" y="3640399"/>
            <a:ext cx="172819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050052" y="3366485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5050052" y="3673114"/>
            <a:ext cx="187220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704856" cy="5184576"/>
          </a:xfrm>
        </p:spPr>
        <p:txBody>
          <a:bodyPr>
            <a:norm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Suspension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of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Double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AntiPlatelet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Therapy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after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Percutaneous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Coronary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Intervention</a:t>
            </a:r>
            <a:r>
              <a:rPr lang="it-IT" sz="2000" dirty="0" smtClean="0">
                <a:solidFill>
                  <a:schemeClr val="tx1"/>
                </a:solidFill>
              </a:rPr>
              <a:t> (PCI) </a:t>
            </a:r>
            <a:r>
              <a:rPr lang="it-IT" sz="2000" dirty="0" err="1" smtClean="0">
                <a:solidFill>
                  <a:schemeClr val="tx1"/>
                </a:solidFill>
              </a:rPr>
              <a:t>is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associated</a:t>
            </a:r>
            <a:r>
              <a:rPr lang="it-IT" sz="2000" dirty="0" smtClean="0">
                <a:solidFill>
                  <a:schemeClr val="tx1"/>
                </a:solidFill>
              </a:rPr>
              <a:t>  with the </a:t>
            </a:r>
            <a:r>
              <a:rPr lang="it-IT" sz="2000" dirty="0" err="1" smtClean="0">
                <a:solidFill>
                  <a:schemeClr val="tx1"/>
                </a:solidFill>
              </a:rPr>
              <a:t>risk</a:t>
            </a:r>
            <a:r>
              <a:rPr lang="it-IT" sz="2000" dirty="0" smtClean="0">
                <a:solidFill>
                  <a:schemeClr val="tx1"/>
                </a:solidFill>
              </a:rPr>
              <a:t> of peri-operative  Major </a:t>
            </a:r>
            <a:r>
              <a:rPr lang="it-IT" sz="2000" dirty="0" err="1" smtClean="0">
                <a:solidFill>
                  <a:schemeClr val="tx1"/>
                </a:solidFill>
              </a:rPr>
              <a:t>Adverse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Cardiovascular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Events</a:t>
            </a:r>
            <a:r>
              <a:rPr lang="it-IT" sz="2000" dirty="0" smtClean="0">
                <a:solidFill>
                  <a:schemeClr val="tx1"/>
                </a:solidFill>
              </a:rPr>
              <a:t> due to </a:t>
            </a:r>
            <a:r>
              <a:rPr lang="it-IT" sz="2000" dirty="0" err="1" smtClean="0">
                <a:solidFill>
                  <a:srgbClr val="FF0000"/>
                </a:solidFill>
              </a:rPr>
              <a:t>stent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thrombosis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rgbClr val="FF0000"/>
                </a:solidFill>
              </a:rPr>
              <a:t>Stent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thrombosis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is</a:t>
            </a:r>
            <a:r>
              <a:rPr lang="it-IT" sz="2000" dirty="0" smtClean="0">
                <a:solidFill>
                  <a:schemeClr val="tx1"/>
                </a:solidFill>
              </a:rPr>
              <a:t> a </a:t>
            </a:r>
            <a:r>
              <a:rPr lang="it-IT" sz="2000" dirty="0" err="1" smtClean="0">
                <a:solidFill>
                  <a:schemeClr val="tx1"/>
                </a:solidFill>
              </a:rPr>
              <a:t>multifactorial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process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1600" b="1" i="1" dirty="0" err="1" smtClean="0">
                <a:solidFill>
                  <a:srgbClr val="0070C0"/>
                </a:solidFill>
              </a:rPr>
              <a:t>Surface</a:t>
            </a:r>
            <a:r>
              <a:rPr lang="it-IT" sz="1600" b="1" i="1" dirty="0" smtClean="0">
                <a:solidFill>
                  <a:srgbClr val="0070C0"/>
                </a:solidFill>
              </a:rPr>
              <a:t> </a:t>
            </a:r>
            <a:r>
              <a:rPr lang="it-IT" sz="1600" b="1" i="1" dirty="0" err="1" smtClean="0">
                <a:solidFill>
                  <a:srgbClr val="0070C0"/>
                </a:solidFill>
              </a:rPr>
              <a:t>coating</a:t>
            </a:r>
            <a:r>
              <a:rPr lang="it-IT" sz="1600" b="1" i="1" dirty="0" smtClean="0">
                <a:solidFill>
                  <a:srgbClr val="0070C0"/>
                </a:solidFill>
              </a:rPr>
              <a:t>: </a:t>
            </a:r>
            <a:r>
              <a:rPr lang="it-IT" sz="1600" b="1" i="1" dirty="0" err="1" smtClean="0">
                <a:solidFill>
                  <a:srgbClr val="0070C0"/>
                </a:solidFill>
              </a:rPr>
              <a:t>Drug</a:t>
            </a:r>
            <a:r>
              <a:rPr lang="it-IT" sz="1600" b="1" i="1" dirty="0" smtClean="0">
                <a:solidFill>
                  <a:srgbClr val="0070C0"/>
                </a:solidFill>
              </a:rPr>
              <a:t> </a:t>
            </a:r>
            <a:r>
              <a:rPr lang="it-IT" sz="1600" b="1" i="1" dirty="0" err="1" smtClean="0">
                <a:solidFill>
                  <a:srgbClr val="0070C0"/>
                </a:solidFill>
              </a:rPr>
              <a:t>Eluting</a:t>
            </a:r>
            <a:r>
              <a:rPr lang="it-IT" sz="1600" b="1" i="1" dirty="0" smtClean="0">
                <a:solidFill>
                  <a:srgbClr val="0070C0"/>
                </a:solidFill>
              </a:rPr>
              <a:t> </a:t>
            </a:r>
            <a:r>
              <a:rPr lang="it-IT" sz="1600" b="1" i="1" dirty="0" err="1" smtClean="0">
                <a:solidFill>
                  <a:srgbClr val="0070C0"/>
                </a:solidFill>
              </a:rPr>
              <a:t>Stents</a:t>
            </a:r>
            <a:r>
              <a:rPr lang="it-IT" sz="1600" b="1" i="1" dirty="0" smtClean="0">
                <a:solidFill>
                  <a:srgbClr val="0070C0"/>
                </a:solidFill>
              </a:rPr>
              <a:t> (DES), Bare Metal </a:t>
            </a:r>
            <a:r>
              <a:rPr lang="it-IT" sz="1600" b="1" i="1" dirty="0" err="1" smtClean="0">
                <a:solidFill>
                  <a:srgbClr val="0070C0"/>
                </a:solidFill>
              </a:rPr>
              <a:t>Stents</a:t>
            </a:r>
            <a:r>
              <a:rPr lang="it-IT" sz="1600" b="1" i="1" dirty="0" smtClean="0">
                <a:solidFill>
                  <a:srgbClr val="0070C0"/>
                </a:solidFill>
              </a:rPr>
              <a:t> (BMS)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Stent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diameter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Stent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length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Vessel </a:t>
            </a:r>
            <a:r>
              <a:rPr lang="it-IT" sz="1600" dirty="0" err="1" smtClean="0">
                <a:solidFill>
                  <a:schemeClr val="tx1"/>
                </a:solidFill>
              </a:rPr>
              <a:t>diameter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Left </a:t>
            </a:r>
            <a:r>
              <a:rPr lang="it-IT" sz="1600" dirty="0" err="1" smtClean="0">
                <a:solidFill>
                  <a:schemeClr val="tx1"/>
                </a:solidFill>
              </a:rPr>
              <a:t>ventricular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ejection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fraction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</a:rPr>
              <a:t>Metabolic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syndrome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</a:endParaRPr>
          </a:p>
          <a:p>
            <a:pPr marL="2286000" lvl="4" indent="-457200" algn="just"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schemeClr val="tx1"/>
              </a:solidFill>
            </a:endParaRPr>
          </a:p>
          <a:p>
            <a:pPr lvl="3" algn="just"/>
            <a:endParaRPr lang="it-IT" sz="1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tx1"/>
              </a:solidFill>
            </a:endParaRPr>
          </a:p>
          <a:p>
            <a:pPr lvl="1" algn="just"/>
            <a:endParaRPr lang="it-IT" sz="1400" dirty="0" smtClean="0">
              <a:solidFill>
                <a:schemeClr val="tx1"/>
              </a:solidFill>
            </a:endParaRPr>
          </a:p>
          <a:p>
            <a:pPr lvl="3" algn="just"/>
            <a:endParaRPr lang="it-IT" sz="1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200800" cy="4896544"/>
          </a:xfrm>
        </p:spPr>
        <p:txBody>
          <a:bodyPr>
            <a:norm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1800" dirty="0" err="1" smtClean="0">
                <a:solidFill>
                  <a:schemeClr val="tx1"/>
                </a:solidFill>
              </a:rPr>
              <a:t>Stent-related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decision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making</a:t>
            </a:r>
            <a:r>
              <a:rPr lang="it-IT" sz="1800" dirty="0" smtClean="0">
                <a:solidFill>
                  <a:schemeClr val="tx1"/>
                </a:solidFill>
              </a:rPr>
              <a:t>: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PCI with BMS: </a:t>
            </a:r>
            <a:r>
              <a:rPr lang="it-IT" sz="1600" dirty="0" smtClean="0">
                <a:solidFill>
                  <a:schemeClr val="tx1"/>
                </a:solidFill>
              </a:rPr>
              <a:t>The </a:t>
            </a:r>
            <a:r>
              <a:rPr lang="it-IT" sz="1600" dirty="0" err="1" smtClean="0">
                <a:solidFill>
                  <a:schemeClr val="tx1"/>
                </a:solidFill>
              </a:rPr>
              <a:t>European</a:t>
            </a:r>
            <a:r>
              <a:rPr lang="it-IT" sz="1600" dirty="0" smtClean="0">
                <a:solidFill>
                  <a:schemeClr val="tx1"/>
                </a:solidFill>
              </a:rPr>
              <a:t> Society of </a:t>
            </a:r>
            <a:r>
              <a:rPr lang="it-IT" sz="1600" dirty="0" err="1" smtClean="0">
                <a:solidFill>
                  <a:schemeClr val="tx1"/>
                </a:solidFill>
              </a:rPr>
              <a:t>Cardiology</a:t>
            </a:r>
            <a:r>
              <a:rPr lang="it-IT" sz="1600" dirty="0" smtClean="0">
                <a:solidFill>
                  <a:schemeClr val="tx1"/>
                </a:solidFill>
              </a:rPr>
              <a:t> + ACC/AHA </a:t>
            </a:r>
            <a:r>
              <a:rPr lang="it-IT" sz="1600" dirty="0" err="1" smtClean="0">
                <a:solidFill>
                  <a:schemeClr val="tx1"/>
                </a:solidFill>
              </a:rPr>
              <a:t>recommends</a:t>
            </a:r>
            <a:r>
              <a:rPr lang="it-IT" sz="1600" dirty="0" smtClean="0">
                <a:solidFill>
                  <a:schemeClr val="tx1"/>
                </a:solidFill>
              </a:rPr>
              <a:t> DAPT for a minimum of 6 weeks </a:t>
            </a:r>
            <a:r>
              <a:rPr lang="it-IT" sz="1600" dirty="0" err="1" smtClean="0">
                <a:solidFill>
                  <a:schemeClr val="tx1"/>
                </a:solidFill>
              </a:rPr>
              <a:t>after</a:t>
            </a:r>
            <a:r>
              <a:rPr lang="it-IT" sz="1600" dirty="0" smtClean="0">
                <a:solidFill>
                  <a:schemeClr val="tx1"/>
                </a:solidFill>
              </a:rPr>
              <a:t> PCI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PCI with DES: </a:t>
            </a:r>
            <a:r>
              <a:rPr lang="en-US" sz="1600" dirty="0" smtClean="0">
                <a:solidFill>
                  <a:schemeClr val="tx1"/>
                </a:solidFill>
              </a:rPr>
              <a:t>The European </a:t>
            </a:r>
            <a:r>
              <a:rPr lang="en-US" sz="1600" dirty="0">
                <a:solidFill>
                  <a:schemeClr val="tx1"/>
                </a:solidFill>
              </a:rPr>
              <a:t>Society of </a:t>
            </a:r>
            <a:r>
              <a:rPr lang="en-US" sz="1600" dirty="0" smtClean="0">
                <a:solidFill>
                  <a:schemeClr val="tx1"/>
                </a:solidFill>
              </a:rPr>
              <a:t>Cardiology + ACC/AHA recommends DAPT </a:t>
            </a:r>
            <a:r>
              <a:rPr lang="en-US" sz="1600" dirty="0">
                <a:solidFill>
                  <a:schemeClr val="tx1"/>
                </a:solidFill>
              </a:rPr>
              <a:t>for a </a:t>
            </a:r>
            <a:r>
              <a:rPr lang="en-US" sz="1600" dirty="0" smtClean="0">
                <a:solidFill>
                  <a:schemeClr val="tx1"/>
                </a:solidFill>
              </a:rPr>
              <a:t>minimum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1 year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Always consider the </a:t>
            </a:r>
            <a:r>
              <a:rPr lang="en-US" sz="1400" dirty="0">
                <a:solidFill>
                  <a:schemeClr val="tx1"/>
                </a:solidFill>
              </a:rPr>
              <a:t>time </a:t>
            </a:r>
            <a:r>
              <a:rPr lang="en-US" sz="1400" dirty="0" smtClean="0">
                <a:solidFill>
                  <a:schemeClr val="tx1"/>
                </a:solidFill>
              </a:rPr>
              <a:t>interval in patients with coronary and carotid lesions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it-IT" sz="1400" dirty="0" err="1" smtClean="0">
                <a:solidFill>
                  <a:srgbClr val="FF0000"/>
                </a:solidFill>
              </a:rPr>
              <a:t>Avoiding</a:t>
            </a:r>
            <a:r>
              <a:rPr lang="it-IT" sz="1400" dirty="0" smtClean="0">
                <a:solidFill>
                  <a:srgbClr val="FF0000"/>
                </a:solidFill>
              </a:rPr>
              <a:t> DES in </a:t>
            </a:r>
            <a:r>
              <a:rPr lang="it-IT" sz="1400" dirty="0" err="1" smtClean="0">
                <a:solidFill>
                  <a:srgbClr val="FF0000"/>
                </a:solidFill>
              </a:rPr>
              <a:t>patients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scheduled</a:t>
            </a:r>
            <a:r>
              <a:rPr lang="it-IT" sz="1400" dirty="0" smtClean="0">
                <a:solidFill>
                  <a:srgbClr val="FF0000"/>
                </a:solidFill>
              </a:rPr>
              <a:t> for </a:t>
            </a:r>
            <a:r>
              <a:rPr lang="it-IT" sz="1400" dirty="0" err="1" smtClean="0">
                <a:solidFill>
                  <a:srgbClr val="FF0000"/>
                </a:solidFill>
              </a:rPr>
              <a:t>carotid</a:t>
            </a:r>
            <a:r>
              <a:rPr lang="it-IT" sz="1400" dirty="0" smtClean="0">
                <a:solidFill>
                  <a:srgbClr val="FF0000"/>
                </a:solidFill>
              </a:rPr>
              <a:t> or </a:t>
            </a:r>
            <a:r>
              <a:rPr lang="it-IT" sz="1400" dirty="0" err="1" smtClean="0">
                <a:solidFill>
                  <a:srgbClr val="FF0000"/>
                </a:solidFill>
              </a:rPr>
              <a:t>aortic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surgery</a:t>
            </a:r>
            <a:r>
              <a:rPr lang="it-IT" sz="1400" dirty="0" smtClean="0">
                <a:solidFill>
                  <a:srgbClr val="FF0000"/>
                </a:solidFill>
              </a:rPr>
              <a:t> can </a:t>
            </a:r>
            <a:r>
              <a:rPr lang="it-IT" sz="1400" dirty="0" err="1" smtClean="0">
                <a:solidFill>
                  <a:srgbClr val="FF0000"/>
                </a:solidFill>
              </a:rPr>
              <a:t>save</a:t>
            </a:r>
            <a:r>
              <a:rPr lang="it-IT" sz="1400" dirty="0" smtClean="0">
                <a:solidFill>
                  <a:srgbClr val="FF0000"/>
                </a:solidFill>
              </a:rPr>
              <a:t> 6-9 </a:t>
            </a:r>
            <a:r>
              <a:rPr lang="it-IT" sz="1400" dirty="0" err="1" smtClean="0">
                <a:solidFill>
                  <a:srgbClr val="FF0000"/>
                </a:solidFill>
              </a:rPr>
              <a:t>months</a:t>
            </a:r>
            <a:r>
              <a:rPr lang="it-IT" sz="1400" dirty="0" smtClean="0">
                <a:solidFill>
                  <a:srgbClr val="FF0000"/>
                </a:solidFill>
              </a:rPr>
              <a:t>. 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lvl="4" algn="l"/>
            <a:r>
              <a:rPr lang="it-IT" sz="2800" dirty="0" smtClean="0">
                <a:solidFill>
                  <a:srgbClr val="FF0000"/>
                </a:solidFill>
              </a:rPr>
              <a:t>			</a:t>
            </a:r>
            <a:r>
              <a:rPr lang="it-IT" sz="28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</a:p>
          <a:p>
            <a:pPr lvl="4" algn="l"/>
            <a:r>
              <a:rPr lang="it-IT" sz="2800" dirty="0" smtClean="0">
                <a:solidFill>
                  <a:schemeClr val="accent3">
                    <a:lumMod val="75000"/>
                  </a:schemeClr>
                </a:solidFill>
              </a:rPr>
              <a:t>			</a:t>
            </a:r>
            <a:r>
              <a:rPr lang="it-IT" sz="2800" dirty="0" err="1" smtClean="0">
                <a:solidFill>
                  <a:schemeClr val="accent3">
                    <a:lumMod val="75000"/>
                  </a:schemeClr>
                </a:solidFill>
              </a:rPr>
              <a:t>cardiovascular</a:t>
            </a:r>
            <a:r>
              <a:rPr lang="it-IT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4" algn="l"/>
            <a:r>
              <a:rPr lang="it-IT" sz="2800" dirty="0" smtClean="0">
                <a:solidFill>
                  <a:schemeClr val="accent3">
                    <a:lumMod val="75000"/>
                  </a:schemeClr>
                </a:solidFill>
              </a:rPr>
              <a:t>			</a:t>
            </a:r>
            <a:r>
              <a:rPr lang="it-IT" sz="2800" dirty="0" err="1" smtClean="0">
                <a:solidFill>
                  <a:schemeClr val="accent3">
                    <a:lumMod val="75000"/>
                  </a:schemeClr>
                </a:solidFill>
              </a:rPr>
              <a:t>crew</a:t>
            </a:r>
            <a:endParaRPr lang="it-IT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1050" dirty="0">
              <a:solidFill>
                <a:schemeClr val="tx1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1050" dirty="0" smtClean="0">
              <a:solidFill>
                <a:schemeClr val="tx1"/>
              </a:solidFill>
            </a:endParaRPr>
          </a:p>
          <a:p>
            <a:pPr lvl="3" algn="just"/>
            <a:endParaRPr lang="it-IT" sz="105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chemeClr val="tx1"/>
              </a:solidFill>
            </a:endParaRPr>
          </a:p>
          <a:p>
            <a:pPr lvl="1" algn="just"/>
            <a:endParaRPr lang="it-IT" sz="1100" dirty="0" smtClean="0">
              <a:solidFill>
                <a:schemeClr val="tx1"/>
              </a:solidFill>
            </a:endParaRPr>
          </a:p>
          <a:p>
            <a:pPr lvl="3" algn="just"/>
            <a:endParaRPr lang="it-IT" sz="1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85" y="425037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35896" y="5373216"/>
            <a:ext cx="581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39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12397</TotalTime>
  <Words>624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di Office</vt:lpstr>
      <vt:lpstr>Asymptomatic Carotid Surgery Trial ACST-2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decision-making flowchart?</vt:lpstr>
      <vt:lpstr>PowerPoint Presentation</vt:lpstr>
      <vt:lpstr>Before making a mistake…</vt:lpstr>
    </vt:vector>
  </TitlesOfParts>
  <Company>Sistemi Informativi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Asymptomatic Carotid Surgery Trial ACST-2</dc:title>
  <dc:creator>MASTERDFTU</dc:creator>
  <cp:lastModifiedBy>tbellinger</cp:lastModifiedBy>
  <cp:revision>214</cp:revision>
  <cp:lastPrinted>2014-09-11T09:51:59Z</cp:lastPrinted>
  <dcterms:created xsi:type="dcterms:W3CDTF">2014-07-15T15:19:14Z</dcterms:created>
  <dcterms:modified xsi:type="dcterms:W3CDTF">2014-09-12T12:00:20Z</dcterms:modified>
</cp:coreProperties>
</file>