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8" r:id="rId2"/>
    <p:sldId id="319" r:id="rId3"/>
    <p:sldId id="311" r:id="rId4"/>
    <p:sldId id="315" r:id="rId5"/>
    <p:sldId id="316" r:id="rId6"/>
    <p:sldId id="312" r:id="rId7"/>
    <p:sldId id="313" r:id="rId8"/>
    <p:sldId id="314" r:id="rId9"/>
    <p:sldId id="317" r:id="rId10"/>
    <p:sldId id="318" r:id="rId11"/>
    <p:sldId id="310" r:id="rId12"/>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513" autoAdjust="0"/>
    <p:restoredTop sz="71041" autoAdjust="0"/>
  </p:normalViewPr>
  <p:slideViewPr>
    <p:cSldViewPr snapToGrid="0" snapToObjects="1">
      <p:cViewPr varScale="1">
        <p:scale>
          <a:sx n="64" d="100"/>
          <a:sy n="64" d="100"/>
        </p:scale>
        <p:origin x="-2022" y="-108"/>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36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TIBIA1\SURGERY\research\ACST2_trial\ACST2%20Recruitment%20Rat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588735370342858E-2"/>
          <c:y val="8.6983517060367457E-2"/>
          <c:w val="0.9013504679839548"/>
          <c:h val="0.73767394575843814"/>
        </c:manualLayout>
      </c:layout>
      <c:lineChart>
        <c:grouping val="standard"/>
        <c:varyColors val="0"/>
        <c:ser>
          <c:idx val="0"/>
          <c:order val="0"/>
          <c:tx>
            <c:strRef>
              <c:f>Cumulative!$B$1</c:f>
              <c:strCache>
                <c:ptCount val="1"/>
                <c:pt idx="0">
                  <c:v>total</c:v>
                </c:pt>
              </c:strCache>
            </c:strRef>
          </c:tx>
          <c:spPr>
            <a:ln w="38100">
              <a:solidFill>
                <a:srgbClr val="FF0000"/>
              </a:solidFill>
            </a:ln>
          </c:spPr>
          <c:marker>
            <c:symbol val="none"/>
          </c:marker>
          <c:cat>
            <c:strRef>
              <c:f>Cumulative!$A$3:$A$84</c:f>
              <c:strCache>
                <c:ptCount val="71"/>
                <c:pt idx="10">
                  <c:v>2009 </c:v>
                </c:pt>
                <c:pt idx="22">
                  <c:v>2010 </c:v>
                </c:pt>
                <c:pt idx="34">
                  <c:v>2011 </c:v>
                </c:pt>
                <c:pt idx="46">
                  <c:v>2012 </c:v>
                </c:pt>
                <c:pt idx="58">
                  <c:v>2013 </c:v>
                </c:pt>
                <c:pt idx="70">
                  <c:v>2014 </c:v>
                </c:pt>
              </c:strCache>
            </c:strRef>
          </c:cat>
          <c:val>
            <c:numRef>
              <c:f>Cumulative!$B$3:$B$80</c:f>
              <c:numCache>
                <c:formatCode>General</c:formatCode>
                <c:ptCount val="78"/>
                <c:pt idx="0">
                  <c:v>13</c:v>
                </c:pt>
                <c:pt idx="1">
                  <c:v>17</c:v>
                </c:pt>
                <c:pt idx="2">
                  <c:v>24</c:v>
                </c:pt>
                <c:pt idx="3">
                  <c:v>25</c:v>
                </c:pt>
                <c:pt idx="4">
                  <c:v>30</c:v>
                </c:pt>
                <c:pt idx="5">
                  <c:v>33</c:v>
                </c:pt>
                <c:pt idx="6">
                  <c:v>40</c:v>
                </c:pt>
                <c:pt idx="7">
                  <c:v>46</c:v>
                </c:pt>
                <c:pt idx="8">
                  <c:v>53</c:v>
                </c:pt>
                <c:pt idx="9">
                  <c:v>61</c:v>
                </c:pt>
                <c:pt idx="10">
                  <c:v>69</c:v>
                </c:pt>
                <c:pt idx="11">
                  <c:v>83</c:v>
                </c:pt>
                <c:pt idx="12">
                  <c:v>101</c:v>
                </c:pt>
                <c:pt idx="13">
                  <c:v>110</c:v>
                </c:pt>
                <c:pt idx="14">
                  <c:v>120</c:v>
                </c:pt>
                <c:pt idx="15">
                  <c:v>131</c:v>
                </c:pt>
                <c:pt idx="16">
                  <c:v>140</c:v>
                </c:pt>
                <c:pt idx="17">
                  <c:v>155</c:v>
                </c:pt>
                <c:pt idx="18">
                  <c:v>161</c:v>
                </c:pt>
                <c:pt idx="19">
                  <c:v>174</c:v>
                </c:pt>
                <c:pt idx="20">
                  <c:v>185</c:v>
                </c:pt>
                <c:pt idx="21">
                  <c:v>192</c:v>
                </c:pt>
                <c:pt idx="22">
                  <c:v>215</c:v>
                </c:pt>
                <c:pt idx="23">
                  <c:v>240</c:v>
                </c:pt>
                <c:pt idx="24">
                  <c:v>276</c:v>
                </c:pt>
                <c:pt idx="25">
                  <c:v>310</c:v>
                </c:pt>
                <c:pt idx="26">
                  <c:v>333</c:v>
                </c:pt>
                <c:pt idx="27">
                  <c:v>359</c:v>
                </c:pt>
                <c:pt idx="28">
                  <c:v>388</c:v>
                </c:pt>
                <c:pt idx="29">
                  <c:v>406</c:v>
                </c:pt>
                <c:pt idx="30">
                  <c:v>423</c:v>
                </c:pt>
                <c:pt idx="31">
                  <c:v>450</c:v>
                </c:pt>
                <c:pt idx="32">
                  <c:v>468</c:v>
                </c:pt>
                <c:pt idx="33">
                  <c:v>480</c:v>
                </c:pt>
                <c:pt idx="34">
                  <c:v>504</c:v>
                </c:pt>
                <c:pt idx="35">
                  <c:v>533</c:v>
                </c:pt>
                <c:pt idx="36">
                  <c:v>553</c:v>
                </c:pt>
                <c:pt idx="37">
                  <c:v>580</c:v>
                </c:pt>
                <c:pt idx="38">
                  <c:v>610</c:v>
                </c:pt>
                <c:pt idx="39">
                  <c:v>641</c:v>
                </c:pt>
                <c:pt idx="40">
                  <c:v>668</c:v>
                </c:pt>
                <c:pt idx="41">
                  <c:v>682</c:v>
                </c:pt>
                <c:pt idx="42">
                  <c:v>707</c:v>
                </c:pt>
                <c:pt idx="43">
                  <c:v>738</c:v>
                </c:pt>
                <c:pt idx="44">
                  <c:v>763</c:v>
                </c:pt>
                <c:pt idx="45">
                  <c:v>795</c:v>
                </c:pt>
                <c:pt idx="46">
                  <c:v>830</c:v>
                </c:pt>
                <c:pt idx="47">
                  <c:v>852</c:v>
                </c:pt>
                <c:pt idx="48">
                  <c:v>882</c:v>
                </c:pt>
                <c:pt idx="49">
                  <c:v>907</c:v>
                </c:pt>
                <c:pt idx="50">
                  <c:v>925</c:v>
                </c:pt>
                <c:pt idx="51">
                  <c:v>942</c:v>
                </c:pt>
                <c:pt idx="52">
                  <c:v>957</c:v>
                </c:pt>
                <c:pt idx="53">
                  <c:v>974</c:v>
                </c:pt>
                <c:pt idx="54">
                  <c:v>995</c:v>
                </c:pt>
                <c:pt idx="55">
                  <c:v>1021</c:v>
                </c:pt>
                <c:pt idx="56">
                  <c:v>1055</c:v>
                </c:pt>
                <c:pt idx="57">
                  <c:v>1076</c:v>
                </c:pt>
                <c:pt idx="58">
                  <c:v>1105</c:v>
                </c:pt>
                <c:pt idx="59">
                  <c:v>1140</c:v>
                </c:pt>
                <c:pt idx="60">
                  <c:v>1168</c:v>
                </c:pt>
                <c:pt idx="61">
                  <c:v>1181</c:v>
                </c:pt>
                <c:pt idx="62">
                  <c:v>1198</c:v>
                </c:pt>
                <c:pt idx="63">
                  <c:v>1221</c:v>
                </c:pt>
                <c:pt idx="64">
                  <c:v>1232</c:v>
                </c:pt>
                <c:pt idx="65">
                  <c:v>1247</c:v>
                </c:pt>
                <c:pt idx="66">
                  <c:v>1264</c:v>
                </c:pt>
                <c:pt idx="67">
                  <c:v>1286</c:v>
                </c:pt>
                <c:pt idx="68">
                  <c:v>1311</c:v>
                </c:pt>
                <c:pt idx="69">
                  <c:v>1328</c:v>
                </c:pt>
                <c:pt idx="70">
                  <c:v>1346</c:v>
                </c:pt>
                <c:pt idx="71">
                  <c:v>1369</c:v>
                </c:pt>
                <c:pt idx="72">
                  <c:v>1412</c:v>
                </c:pt>
                <c:pt idx="73">
                  <c:v>1447</c:v>
                </c:pt>
                <c:pt idx="74">
                  <c:v>1476</c:v>
                </c:pt>
                <c:pt idx="75">
                  <c:v>1501</c:v>
                </c:pt>
                <c:pt idx="76">
                  <c:v>1531</c:v>
                </c:pt>
                <c:pt idx="77">
                  <c:v>1555</c:v>
                </c:pt>
              </c:numCache>
            </c:numRef>
          </c:val>
          <c:smooth val="0"/>
        </c:ser>
        <c:dLbls>
          <c:showLegendKey val="0"/>
          <c:showVal val="0"/>
          <c:showCatName val="0"/>
          <c:showSerName val="0"/>
          <c:showPercent val="0"/>
          <c:showBubbleSize val="0"/>
        </c:dLbls>
        <c:marker val="1"/>
        <c:smooth val="0"/>
        <c:axId val="96147968"/>
        <c:axId val="87306752"/>
      </c:lineChart>
      <c:catAx>
        <c:axId val="96147968"/>
        <c:scaling>
          <c:orientation val="minMax"/>
        </c:scaling>
        <c:delete val="0"/>
        <c:axPos val="b"/>
        <c:majorTickMark val="out"/>
        <c:minorTickMark val="none"/>
        <c:tickLblPos val="nextTo"/>
        <c:crossAx val="87306752"/>
        <c:crosses val="autoZero"/>
        <c:auto val="1"/>
        <c:lblAlgn val="ctr"/>
        <c:lblOffset val="100"/>
        <c:noMultiLvlLbl val="0"/>
      </c:catAx>
      <c:valAx>
        <c:axId val="87306752"/>
        <c:scaling>
          <c:orientation val="minMax"/>
        </c:scaling>
        <c:delete val="0"/>
        <c:axPos val="l"/>
        <c:majorGridlines/>
        <c:numFmt formatCode="General" sourceLinked="1"/>
        <c:majorTickMark val="out"/>
        <c:minorTickMark val="none"/>
        <c:tickLblPos val="nextTo"/>
        <c:crossAx val="96147968"/>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GB" sz="4400" b="0" dirty="0" smtClean="0"/>
              <a:t>Recruitment per Country</a:t>
            </a:r>
            <a:endParaRPr lang="en-GB" sz="4400" b="0" dirty="0"/>
          </a:p>
        </c:rich>
      </c:tx>
      <c:layout>
        <c:manualLayout>
          <c:xMode val="edge"/>
          <c:yMode val="edge"/>
          <c:x val="0.25708371395479218"/>
          <c:y val="0"/>
        </c:manualLayout>
      </c:layout>
      <c:overlay val="0"/>
    </c:title>
    <c:autoTitleDeleted val="0"/>
    <c:plotArea>
      <c:layout/>
      <c:barChart>
        <c:barDir val="bar"/>
        <c:grouping val="clustered"/>
        <c:varyColors val="0"/>
        <c:ser>
          <c:idx val="0"/>
          <c:order val="0"/>
          <c:invertIfNegative val="0"/>
          <c:cat>
            <c:strRef>
              <c:f>Sheet3!$E$7:$E$20</c:f>
              <c:strCache>
                <c:ptCount val="14"/>
                <c:pt idx="0">
                  <c:v>Italy</c:v>
                </c:pt>
                <c:pt idx="1">
                  <c:v>UK</c:v>
                </c:pt>
                <c:pt idx="2">
                  <c:v>Sweden</c:v>
                </c:pt>
                <c:pt idx="3">
                  <c:v>Serbia</c:v>
                </c:pt>
                <c:pt idx="4">
                  <c:v>Belgium</c:v>
                </c:pt>
                <c:pt idx="5">
                  <c:v>Germany</c:v>
                </c:pt>
                <c:pt idx="6">
                  <c:v>Czech Republic</c:v>
                </c:pt>
                <c:pt idx="7">
                  <c:v>Poland</c:v>
                </c:pt>
                <c:pt idx="8">
                  <c:v>France</c:v>
                </c:pt>
                <c:pt idx="9">
                  <c:v>Greece</c:v>
                </c:pt>
                <c:pt idx="10">
                  <c:v>The Netherlands</c:v>
                </c:pt>
                <c:pt idx="11">
                  <c:v>Hungary</c:v>
                </c:pt>
                <c:pt idx="12">
                  <c:v>Spain</c:v>
                </c:pt>
                <c:pt idx="13">
                  <c:v>Other Countries</c:v>
                </c:pt>
              </c:strCache>
            </c:strRef>
          </c:cat>
          <c:val>
            <c:numRef>
              <c:f>Sheet3!$F$7:$F$20</c:f>
              <c:numCache>
                <c:formatCode>General</c:formatCode>
                <c:ptCount val="14"/>
                <c:pt idx="0">
                  <c:v>367</c:v>
                </c:pt>
                <c:pt idx="1">
                  <c:v>292</c:v>
                </c:pt>
                <c:pt idx="2">
                  <c:v>157</c:v>
                </c:pt>
                <c:pt idx="3">
                  <c:v>147</c:v>
                </c:pt>
                <c:pt idx="4">
                  <c:v>80</c:v>
                </c:pt>
                <c:pt idx="5">
                  <c:v>68</c:v>
                </c:pt>
                <c:pt idx="6">
                  <c:v>56</c:v>
                </c:pt>
                <c:pt idx="7">
                  <c:v>55</c:v>
                </c:pt>
                <c:pt idx="8">
                  <c:v>47</c:v>
                </c:pt>
                <c:pt idx="9">
                  <c:v>45</c:v>
                </c:pt>
                <c:pt idx="10">
                  <c:v>43</c:v>
                </c:pt>
                <c:pt idx="11">
                  <c:v>41</c:v>
                </c:pt>
                <c:pt idx="12">
                  <c:v>34</c:v>
                </c:pt>
                <c:pt idx="13">
                  <c:v>124</c:v>
                </c:pt>
              </c:numCache>
            </c:numRef>
          </c:val>
        </c:ser>
        <c:dLbls>
          <c:showLegendKey val="0"/>
          <c:showVal val="0"/>
          <c:showCatName val="0"/>
          <c:showSerName val="0"/>
          <c:showPercent val="0"/>
          <c:showBubbleSize val="0"/>
        </c:dLbls>
        <c:gapWidth val="150"/>
        <c:axId val="94892032"/>
        <c:axId val="87344832"/>
      </c:barChart>
      <c:catAx>
        <c:axId val="94892032"/>
        <c:scaling>
          <c:orientation val="minMax"/>
        </c:scaling>
        <c:delete val="0"/>
        <c:axPos val="l"/>
        <c:majorTickMark val="out"/>
        <c:minorTickMark val="none"/>
        <c:tickLblPos val="nextTo"/>
        <c:txPr>
          <a:bodyPr/>
          <a:lstStyle/>
          <a:p>
            <a:pPr>
              <a:defRPr sz="2000" b="1"/>
            </a:pPr>
            <a:endParaRPr lang="en-US"/>
          </a:p>
        </c:txPr>
        <c:crossAx val="87344832"/>
        <c:crosses val="autoZero"/>
        <c:auto val="1"/>
        <c:lblAlgn val="ctr"/>
        <c:lblOffset val="100"/>
        <c:noMultiLvlLbl val="0"/>
      </c:catAx>
      <c:valAx>
        <c:axId val="87344832"/>
        <c:scaling>
          <c:orientation val="minMax"/>
        </c:scaling>
        <c:delete val="0"/>
        <c:axPos val="b"/>
        <c:majorGridlines/>
        <c:title>
          <c:tx>
            <c:rich>
              <a:bodyPr/>
              <a:lstStyle/>
              <a:p>
                <a:pPr>
                  <a:defRPr sz="2000"/>
                </a:pPr>
                <a:r>
                  <a:rPr lang="en-GB" sz="2000" b="0" dirty="0"/>
                  <a:t>Number of patient</a:t>
                </a:r>
                <a:r>
                  <a:rPr lang="en-GB" sz="2000" b="0" baseline="0" dirty="0"/>
                  <a:t>s recruited</a:t>
                </a:r>
                <a:endParaRPr lang="en-GB" sz="2000" b="0" dirty="0"/>
              </a:p>
            </c:rich>
          </c:tx>
          <c:layout/>
          <c:overlay val="0"/>
        </c:title>
        <c:numFmt formatCode="General" sourceLinked="1"/>
        <c:majorTickMark val="out"/>
        <c:minorTickMark val="none"/>
        <c:tickLblPos val="nextTo"/>
        <c:txPr>
          <a:bodyPr/>
          <a:lstStyle/>
          <a:p>
            <a:pPr>
              <a:defRPr sz="2000" b="1"/>
            </a:pPr>
            <a:endParaRPr lang="en-US"/>
          </a:p>
        </c:txPr>
        <c:crossAx val="94892032"/>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0.31649</cdr:x>
      <cdr:y>0.07534</cdr:y>
    </cdr:from>
    <cdr:to>
      <cdr:x>0.67952</cdr:x>
      <cdr:y>0.26391</cdr:y>
    </cdr:to>
    <cdr:sp macro="" textlink="">
      <cdr:nvSpPr>
        <cdr:cNvPr id="2" name="TextBox 1"/>
        <cdr:cNvSpPr txBox="1"/>
      </cdr:nvSpPr>
      <cdr:spPr>
        <a:xfrm xmlns:a="http://schemas.openxmlformats.org/drawingml/2006/main">
          <a:off x="1043040" y="303200"/>
          <a:ext cx="1196419" cy="7588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GB" dirty="0">
            <a:effectLs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20D7D27-E861-47E9-9ED3-676350335136}" type="datetimeFigureOut">
              <a:rPr lang="en-GB" smtClean="0"/>
              <a:t>18/09/2014</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88BD2E7-6E21-4444-8BC0-8026157C01BC}" type="slidenum">
              <a:rPr lang="en-GB" smtClean="0"/>
              <a:t>‹#›</a:t>
            </a:fld>
            <a:endParaRPr lang="en-GB"/>
          </a:p>
        </p:txBody>
      </p:sp>
    </p:spTree>
    <p:extLst>
      <p:ext uri="{BB962C8B-B14F-4D97-AF65-F5344CB8AC3E}">
        <p14:creationId xmlns:p14="http://schemas.microsoft.com/office/powerpoint/2010/main" val="243302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F8DA64A-C3A5-4230-841B-714C8EDD2040}" type="datetimeFigureOut">
              <a:rPr lang="en-US"/>
              <a:pPr>
                <a:defRPr/>
              </a:pPr>
              <a:t>9/18/2014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4024E0D-4246-4E0E-8AEA-902FA72C79D1}" type="slidenum">
              <a:rPr lang="en-US"/>
              <a:pPr>
                <a:defRPr/>
              </a:pPr>
              <a:t>‹#›</a:t>
            </a:fld>
            <a:endParaRPr lang="en-US"/>
          </a:p>
        </p:txBody>
      </p:sp>
    </p:spTree>
    <p:extLst>
      <p:ext uri="{BB962C8B-B14F-4D97-AF65-F5344CB8AC3E}">
        <p14:creationId xmlns:p14="http://schemas.microsoft.com/office/powerpoint/2010/main" val="11748003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GB" dirty="0" smtClean="0"/>
          </a:p>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pPr>
              <a:defRPr/>
            </a:pPr>
            <a:fld id="{14024E0D-4246-4E0E-8AEA-902FA72C79D1}"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4024E0D-4246-4E0E-8AEA-902FA72C79D1}" type="slidenum">
              <a:rPr lang="en-US" smtClean="0"/>
              <a:pPr>
                <a:defRPr/>
              </a:pPr>
              <a:t>6</a:t>
            </a:fld>
            <a:endParaRPr lang="en-US"/>
          </a:p>
        </p:txBody>
      </p:sp>
    </p:spTree>
    <p:extLst>
      <p:ext uri="{BB962C8B-B14F-4D97-AF65-F5344CB8AC3E}">
        <p14:creationId xmlns:p14="http://schemas.microsoft.com/office/powerpoint/2010/main" val="84631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4024E0D-4246-4E0E-8AEA-902FA72C79D1}" type="slidenum">
              <a:rPr lang="en-US" smtClean="0"/>
              <a:pPr>
                <a:defRPr/>
              </a:pPr>
              <a:t>8</a:t>
            </a:fld>
            <a:endParaRPr lang="en-US"/>
          </a:p>
        </p:txBody>
      </p:sp>
    </p:spTree>
    <p:extLst>
      <p:ext uri="{BB962C8B-B14F-4D97-AF65-F5344CB8AC3E}">
        <p14:creationId xmlns:p14="http://schemas.microsoft.com/office/powerpoint/2010/main" val="2570178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4024E0D-4246-4E0E-8AEA-902FA72C79D1}" type="slidenum">
              <a:rPr lang="en-US" smtClean="0"/>
              <a:pPr>
                <a:defRPr/>
              </a:pPr>
              <a:t>9</a:t>
            </a:fld>
            <a:endParaRPr lang="en-US"/>
          </a:p>
        </p:txBody>
      </p:sp>
    </p:spTree>
    <p:extLst>
      <p:ext uri="{BB962C8B-B14F-4D97-AF65-F5344CB8AC3E}">
        <p14:creationId xmlns:p14="http://schemas.microsoft.com/office/powerpoint/2010/main" val="578583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4024E0D-4246-4E0E-8AEA-902FA72C79D1}" type="slidenum">
              <a:rPr lang="en-US" smtClean="0"/>
              <a:pPr>
                <a:defRPr/>
              </a:pPr>
              <a:t>11</a:t>
            </a:fld>
            <a:endParaRPr lang="en-US"/>
          </a:p>
        </p:txBody>
      </p:sp>
    </p:spTree>
    <p:extLst>
      <p:ext uri="{BB962C8B-B14F-4D97-AF65-F5344CB8AC3E}">
        <p14:creationId xmlns:p14="http://schemas.microsoft.com/office/powerpoint/2010/main" val="99496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F07FA22-BECF-489E-8C38-5ED9662EF567}" type="datetimeFigureOut">
              <a:rPr lang="en-US"/>
              <a:pPr>
                <a:defRPr/>
              </a:pPr>
              <a:t>9/18/2014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E9A251-1C75-4597-9823-715E6D823BB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A91EB45-74D6-47CC-9964-277630079B95}" type="datetimeFigureOut">
              <a:rPr lang="en-US"/>
              <a:pPr>
                <a:defRPr/>
              </a:pPr>
              <a:t>9/18/2014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763E5-8662-43D4-BD83-3E6A3D83AC5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738316-6B32-412B-9D17-A64D5F3707CE}" type="datetimeFigureOut">
              <a:rPr lang="en-US"/>
              <a:pPr>
                <a:defRPr/>
              </a:pPr>
              <a:t>9/18/2014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A0049E-3EEB-46B8-88A5-22EA41FFA2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DB24A8-7945-4317-A634-A7CB7F60F8FB}" type="datetimeFigureOut">
              <a:rPr lang="en-US"/>
              <a:pPr>
                <a:defRPr/>
              </a:pPr>
              <a:t>9/18/2014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D0E75C-59D2-4339-A726-3DFB9680E4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DA9A18-D9A1-4D87-864F-CEC4EB278BD3}" type="datetimeFigureOut">
              <a:rPr lang="en-US"/>
              <a:pPr>
                <a:defRPr/>
              </a:pPr>
              <a:t>9/18/2014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203DD8-C402-45D5-A3EB-88E375E723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D65135B-3B95-457D-81A3-592192E6D7E2}" type="datetimeFigureOut">
              <a:rPr lang="en-US"/>
              <a:pPr>
                <a:defRPr/>
              </a:pPr>
              <a:t>9/18/2014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F71D6F-924E-4576-A32E-C0461694558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C51BFBC-FF5F-43CA-BD8C-30F06DC0E421}" type="datetimeFigureOut">
              <a:rPr lang="en-US"/>
              <a:pPr>
                <a:defRPr/>
              </a:pPr>
              <a:t>9/18/2014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5798CF-7EBE-4425-B049-C199E951E6E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EBD8F44-8292-4335-AE64-FD6BF8903463}" type="datetimeFigureOut">
              <a:rPr lang="en-US"/>
              <a:pPr>
                <a:defRPr/>
              </a:pPr>
              <a:t>9/18/2014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9C87DFB-42F6-454C-B7E5-F0753DEE7C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DF88A2-6CF7-4F9F-8D43-760F390D6D95}" type="datetimeFigureOut">
              <a:rPr lang="en-US"/>
              <a:pPr>
                <a:defRPr/>
              </a:pPr>
              <a:t>9/18/2014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6BAA7D5-81E9-485C-9D57-6397FCBA542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C35C6E-3A1C-48CE-A6E4-E8D8AD508ACA}" type="datetimeFigureOut">
              <a:rPr lang="en-US"/>
              <a:pPr>
                <a:defRPr/>
              </a:pPr>
              <a:t>9/18/2014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A31AE0-789E-48D1-9F93-FF1FEA5FDB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83CCA5-9D4B-4700-854C-A5B2D10EC755}" type="datetimeFigureOut">
              <a:rPr lang="en-US"/>
              <a:pPr>
                <a:defRPr/>
              </a:pPr>
              <a:t>9/18/2014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F42B87-DD05-447D-881E-4074F90E382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EE47C32-EA37-4C19-9089-59D75F2E2EE8}" type="datetimeFigureOut">
              <a:rPr lang="en-US"/>
              <a:pPr>
                <a:defRPr/>
              </a:pPr>
              <a:t>9/18/2014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048A19F-7963-4899-8E9C-2C0A331FAE2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acst.org.uk/" TargetMode="Externa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hyperlink" Target="mailto:luisa.teixeira@nds.ox.ac.uk"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hyperlink" Target="http://www.acst.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Text Box 9"/>
          <p:cNvSpPr txBox="1">
            <a:spLocks noChangeArrowheads="1"/>
          </p:cNvSpPr>
          <p:nvPr/>
        </p:nvSpPr>
        <p:spPr bwMode="auto">
          <a:xfrm>
            <a:off x="4470110" y="4273550"/>
            <a:ext cx="184731" cy="369332"/>
          </a:xfrm>
          <a:prstGeom prst="rect">
            <a:avLst/>
          </a:prstGeom>
          <a:noFill/>
          <a:ln w="9525">
            <a:noFill/>
            <a:miter lim="800000"/>
            <a:headEnd/>
            <a:tailEnd/>
          </a:ln>
        </p:spPr>
        <p:txBody>
          <a:bodyPr wrap="none">
            <a:spAutoFit/>
          </a:bodyPr>
          <a:lstStyle/>
          <a:p>
            <a:pPr algn="ctr"/>
            <a:endParaRPr lang="en-GB">
              <a:latin typeface="Calibri" pitchFamily="34" charset="0"/>
            </a:endParaRPr>
          </a:p>
        </p:txBody>
      </p:sp>
      <p:sp>
        <p:nvSpPr>
          <p:cNvPr id="14" name="Rectangle 13"/>
          <p:cNvSpPr/>
          <p:nvPr/>
        </p:nvSpPr>
        <p:spPr>
          <a:xfrm>
            <a:off x="562266" y="6181283"/>
            <a:ext cx="8185149" cy="577081"/>
          </a:xfrm>
          <a:prstGeom prst="rect">
            <a:avLst/>
          </a:prstGeom>
        </p:spPr>
        <p:txBody>
          <a:bodyPr wrap="square">
            <a:spAutoFit/>
          </a:bodyPr>
          <a:lstStyle/>
          <a:p>
            <a:r>
              <a:rPr lang="en-GB" sz="1050" dirty="0" smtClean="0">
                <a:latin typeface="Cambria" pitchFamily="18" charset="0"/>
              </a:rPr>
              <a:t>This project was funded by the National Institute for Health Research Health Technology Assessment (NIHR HTA) Programme (project number 06/301/233) and will be published in full in Health Technology Assessment. The views and opinions expressed therein are those of the authors and do not necessarily reflect those of the HTA programme, NIHR, NHS or the Department of Health</a:t>
            </a:r>
            <a:endParaRPr lang="en-GB" sz="1050" dirty="0">
              <a:latin typeface="Cambria" pitchFamily="18" charset="0"/>
            </a:endParaRPr>
          </a:p>
        </p:txBody>
      </p:sp>
      <p:grpSp>
        <p:nvGrpSpPr>
          <p:cNvPr id="2" name="Group 2"/>
          <p:cNvGrpSpPr>
            <a:grpSpLocks/>
          </p:cNvGrpSpPr>
          <p:nvPr/>
        </p:nvGrpSpPr>
        <p:grpSpPr bwMode="auto">
          <a:xfrm>
            <a:off x="172911" y="258808"/>
            <a:ext cx="5562223" cy="985099"/>
            <a:chOff x="107073091" y="105693605"/>
            <a:chExt cx="4066312" cy="709208"/>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l="17119" t="25575" r="12909" b="8109"/>
            <a:stretch>
              <a:fillRect/>
            </a:stretch>
          </p:blipFill>
          <p:spPr bwMode="auto">
            <a:xfrm>
              <a:off x="107414688" y="105699311"/>
              <a:ext cx="3299941" cy="7035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FF9933"/>
                  </a:solidFill>
                  <a:miter lim="800000"/>
                  <a:headEnd/>
                  <a:tailEnd/>
                </a14:hiddenLine>
              </a:ext>
              <a:ext uri="{AF507438-7753-43E0-B8FC-AC1667EBCBE1}">
                <a14:hiddenEffects xmlns:a14="http://schemas.microsoft.com/office/drawing/2010/main">
                  <a:effectLst>
                    <a:outerShdw dist="35921" dir="2700000" algn="ctr" rotWithShape="0">
                      <a:srgbClr val="FF9933"/>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l="88837" t="5328" r="2718" b="6395"/>
            <a:stretch>
              <a:fillRect/>
            </a:stretch>
          </p:blipFill>
          <p:spPr bwMode="auto">
            <a:xfrm>
              <a:off x="107073091" y="105693605"/>
              <a:ext cx="271261" cy="6378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FF9933"/>
                  </a:solidFill>
                  <a:miter lim="800000"/>
                  <a:headEnd/>
                  <a:tailEnd/>
                </a14:hiddenLine>
              </a:ext>
              <a:ext uri="{AF507438-7753-43E0-B8FC-AC1667EBCBE1}">
                <a14:hiddenEffects xmlns:a14="http://schemas.microsoft.com/office/drawing/2010/main">
                  <a:effectLst>
                    <a:outerShdw dist="35921" dir="2700000" algn="ctr" rotWithShape="0">
                      <a:srgbClr val="FF9933"/>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l="1779" t="5861" r="83380" b="9964"/>
            <a:stretch>
              <a:fillRect/>
            </a:stretch>
          </p:blipFill>
          <p:spPr bwMode="auto">
            <a:xfrm>
              <a:off x="110702202" y="105737421"/>
              <a:ext cx="437201" cy="5578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FF9933"/>
                  </a:solidFill>
                  <a:miter lim="800000"/>
                  <a:headEnd/>
                  <a:tailEnd/>
                </a14:hiddenLine>
              </a:ext>
              <a:ext uri="{AF507438-7753-43E0-B8FC-AC1667EBCBE1}">
                <a14:hiddenEffects xmlns:a14="http://schemas.microsoft.com/office/drawing/2010/main">
                  <a:effectLst>
                    <a:outerShdw dist="35921" dir="2700000" algn="ctr" rotWithShape="0">
                      <a:srgbClr val="FF9933"/>
                    </a:outerShdw>
                  </a:effectLst>
                </a14:hiddenEffects>
              </a:ext>
            </a:extLst>
          </p:spPr>
        </p:pic>
      </p:grpSp>
      <p:pic>
        <p:nvPicPr>
          <p:cNvPr id="1031" name="Picture 7" descr="https://encrypted-tbn2.gstatic.com/images?q=tbn:ANd9GcR_XbSiAsw0DYo7arLr4bmYfnwZb-YUtbTZxfZBM-dCdnSw8lPp_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5851" y="141232"/>
            <a:ext cx="1483861" cy="148386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ctrTitle"/>
          </p:nvPr>
        </p:nvSpPr>
        <p:spPr/>
        <p:txBody>
          <a:bodyPr/>
          <a:lstStyle/>
          <a:p>
            <a:r>
              <a:rPr lang="en-GB" sz="5000" dirty="0" smtClean="0"/>
              <a:t>ACST-2 Recruitment Update </a:t>
            </a:r>
            <a:endParaRPr lang="en-GB" sz="5000" dirty="0"/>
          </a:p>
        </p:txBody>
      </p:sp>
      <p:sp>
        <p:nvSpPr>
          <p:cNvPr id="6" name="Subtitle 5"/>
          <p:cNvSpPr>
            <a:spLocks noGrp="1"/>
          </p:cNvSpPr>
          <p:nvPr>
            <p:ph type="subTitle" idx="1"/>
          </p:nvPr>
        </p:nvSpPr>
        <p:spPr>
          <a:xfrm>
            <a:off x="1076446" y="3929605"/>
            <a:ext cx="7381754" cy="1752600"/>
          </a:xfrm>
        </p:spPr>
        <p:txBody>
          <a:bodyPr/>
          <a:lstStyle/>
          <a:p>
            <a:r>
              <a:rPr lang="en-GB" b="1" dirty="0" smtClean="0"/>
              <a:t>Steffi le Conte- </a:t>
            </a:r>
            <a:r>
              <a:rPr lang="en-GB" dirty="0" smtClean="0"/>
              <a:t>Trial Manager</a:t>
            </a:r>
          </a:p>
          <a:p>
            <a:r>
              <a:rPr lang="en-GB" b="1" dirty="0" smtClean="0"/>
              <a:t>Luisa </a:t>
            </a:r>
            <a:r>
              <a:rPr lang="en-GB" b="1" dirty="0" err="1" smtClean="0"/>
              <a:t>Teixeira</a:t>
            </a:r>
            <a:r>
              <a:rPr lang="en-GB" b="1" dirty="0"/>
              <a:t>-</a:t>
            </a:r>
            <a:r>
              <a:rPr lang="en-GB" dirty="0" smtClean="0"/>
              <a:t> Recruitment Co-ordinator</a:t>
            </a:r>
            <a:endParaRPr lang="en-GB"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44" y="274638"/>
            <a:ext cx="8523756" cy="1143000"/>
          </a:xfrm>
        </p:spPr>
        <p:txBody>
          <a:bodyPr/>
          <a:lstStyle/>
          <a:p>
            <a:pPr algn="l"/>
            <a:r>
              <a:rPr lang="en-GB" sz="4800" b="1" dirty="0" smtClean="0"/>
              <a:t>Please keep on recruiting!</a:t>
            </a:r>
            <a:endParaRPr lang="en-GB" sz="4800" b="1" dirty="0"/>
          </a:p>
        </p:txBody>
      </p:sp>
      <p:sp>
        <p:nvSpPr>
          <p:cNvPr id="9" name="Content Placeholder 8"/>
          <p:cNvSpPr>
            <a:spLocks noGrp="1"/>
          </p:cNvSpPr>
          <p:nvPr>
            <p:ph sz="half" idx="2"/>
          </p:nvPr>
        </p:nvSpPr>
        <p:spPr>
          <a:xfrm>
            <a:off x="4155311" y="2476982"/>
            <a:ext cx="4838217" cy="3633922"/>
          </a:xfrm>
        </p:spPr>
        <p:txBody>
          <a:bodyPr/>
          <a:lstStyle/>
          <a:p>
            <a:r>
              <a:rPr lang="en-GB" dirty="0"/>
              <a:t>Please visit the new ACST-2 website: </a:t>
            </a:r>
            <a:endParaRPr lang="en-GB" dirty="0" smtClean="0"/>
          </a:p>
          <a:p>
            <a:pPr marL="0" indent="0" algn="ctr">
              <a:buNone/>
            </a:pPr>
            <a:r>
              <a:rPr lang="en-GB" dirty="0" smtClean="0">
                <a:solidFill>
                  <a:srgbClr val="FF0000"/>
                </a:solidFill>
                <a:hlinkClick r:id="rId2"/>
              </a:rPr>
              <a:t>www.acst.org.uk</a:t>
            </a:r>
            <a:r>
              <a:rPr lang="en-GB" dirty="0" smtClean="0"/>
              <a:t> </a:t>
            </a:r>
          </a:p>
          <a:p>
            <a:pPr marL="0" indent="0" algn="ctr">
              <a:buNone/>
            </a:pPr>
            <a:endParaRPr lang="en-GB" sz="1200" dirty="0" smtClean="0"/>
          </a:p>
          <a:p>
            <a:pPr lvl="1"/>
            <a:r>
              <a:rPr lang="en-GB" dirty="0" smtClean="0"/>
              <a:t>Your centres’ recruitment</a:t>
            </a:r>
          </a:p>
          <a:p>
            <a:pPr lvl="1"/>
            <a:r>
              <a:rPr lang="en-GB" dirty="0" smtClean="0"/>
              <a:t>Your photos</a:t>
            </a:r>
          </a:p>
          <a:p>
            <a:pPr lvl="1"/>
            <a:r>
              <a:rPr lang="en-GB" dirty="0" smtClean="0"/>
              <a:t>Your presentations</a:t>
            </a:r>
          </a:p>
          <a:p>
            <a:pPr lvl="1"/>
            <a:r>
              <a:rPr lang="en-GB" dirty="0" smtClean="0"/>
              <a:t>ACST-2 news</a:t>
            </a:r>
            <a:endParaRPr lang="en-GB" dirty="0"/>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14456"/>
          <a:stretch/>
        </p:blipFill>
        <p:spPr bwMode="auto">
          <a:xfrm>
            <a:off x="6893741" y="159875"/>
            <a:ext cx="2099787" cy="2004591"/>
          </a:xfrm>
          <a:prstGeom prst="rect">
            <a:avLst/>
          </a:prstGeom>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Grp="1" noChangeAspect="1" noChangeArrowheads="1"/>
          </p:cNvPicPr>
          <p:nvPr>
            <p:ph sz="half" idx="1"/>
          </p:nvPr>
        </p:nvPicPr>
        <p:blipFill rotWithShape="1">
          <a:blip r:embed="rId4">
            <a:extLst>
              <a:ext uri="{28A0092B-C50C-407E-A947-70E740481C1C}">
                <a14:useLocalDpi xmlns:a14="http://schemas.microsoft.com/office/drawing/2010/main" val="0"/>
              </a:ext>
            </a:extLst>
          </a:blip>
          <a:srcRect l="23300" t="9317" r="23947"/>
          <a:stretch/>
        </p:blipFill>
        <p:spPr bwMode="auto">
          <a:xfrm>
            <a:off x="242265" y="1788038"/>
            <a:ext cx="3913046" cy="3783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9339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48913"/>
            <a:ext cx="8229600" cy="1512332"/>
          </a:xfrm>
          <a:prstGeom prst="rect">
            <a:avLst/>
          </a:prstGeom>
        </p:spPr>
        <p:txBody>
          <a:bodyPr>
            <a:noAutofit/>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algn="l" eaLnBrk="1" hangingPunct="1"/>
            <a:r>
              <a:rPr lang="en-GB" sz="6600" smtClean="0">
                <a:solidFill>
                  <a:srgbClr val="FF0000"/>
                </a:solidFill>
              </a:rPr>
              <a:t>Thank you</a:t>
            </a:r>
            <a:r>
              <a:rPr lang="en-GB" sz="6600" smtClean="0">
                <a:solidFill>
                  <a:srgbClr val="FF0000"/>
                </a:solidFill>
              </a:rPr>
              <a:t>! </a:t>
            </a:r>
            <a:endParaRPr lang="en-GB" sz="6600" dirty="0">
              <a:solidFill>
                <a:srgbClr val="FF0000"/>
              </a:solidFill>
            </a:endParaRPr>
          </a:p>
        </p:txBody>
      </p:sp>
      <p:sp>
        <p:nvSpPr>
          <p:cNvPr id="3" name="TextBox 2"/>
          <p:cNvSpPr txBox="1"/>
          <p:nvPr/>
        </p:nvSpPr>
        <p:spPr>
          <a:xfrm>
            <a:off x="0" y="3046153"/>
            <a:ext cx="9144000" cy="1908215"/>
          </a:xfrm>
          <a:prstGeom prst="rect">
            <a:avLst/>
          </a:prstGeom>
          <a:noFill/>
        </p:spPr>
        <p:txBody>
          <a:bodyPr wrap="square" rtlCol="0">
            <a:spAutoFit/>
          </a:bodyPr>
          <a:lstStyle/>
          <a:p>
            <a:pPr algn="ctr"/>
            <a:r>
              <a:rPr lang="en-GB" sz="2400" dirty="0" smtClean="0">
                <a:latin typeface="+mn-lt"/>
              </a:rPr>
              <a:t> </a:t>
            </a:r>
          </a:p>
          <a:p>
            <a:pPr algn="ctr"/>
            <a:r>
              <a:rPr lang="en-GB" sz="3200" dirty="0" smtClean="0">
                <a:latin typeface="+mn-lt"/>
              </a:rPr>
              <a:t>Tel: 0044 1865 221 345 | e-mail: </a:t>
            </a:r>
            <a:r>
              <a:rPr lang="en-GB" sz="3200" dirty="0" smtClean="0">
                <a:latin typeface="+mn-lt"/>
                <a:hlinkClick r:id="rId3"/>
              </a:rPr>
              <a:t>acst@nds.ox.ac.uk</a:t>
            </a:r>
            <a:endParaRPr lang="en-GB" sz="3200" dirty="0" smtClean="0">
              <a:latin typeface="+mn-lt"/>
            </a:endParaRPr>
          </a:p>
          <a:p>
            <a:pPr algn="ctr"/>
            <a:endParaRPr lang="en-GB" sz="2000" dirty="0" smtClean="0">
              <a:latin typeface="+mn-lt"/>
            </a:endParaRPr>
          </a:p>
          <a:p>
            <a:pPr algn="ctr"/>
            <a:r>
              <a:rPr lang="en-GB" dirty="0" smtClean="0"/>
              <a:t>Visit: </a:t>
            </a:r>
            <a:r>
              <a:rPr lang="en-GB" dirty="0" smtClean="0">
                <a:solidFill>
                  <a:srgbClr val="FF0000"/>
                </a:solidFill>
                <a:hlinkClick r:id="rId4"/>
              </a:rPr>
              <a:t>www.acst.org.uk</a:t>
            </a:r>
            <a:r>
              <a:rPr lang="en-GB" dirty="0" smtClean="0">
                <a:solidFill>
                  <a:srgbClr val="FF0000"/>
                </a:solidFill>
              </a:rPr>
              <a:t> </a:t>
            </a:r>
            <a:r>
              <a:rPr lang="en-GB" dirty="0" smtClean="0"/>
              <a:t>for more information</a:t>
            </a:r>
            <a:endParaRPr lang="en-GB" dirty="0"/>
          </a:p>
          <a:p>
            <a:pPr algn="ctr"/>
            <a:r>
              <a:rPr lang="en-GB" sz="2400" dirty="0" smtClean="0">
                <a:latin typeface="+mn-lt"/>
              </a:rPr>
              <a:t> </a:t>
            </a:r>
            <a:endParaRPr lang="en-GB" sz="2400" dirty="0">
              <a:latin typeface="+mn-lt"/>
            </a:endParaRPr>
          </a:p>
        </p:txBody>
      </p:sp>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07819" y="198438"/>
            <a:ext cx="1481137" cy="148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44010" y="1341438"/>
            <a:ext cx="8142790" cy="369332"/>
          </a:xfrm>
          <a:prstGeom prst="rect">
            <a:avLst/>
          </a:prstGeom>
          <a:noFill/>
        </p:spPr>
        <p:txBody>
          <a:bodyPr wrap="square" rtlCol="0">
            <a:spAutoFit/>
          </a:bodyPr>
          <a:lstStyle/>
          <a:p>
            <a:endParaRPr lang="en-GB" dirty="0"/>
          </a:p>
        </p:txBody>
      </p:sp>
      <p:pic>
        <p:nvPicPr>
          <p:cNvPr id="8" name="Picture 2" descr="Z:\ACST2_trial\M. Website\Website 2014\Dreaming Spires.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239541"/>
            <a:ext cx="9144000" cy="161845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57737" y="2103086"/>
            <a:ext cx="8715336" cy="830997"/>
          </a:xfrm>
          <a:prstGeom prst="rect">
            <a:avLst/>
          </a:prstGeom>
          <a:noFill/>
        </p:spPr>
        <p:txBody>
          <a:bodyPr wrap="square" rtlCol="0">
            <a:spAutoFit/>
          </a:bodyPr>
          <a:lstStyle/>
          <a:p>
            <a:r>
              <a:rPr lang="en-GB" sz="2400" dirty="0">
                <a:latin typeface="+mn-lt"/>
              </a:rPr>
              <a:t>ACST-2 is </a:t>
            </a:r>
            <a:r>
              <a:rPr lang="en-GB" sz="2400" dirty="0" smtClean="0">
                <a:latin typeface="+mn-lt"/>
              </a:rPr>
              <a:t>looking </a:t>
            </a:r>
            <a:r>
              <a:rPr lang="en-GB" sz="2400" dirty="0">
                <a:latin typeface="+mn-lt"/>
              </a:rPr>
              <a:t>for </a:t>
            </a:r>
            <a:r>
              <a:rPr lang="en-GB" sz="2400" dirty="0" smtClean="0">
                <a:latin typeface="+mn-lt"/>
              </a:rPr>
              <a:t>new, </a:t>
            </a:r>
            <a:r>
              <a:rPr lang="en-GB" sz="2400" u="sng" dirty="0" smtClean="0">
                <a:latin typeface="+mn-lt"/>
              </a:rPr>
              <a:t>high-recruiting</a:t>
            </a:r>
            <a:r>
              <a:rPr lang="en-GB" sz="2400" dirty="0" smtClean="0">
                <a:latin typeface="+mn-lt"/>
              </a:rPr>
              <a:t> centres </a:t>
            </a:r>
            <a:r>
              <a:rPr lang="en-GB" sz="2400" dirty="0">
                <a:latin typeface="+mn-lt"/>
              </a:rPr>
              <a:t>to be involved. If you </a:t>
            </a:r>
            <a:r>
              <a:rPr lang="en-GB" sz="2400" dirty="0" smtClean="0">
                <a:latin typeface="+mn-lt"/>
              </a:rPr>
              <a:t>know them, </a:t>
            </a:r>
            <a:r>
              <a:rPr lang="en-GB" sz="2400" dirty="0">
                <a:latin typeface="+mn-lt"/>
              </a:rPr>
              <a:t>please </a:t>
            </a:r>
            <a:r>
              <a:rPr lang="en-GB" sz="2400" dirty="0" smtClean="0">
                <a:latin typeface="+mn-lt"/>
              </a:rPr>
              <a:t>tell us!</a:t>
            </a:r>
            <a:endParaRPr lang="en-GB" sz="2400" dirty="0">
              <a:latin typeface="+mn-lt"/>
            </a:endParaRPr>
          </a:p>
        </p:txBody>
      </p:sp>
    </p:spTree>
    <p:extLst>
      <p:ext uri="{BB962C8B-B14F-4D97-AF65-F5344CB8AC3E}">
        <p14:creationId xmlns:p14="http://schemas.microsoft.com/office/powerpoint/2010/main" val="472317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ACST-2 recruitment to date…</a:t>
            </a:r>
            <a:endParaRPr lang="en-GB" dirty="0"/>
          </a:p>
        </p:txBody>
      </p:sp>
      <p:grpSp>
        <p:nvGrpSpPr>
          <p:cNvPr id="4" name="Group 3"/>
          <p:cNvGrpSpPr/>
          <p:nvPr/>
        </p:nvGrpSpPr>
        <p:grpSpPr>
          <a:xfrm>
            <a:off x="1823623" y="1417638"/>
            <a:ext cx="5625297" cy="5208604"/>
            <a:chOff x="148560" y="416257"/>
            <a:chExt cx="2617787" cy="2695575"/>
          </a:xfrm>
        </p:grpSpPr>
        <p:sp>
          <p:nvSpPr>
            <p:cNvPr id="5" name="AutoShape 3"/>
            <p:cNvSpPr>
              <a:spLocks noChangeArrowheads="1"/>
            </p:cNvSpPr>
            <p:nvPr/>
          </p:nvSpPr>
          <p:spPr bwMode="auto">
            <a:xfrm>
              <a:off x="148560" y="416257"/>
              <a:ext cx="2617787" cy="2695575"/>
            </a:xfrm>
            <a:prstGeom prst="star16">
              <a:avLst>
                <a:gd name="adj" fmla="val 37500"/>
              </a:avLst>
            </a:prstGeom>
            <a:solidFill>
              <a:srgbClr val="E60000"/>
            </a:solidFill>
            <a:ln w="3810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6" name="Text Box 2"/>
            <p:cNvSpPr txBox="1">
              <a:spLocks noChangeArrowheads="1"/>
            </p:cNvSpPr>
            <p:nvPr/>
          </p:nvSpPr>
          <p:spPr bwMode="auto">
            <a:xfrm>
              <a:off x="513686" y="975120"/>
              <a:ext cx="1887537" cy="204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400" b="0" i="0" u="none" strike="noStrike" cap="none" normalizeH="0" baseline="0" dirty="0" smtClean="0">
                <a:ln>
                  <a:noFill/>
                </a:ln>
                <a:solidFill>
                  <a:srgbClr val="FFFFFF"/>
                </a:solidFill>
                <a:effectLst/>
                <a:latin typeface="Cambria"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4000" b="1" i="0" u="none" strike="noStrike" cap="none" normalizeH="0" baseline="0" dirty="0" smtClean="0">
                  <a:ln>
                    <a:noFill/>
                  </a:ln>
                  <a:solidFill>
                    <a:srgbClr val="FFFF00"/>
                  </a:solidFill>
                  <a:effectLst>
                    <a:outerShdw blurRad="38100" dist="38100" dir="2700000" algn="tl">
                      <a:srgbClr val="C0C0C0"/>
                    </a:outerShdw>
                  </a:effectLst>
                  <a:latin typeface="Arial Rounded MT Bold" pitchFamily="34" charset="0"/>
                  <a:cs typeface="Arial" pitchFamily="34" charset="0"/>
                </a:rPr>
                <a:t>ACST-2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0" i="0" u="none" strike="noStrike" cap="none" normalizeH="0" baseline="0" dirty="0" smtClean="0">
                  <a:ln>
                    <a:noFill/>
                  </a:ln>
                  <a:solidFill>
                    <a:srgbClr val="FFFFFF"/>
                  </a:solidFill>
                  <a:effectLst/>
                  <a:latin typeface="Arial Rounded MT Bold" pitchFamily="34" charset="0"/>
                  <a:cs typeface="Arial" pitchFamily="34" charset="0"/>
                </a:rPr>
                <a:t>recruitment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0" i="0" u="none" strike="noStrike" cap="none" normalizeH="0" baseline="0" dirty="0" smtClean="0">
                  <a:ln>
                    <a:noFill/>
                  </a:ln>
                  <a:solidFill>
                    <a:srgbClr val="FFFFFF"/>
                  </a:solidFill>
                  <a:effectLst/>
                  <a:latin typeface="Arial Rounded MT Bold" pitchFamily="34" charset="0"/>
                  <a:cs typeface="Arial" pitchFamily="34" charset="0"/>
                </a:rPr>
                <a:t>to date: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8000" b="1" i="0" u="none" strike="noStrike" cap="none" normalizeH="0" baseline="0" dirty="0" smtClean="0">
                  <a:ln>
                    <a:noFill/>
                  </a:ln>
                  <a:effectLst>
                    <a:outerShdw blurRad="38100" dist="38100" dir="2700000" algn="tl">
                      <a:srgbClr val="C0C0C0"/>
                    </a:outerShdw>
                  </a:effectLst>
                  <a:latin typeface="Arial Rounded MT Bold" pitchFamily="34" charset="0"/>
                  <a:cs typeface="Arial" pitchFamily="34" charset="0"/>
                </a:rPr>
                <a:t>1576</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040373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ACST-2 recruitment update…</a:t>
            </a:r>
            <a:endParaRPr lang="en-GB" dirty="0"/>
          </a:p>
        </p:txBody>
      </p:sp>
      <p:sp>
        <p:nvSpPr>
          <p:cNvPr id="3" name="Content Placeholder 2"/>
          <p:cNvSpPr>
            <a:spLocks noGrp="1"/>
          </p:cNvSpPr>
          <p:nvPr>
            <p:ph idx="1"/>
          </p:nvPr>
        </p:nvSpPr>
        <p:spPr>
          <a:xfrm>
            <a:off x="457200" y="1455256"/>
            <a:ext cx="8229600" cy="5124691"/>
          </a:xfrm>
        </p:spPr>
        <p:txBody>
          <a:bodyPr/>
          <a:lstStyle/>
          <a:p>
            <a:pPr>
              <a:lnSpc>
                <a:spcPct val="150000"/>
              </a:lnSpc>
            </a:pPr>
            <a:r>
              <a:rPr lang="en-GB" sz="2800" dirty="0" smtClean="0"/>
              <a:t>102 active centres across 27 countries</a:t>
            </a:r>
          </a:p>
          <a:p>
            <a:pPr>
              <a:lnSpc>
                <a:spcPct val="150000"/>
              </a:lnSpc>
            </a:pPr>
            <a:r>
              <a:rPr lang="en-GB" sz="2800" dirty="0" smtClean="0"/>
              <a:t>246 patients already recruited so far in 2014 </a:t>
            </a:r>
          </a:p>
          <a:p>
            <a:pPr lvl="1">
              <a:lnSpc>
                <a:spcPct val="150000"/>
              </a:lnSpc>
            </a:pPr>
            <a:r>
              <a:rPr lang="en-GB" sz="2400" dirty="0" smtClean="0">
                <a:solidFill>
                  <a:srgbClr val="FF0000"/>
                </a:solidFill>
              </a:rPr>
              <a:t>With an average of 28 patients per month</a:t>
            </a:r>
          </a:p>
          <a:p>
            <a:pPr>
              <a:lnSpc>
                <a:spcPct val="150000"/>
              </a:lnSpc>
            </a:pPr>
            <a:r>
              <a:rPr lang="en-GB" sz="2800" dirty="0" smtClean="0"/>
              <a:t>Highest recruitment month ever in the trial: </a:t>
            </a:r>
          </a:p>
          <a:p>
            <a:pPr lvl="1">
              <a:lnSpc>
                <a:spcPct val="150000"/>
              </a:lnSpc>
            </a:pPr>
            <a:r>
              <a:rPr lang="en-GB" sz="2400" dirty="0" smtClean="0">
                <a:solidFill>
                  <a:srgbClr val="FF0000"/>
                </a:solidFill>
              </a:rPr>
              <a:t>March 2014 with </a:t>
            </a:r>
            <a:r>
              <a:rPr lang="en-GB" sz="2400" b="1" dirty="0" smtClean="0">
                <a:solidFill>
                  <a:srgbClr val="FF0000"/>
                </a:solidFill>
              </a:rPr>
              <a:t>43</a:t>
            </a:r>
            <a:r>
              <a:rPr lang="en-GB" sz="2400" dirty="0" smtClean="0">
                <a:solidFill>
                  <a:srgbClr val="FF0000"/>
                </a:solidFill>
              </a:rPr>
              <a:t> patients!</a:t>
            </a:r>
            <a:r>
              <a:rPr lang="en-GB" sz="2400" b="1" dirty="0" smtClean="0">
                <a:solidFill>
                  <a:srgbClr val="FF0000"/>
                </a:solidFill>
              </a:rPr>
              <a:t>	</a:t>
            </a:r>
            <a:r>
              <a:rPr lang="en-GB" sz="2400" b="1" dirty="0" smtClean="0"/>
              <a:t>	</a:t>
            </a:r>
          </a:p>
          <a:p>
            <a:pPr>
              <a:lnSpc>
                <a:spcPct val="150000"/>
              </a:lnSpc>
            </a:pPr>
            <a:r>
              <a:rPr lang="en-GB" sz="2800" dirty="0" smtClean="0"/>
              <a:t>Best ever </a:t>
            </a:r>
            <a:r>
              <a:rPr lang="en-GB" sz="2800" u="sng" dirty="0" smtClean="0"/>
              <a:t>summer</a:t>
            </a:r>
            <a:r>
              <a:rPr lang="en-GB" sz="2800" dirty="0" smtClean="0"/>
              <a:t> months of recruiting:</a:t>
            </a:r>
          </a:p>
          <a:p>
            <a:pPr lvl="1"/>
            <a:r>
              <a:rPr lang="en-GB" sz="2400" dirty="0" smtClean="0"/>
              <a:t>July: 		30 patients</a:t>
            </a:r>
          </a:p>
          <a:p>
            <a:pPr lvl="1"/>
            <a:r>
              <a:rPr lang="en-GB" sz="2400" dirty="0" smtClean="0"/>
              <a:t>August: 	24 patients</a:t>
            </a:r>
            <a:endParaRPr lang="en-GB" sz="2400" dirty="0"/>
          </a:p>
        </p:txBody>
      </p:sp>
    </p:spTree>
    <p:extLst>
      <p:ext uri="{BB962C8B-B14F-4D97-AF65-F5344CB8AC3E}">
        <p14:creationId xmlns:p14="http://schemas.microsoft.com/office/powerpoint/2010/main" val="2609072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Cumulative recruitment</a:t>
            </a:r>
            <a:endParaRPr lang="en-GB" dirty="0"/>
          </a:p>
        </p:txBody>
      </p:sp>
      <p:graphicFrame>
        <p:nvGraphicFramePr>
          <p:cNvPr id="4" name="Chart 3"/>
          <p:cNvGraphicFramePr>
            <a:graphicFrameLocks/>
          </p:cNvGraphicFramePr>
          <p:nvPr>
            <p:extLst>
              <p:ext uri="{D42A27DB-BD31-4B8C-83A1-F6EECF244321}">
                <p14:modId xmlns:p14="http://schemas.microsoft.com/office/powerpoint/2010/main" val="2006478442"/>
              </p:ext>
            </p:extLst>
          </p:nvPr>
        </p:nvGraphicFramePr>
        <p:xfrm>
          <a:off x="124945" y="1469965"/>
          <a:ext cx="8894109" cy="4762500"/>
        </p:xfrm>
        <a:graphic>
          <a:graphicData uri="http://schemas.openxmlformats.org/drawingml/2006/chart">
            <c:chart xmlns:c="http://schemas.openxmlformats.org/drawingml/2006/chart" xmlns:r="http://schemas.openxmlformats.org/officeDocument/2006/relationships" r:id="rId2"/>
          </a:graphicData>
        </a:graphic>
      </p:graphicFrame>
      <p:sp useBgFill="1">
        <p:nvSpPr>
          <p:cNvPr id="3" name="TextBox 2"/>
          <p:cNvSpPr txBox="1"/>
          <p:nvPr/>
        </p:nvSpPr>
        <p:spPr>
          <a:xfrm>
            <a:off x="1377387" y="2081684"/>
            <a:ext cx="3113589" cy="1200329"/>
          </a:xfrm>
          <a:prstGeom prst="rect">
            <a:avLst/>
          </a:prstGeom>
          <a:ln w="38100">
            <a:solidFill>
              <a:srgbClr val="FF0000"/>
            </a:solidFill>
            <a:prstDash val="dash"/>
          </a:ln>
        </p:spPr>
        <p:txBody>
          <a:bodyPr wrap="square" rtlCol="0">
            <a:spAutoFit/>
          </a:bodyPr>
          <a:lstStyle/>
          <a:p>
            <a:pPr algn="ctr"/>
            <a:r>
              <a:rPr lang="en-GB" dirty="0" smtClean="0"/>
              <a:t>Please visit the ACST-2 website to view each centre’s individual recruitment</a:t>
            </a:r>
            <a:endParaRPr lang="en-GB" dirty="0"/>
          </a:p>
        </p:txBody>
      </p:sp>
    </p:spTree>
    <p:extLst>
      <p:ext uri="{BB962C8B-B14F-4D97-AF65-F5344CB8AC3E}">
        <p14:creationId xmlns:p14="http://schemas.microsoft.com/office/powerpoint/2010/main" val="2686525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905627540"/>
              </p:ext>
            </p:extLst>
          </p:nvPr>
        </p:nvGraphicFramePr>
        <p:xfrm>
          <a:off x="107504" y="163816"/>
          <a:ext cx="8784975" cy="6408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4225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11 newly activated centres in 2014:</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786607654"/>
              </p:ext>
            </p:extLst>
          </p:nvPr>
        </p:nvGraphicFramePr>
        <p:xfrm>
          <a:off x="457200" y="1623275"/>
          <a:ext cx="8373307" cy="4597400"/>
        </p:xfrm>
        <a:graphic>
          <a:graphicData uri="http://schemas.openxmlformats.org/drawingml/2006/table">
            <a:tbl>
              <a:tblPr firstRow="1" bandRow="1">
                <a:tableStyleId>{5C22544A-7EE6-4342-B048-85BDC9FD1C3A}</a:tableStyleId>
              </a:tblPr>
              <a:tblGrid>
                <a:gridCol w="5376441"/>
                <a:gridCol w="833377"/>
                <a:gridCol w="1111169"/>
                <a:gridCol w="1052320"/>
              </a:tblGrid>
              <a:tr h="370840">
                <a:tc>
                  <a:txBody>
                    <a:bodyPr/>
                    <a:lstStyle/>
                    <a:p>
                      <a:r>
                        <a:rPr lang="en-GB" sz="2000" dirty="0" smtClean="0">
                          <a:solidFill>
                            <a:schemeClr val="tx1"/>
                          </a:solidFill>
                        </a:rPr>
                        <a:t>Centre Name</a:t>
                      </a:r>
                      <a:endParaRPr lang="en-GB" sz="2000" dirty="0">
                        <a:solidFill>
                          <a:schemeClr val="tx1"/>
                        </a:solidFill>
                      </a:endParaRPr>
                    </a:p>
                  </a:txBody>
                  <a:tcPr>
                    <a:solidFill>
                      <a:schemeClr val="accent1">
                        <a:tint val="40000"/>
                      </a:schemeClr>
                    </a:solidFill>
                  </a:tcPr>
                </a:tc>
                <a:tc>
                  <a:txBody>
                    <a:bodyPr/>
                    <a:lstStyle/>
                    <a:p>
                      <a:pPr algn="ctr"/>
                      <a:r>
                        <a:rPr lang="en-GB" sz="1400" dirty="0" smtClean="0">
                          <a:solidFill>
                            <a:schemeClr val="tx1"/>
                          </a:solidFill>
                        </a:rPr>
                        <a:t>No. of Patients</a:t>
                      </a:r>
                      <a:endParaRPr lang="en-GB" sz="1400" dirty="0">
                        <a:solidFill>
                          <a:schemeClr val="tx1"/>
                        </a:solidFill>
                      </a:endParaRPr>
                    </a:p>
                  </a:txBody>
                  <a:tcPr>
                    <a:solidFill>
                      <a:schemeClr val="accent1">
                        <a:tint val="40000"/>
                      </a:schemeClr>
                    </a:solidFill>
                  </a:tcPr>
                </a:tc>
                <a:tc>
                  <a:txBody>
                    <a:bodyPr/>
                    <a:lstStyle/>
                    <a:p>
                      <a:r>
                        <a:rPr lang="en-GB" sz="2000" dirty="0" smtClean="0">
                          <a:solidFill>
                            <a:schemeClr val="tx1"/>
                          </a:solidFill>
                        </a:rPr>
                        <a:t>Country</a:t>
                      </a:r>
                      <a:endParaRPr lang="en-GB" sz="2000" dirty="0">
                        <a:solidFill>
                          <a:schemeClr val="tx1"/>
                        </a:solidFill>
                      </a:endParaRPr>
                    </a:p>
                  </a:txBody>
                  <a:tcPr>
                    <a:solidFill>
                      <a:schemeClr val="accent1">
                        <a:tint val="40000"/>
                      </a:schemeClr>
                    </a:solidFill>
                  </a:tcPr>
                </a:tc>
                <a:tc>
                  <a:txBody>
                    <a:bodyPr/>
                    <a:lstStyle/>
                    <a:p>
                      <a:pPr algn="ctr"/>
                      <a:r>
                        <a:rPr lang="en-GB" sz="1400" dirty="0" smtClean="0">
                          <a:solidFill>
                            <a:schemeClr val="tx1"/>
                          </a:solidFill>
                        </a:rPr>
                        <a:t>Activation Date</a:t>
                      </a:r>
                      <a:endParaRPr lang="en-GB" sz="1400" dirty="0">
                        <a:solidFill>
                          <a:schemeClr val="tx1"/>
                        </a:solidFill>
                      </a:endParaRPr>
                    </a:p>
                  </a:txBody>
                  <a:tcPr>
                    <a:solidFill>
                      <a:schemeClr val="accent1">
                        <a:tint val="40000"/>
                      </a:schemeClr>
                    </a:solidFill>
                  </a:tcPr>
                </a:tc>
              </a:tr>
              <a:tr h="370840">
                <a:tc>
                  <a:txBody>
                    <a:bodyPr/>
                    <a:lstStyle/>
                    <a:p>
                      <a:r>
                        <a:rPr lang="en-GB" sz="1600" dirty="0" smtClean="0"/>
                        <a:t>Novosibirsk Research Institute of Circulation Pathology </a:t>
                      </a:r>
                      <a:endParaRPr lang="en-GB" sz="1600" dirty="0"/>
                    </a:p>
                  </a:txBody>
                  <a:tcPr>
                    <a:solidFill>
                      <a:schemeClr val="accent1">
                        <a:tint val="40000"/>
                      </a:schemeClr>
                    </a:solidFill>
                  </a:tcPr>
                </a:tc>
                <a:tc>
                  <a:txBody>
                    <a:bodyPr/>
                    <a:lstStyle/>
                    <a:p>
                      <a:pPr algn="ctr"/>
                      <a:r>
                        <a:rPr lang="en-GB" sz="1600" dirty="0" smtClean="0"/>
                        <a:t>20</a:t>
                      </a:r>
                      <a:endParaRPr lang="en-GB" sz="1600" dirty="0"/>
                    </a:p>
                  </a:txBody>
                  <a:tcPr>
                    <a:solidFill>
                      <a:schemeClr val="accent1">
                        <a:tint val="40000"/>
                      </a:schemeClr>
                    </a:solidFill>
                  </a:tcPr>
                </a:tc>
                <a:tc>
                  <a:txBody>
                    <a:bodyPr/>
                    <a:lstStyle/>
                    <a:p>
                      <a:r>
                        <a:rPr lang="en-GB" sz="1600" dirty="0" smtClean="0"/>
                        <a:t>Russia</a:t>
                      </a:r>
                      <a:endParaRPr lang="en-GB" sz="1600" dirty="0"/>
                    </a:p>
                  </a:txBody>
                  <a:tcPr>
                    <a:solidFill>
                      <a:schemeClr val="accent1">
                        <a:tint val="40000"/>
                      </a:schemeClr>
                    </a:solidFill>
                  </a:tcPr>
                </a:tc>
                <a:tc>
                  <a:txBody>
                    <a:bodyPr/>
                    <a:lstStyle/>
                    <a:p>
                      <a:r>
                        <a:rPr lang="en-GB" sz="1400" dirty="0" smtClean="0"/>
                        <a:t>27.02.2014</a:t>
                      </a:r>
                      <a:endParaRPr lang="en-GB" sz="1400" dirty="0"/>
                    </a:p>
                  </a:txBody>
                  <a:tcPr>
                    <a:solidFill>
                      <a:schemeClr val="accent1">
                        <a:tint val="40000"/>
                      </a:schemeClr>
                    </a:solidFill>
                  </a:tcPr>
                </a:tc>
              </a:tr>
              <a:tr h="370840">
                <a:tc>
                  <a:txBody>
                    <a:bodyPr/>
                    <a:lstStyle/>
                    <a:p>
                      <a:r>
                        <a:rPr lang="en-GB" sz="1600" dirty="0" smtClean="0"/>
                        <a:t>East Tallinn Central Hospital </a:t>
                      </a:r>
                      <a:endParaRPr lang="en-GB" sz="1600" dirty="0"/>
                    </a:p>
                  </a:txBody>
                  <a:tcPr>
                    <a:solidFill>
                      <a:schemeClr val="accent1">
                        <a:tint val="40000"/>
                      </a:schemeClr>
                    </a:solidFill>
                  </a:tcPr>
                </a:tc>
                <a:tc>
                  <a:txBody>
                    <a:bodyPr/>
                    <a:lstStyle/>
                    <a:p>
                      <a:pPr algn="ctr"/>
                      <a:r>
                        <a:rPr lang="en-GB" sz="1600" dirty="0" smtClean="0"/>
                        <a:t>9</a:t>
                      </a:r>
                      <a:endParaRPr lang="en-GB" sz="1600" dirty="0"/>
                    </a:p>
                  </a:txBody>
                  <a:tcPr>
                    <a:solidFill>
                      <a:schemeClr val="accent1">
                        <a:tint val="40000"/>
                      </a:schemeClr>
                    </a:solidFill>
                  </a:tcPr>
                </a:tc>
                <a:tc>
                  <a:txBody>
                    <a:bodyPr/>
                    <a:lstStyle/>
                    <a:p>
                      <a:r>
                        <a:rPr lang="en-GB" sz="1600" dirty="0" smtClean="0"/>
                        <a:t>Estonia</a:t>
                      </a:r>
                      <a:endParaRPr lang="en-GB" sz="1600" dirty="0"/>
                    </a:p>
                  </a:txBody>
                  <a:tcPr>
                    <a:solidFill>
                      <a:schemeClr val="accent1">
                        <a:tint val="40000"/>
                      </a:schemeClr>
                    </a:solidFill>
                  </a:tcPr>
                </a:tc>
                <a:tc>
                  <a:txBody>
                    <a:bodyPr/>
                    <a:lstStyle/>
                    <a:p>
                      <a:r>
                        <a:rPr lang="en-GB" sz="1400" dirty="0" smtClean="0"/>
                        <a:t>01.01.2014</a:t>
                      </a:r>
                      <a:endParaRPr lang="en-GB" sz="1400" dirty="0"/>
                    </a:p>
                  </a:txBody>
                  <a:tcPr>
                    <a:solidFill>
                      <a:schemeClr val="accent1">
                        <a:tint val="40000"/>
                      </a:schemeClr>
                    </a:solidFill>
                  </a:tcPr>
                </a:tc>
              </a:tr>
              <a:tr h="370840">
                <a:tc>
                  <a:txBody>
                    <a:bodyPr/>
                    <a:lstStyle/>
                    <a:p>
                      <a:r>
                        <a:rPr lang="en-GB" sz="1600" dirty="0" err="1" smtClean="0"/>
                        <a:t>Universitatsklinikum</a:t>
                      </a:r>
                      <a:r>
                        <a:rPr lang="en-GB" sz="1600" dirty="0" smtClean="0"/>
                        <a:t> Hamburg-Eppendorf </a:t>
                      </a:r>
                      <a:endParaRPr lang="en-GB" sz="1600" dirty="0"/>
                    </a:p>
                  </a:txBody>
                  <a:tcPr>
                    <a:solidFill>
                      <a:schemeClr val="accent1">
                        <a:tint val="40000"/>
                      </a:schemeClr>
                    </a:solidFill>
                  </a:tcPr>
                </a:tc>
                <a:tc>
                  <a:txBody>
                    <a:bodyPr/>
                    <a:lstStyle/>
                    <a:p>
                      <a:pPr algn="ctr"/>
                      <a:r>
                        <a:rPr lang="en-GB" sz="1600" dirty="0" smtClean="0"/>
                        <a:t>3</a:t>
                      </a:r>
                      <a:endParaRPr lang="en-GB" sz="1600" dirty="0"/>
                    </a:p>
                  </a:txBody>
                  <a:tcPr>
                    <a:solidFill>
                      <a:schemeClr val="accent1">
                        <a:tint val="40000"/>
                      </a:schemeClr>
                    </a:solidFill>
                  </a:tcPr>
                </a:tc>
                <a:tc>
                  <a:txBody>
                    <a:bodyPr/>
                    <a:lstStyle/>
                    <a:p>
                      <a:r>
                        <a:rPr lang="en-GB" sz="1600" dirty="0" smtClean="0"/>
                        <a:t>Germany</a:t>
                      </a:r>
                      <a:endParaRPr lang="en-GB" sz="1600" dirty="0"/>
                    </a:p>
                  </a:txBody>
                  <a:tcPr>
                    <a:solidFill>
                      <a:schemeClr val="accent1">
                        <a:tint val="40000"/>
                      </a:schemeClr>
                    </a:solidFill>
                  </a:tcPr>
                </a:tc>
                <a:tc>
                  <a:txBody>
                    <a:bodyPr/>
                    <a:lstStyle/>
                    <a:p>
                      <a:r>
                        <a:rPr lang="en-GB" sz="1400" dirty="0" smtClean="0"/>
                        <a:t>04.02.2014</a:t>
                      </a:r>
                      <a:endParaRPr lang="en-GB" sz="1400" dirty="0"/>
                    </a:p>
                  </a:txBody>
                  <a:tcPr>
                    <a:solidFill>
                      <a:schemeClr val="accent1">
                        <a:tint val="40000"/>
                      </a:schemeClr>
                    </a:solidFill>
                  </a:tcPr>
                </a:tc>
              </a:tr>
              <a:tr h="370840">
                <a:tc>
                  <a:txBody>
                    <a:bodyPr/>
                    <a:lstStyle/>
                    <a:p>
                      <a:r>
                        <a:rPr lang="en-GB" sz="1600" dirty="0" err="1" smtClean="0"/>
                        <a:t>Stadtisches</a:t>
                      </a:r>
                      <a:r>
                        <a:rPr lang="en-GB" sz="1600" dirty="0" smtClean="0"/>
                        <a:t> </a:t>
                      </a:r>
                      <a:r>
                        <a:rPr lang="en-GB" sz="1600" dirty="0" err="1" smtClean="0"/>
                        <a:t>Klinikum</a:t>
                      </a:r>
                      <a:r>
                        <a:rPr lang="en-GB" sz="1600" dirty="0" smtClean="0"/>
                        <a:t> Karlsruhe </a:t>
                      </a:r>
                      <a:endParaRPr lang="en-GB" sz="1600" dirty="0"/>
                    </a:p>
                  </a:txBody>
                  <a:tcPr>
                    <a:solidFill>
                      <a:schemeClr val="accent1">
                        <a:tint val="40000"/>
                      </a:schemeClr>
                    </a:solidFill>
                  </a:tcPr>
                </a:tc>
                <a:tc>
                  <a:txBody>
                    <a:bodyPr/>
                    <a:lstStyle/>
                    <a:p>
                      <a:pPr algn="ctr"/>
                      <a:r>
                        <a:rPr lang="en-GB" sz="1600" dirty="0" smtClean="0"/>
                        <a:t>3</a:t>
                      </a:r>
                      <a:endParaRPr lang="en-GB" sz="1600" dirty="0"/>
                    </a:p>
                  </a:txBody>
                  <a:tcPr>
                    <a:solidFill>
                      <a:schemeClr val="accent1">
                        <a:tint val="40000"/>
                      </a:schemeClr>
                    </a:solidFill>
                  </a:tcPr>
                </a:tc>
                <a:tc>
                  <a:txBody>
                    <a:bodyPr/>
                    <a:lstStyle/>
                    <a:p>
                      <a:r>
                        <a:rPr lang="en-GB" sz="1600" dirty="0" smtClean="0"/>
                        <a:t>Germany</a:t>
                      </a:r>
                      <a:endParaRPr lang="en-GB" sz="1600" dirty="0"/>
                    </a:p>
                  </a:txBody>
                  <a:tcPr>
                    <a:solidFill>
                      <a:schemeClr val="accent1">
                        <a:tint val="40000"/>
                      </a:schemeClr>
                    </a:solidFill>
                  </a:tcPr>
                </a:tc>
                <a:tc>
                  <a:txBody>
                    <a:bodyPr/>
                    <a:lstStyle/>
                    <a:p>
                      <a:r>
                        <a:rPr lang="en-GB" sz="1400" dirty="0" smtClean="0"/>
                        <a:t>11.02.2014</a:t>
                      </a:r>
                      <a:endParaRPr lang="en-GB" sz="1400" dirty="0"/>
                    </a:p>
                  </a:txBody>
                  <a:tcPr>
                    <a:solidFill>
                      <a:schemeClr val="accent1">
                        <a:tint val="40000"/>
                      </a:schemeClr>
                    </a:solidFill>
                  </a:tcPr>
                </a:tc>
              </a:tr>
              <a:tr h="370840">
                <a:tc>
                  <a:txBody>
                    <a:bodyPr/>
                    <a:lstStyle/>
                    <a:p>
                      <a:r>
                        <a:rPr lang="en-GB" sz="1600" dirty="0" smtClean="0"/>
                        <a:t>Department of Vascular Surgery, </a:t>
                      </a:r>
                      <a:r>
                        <a:rPr lang="en-GB" sz="1600" dirty="0" err="1" smtClean="0"/>
                        <a:t>Attikon</a:t>
                      </a:r>
                      <a:r>
                        <a:rPr lang="en-GB" sz="1600" dirty="0" smtClean="0"/>
                        <a:t> University Hospital </a:t>
                      </a:r>
                      <a:endParaRPr lang="en-GB" sz="1600" dirty="0"/>
                    </a:p>
                  </a:txBody>
                  <a:tcPr>
                    <a:solidFill>
                      <a:schemeClr val="accent1">
                        <a:tint val="40000"/>
                      </a:schemeClr>
                    </a:solidFill>
                  </a:tcPr>
                </a:tc>
                <a:tc>
                  <a:txBody>
                    <a:bodyPr/>
                    <a:lstStyle/>
                    <a:p>
                      <a:pPr algn="ctr"/>
                      <a:r>
                        <a:rPr lang="en-GB" sz="1600" dirty="0" smtClean="0"/>
                        <a:t>2</a:t>
                      </a:r>
                      <a:endParaRPr lang="en-GB" sz="1600" dirty="0"/>
                    </a:p>
                  </a:txBody>
                  <a:tcPr>
                    <a:solidFill>
                      <a:schemeClr val="accent1">
                        <a:tint val="40000"/>
                      </a:schemeClr>
                    </a:solidFill>
                  </a:tcPr>
                </a:tc>
                <a:tc>
                  <a:txBody>
                    <a:bodyPr/>
                    <a:lstStyle/>
                    <a:p>
                      <a:r>
                        <a:rPr lang="en-GB" sz="1600" dirty="0" smtClean="0"/>
                        <a:t>Greece</a:t>
                      </a:r>
                      <a:endParaRPr lang="en-GB" sz="1600" dirty="0"/>
                    </a:p>
                  </a:txBody>
                  <a:tcPr>
                    <a:solidFill>
                      <a:schemeClr val="accent1">
                        <a:tint val="40000"/>
                      </a:schemeClr>
                    </a:solidFill>
                  </a:tcPr>
                </a:tc>
                <a:tc>
                  <a:txBody>
                    <a:bodyPr/>
                    <a:lstStyle/>
                    <a:p>
                      <a:r>
                        <a:rPr lang="en-GB" sz="1400" dirty="0" smtClean="0"/>
                        <a:t>04.02.2014</a:t>
                      </a:r>
                      <a:endParaRPr lang="en-GB" sz="1400" dirty="0"/>
                    </a:p>
                  </a:txBody>
                  <a:tcPr>
                    <a:solidFill>
                      <a:schemeClr val="accent1">
                        <a:tint val="40000"/>
                      </a:schemeClr>
                    </a:solidFill>
                  </a:tcPr>
                </a:tc>
              </a:tr>
              <a:tr h="370840">
                <a:tc>
                  <a:txBody>
                    <a:bodyPr/>
                    <a:lstStyle/>
                    <a:p>
                      <a:r>
                        <a:rPr lang="en-GB" sz="1600" dirty="0" err="1" smtClean="0"/>
                        <a:t>Klinikum</a:t>
                      </a:r>
                      <a:r>
                        <a:rPr lang="en-GB" sz="1600" dirty="0" smtClean="0"/>
                        <a:t> </a:t>
                      </a:r>
                      <a:r>
                        <a:rPr lang="en-GB" sz="1600" dirty="0" err="1" smtClean="0"/>
                        <a:t>rechts</a:t>
                      </a:r>
                      <a:r>
                        <a:rPr lang="en-GB" sz="1600" dirty="0" smtClean="0"/>
                        <a:t> der </a:t>
                      </a:r>
                      <a:r>
                        <a:rPr lang="en-GB" sz="1600" dirty="0" err="1" smtClean="0"/>
                        <a:t>Isar</a:t>
                      </a:r>
                      <a:r>
                        <a:rPr lang="en-GB" sz="1600" dirty="0" smtClean="0"/>
                        <a:t> </a:t>
                      </a:r>
                      <a:r>
                        <a:rPr lang="en-GB" sz="1600" dirty="0" err="1" smtClean="0"/>
                        <a:t>derTechnischen</a:t>
                      </a:r>
                      <a:r>
                        <a:rPr lang="en-GB" sz="1600" dirty="0" smtClean="0"/>
                        <a:t> </a:t>
                      </a:r>
                      <a:r>
                        <a:rPr lang="en-GB" sz="1600" dirty="0" err="1" smtClean="0"/>
                        <a:t>Universität</a:t>
                      </a:r>
                      <a:r>
                        <a:rPr lang="en-GB" sz="1600" dirty="0" smtClean="0"/>
                        <a:t> </a:t>
                      </a:r>
                      <a:r>
                        <a:rPr lang="en-GB" sz="1600" dirty="0" err="1" smtClean="0"/>
                        <a:t>Muenchen</a:t>
                      </a:r>
                      <a:r>
                        <a:rPr lang="en-GB" sz="1600" dirty="0" smtClean="0"/>
                        <a:t> </a:t>
                      </a:r>
                      <a:endParaRPr lang="en-GB" sz="1600" dirty="0"/>
                    </a:p>
                  </a:txBody>
                  <a:tcPr>
                    <a:solidFill>
                      <a:schemeClr val="accent1">
                        <a:tint val="40000"/>
                      </a:schemeClr>
                    </a:solidFill>
                  </a:tcPr>
                </a:tc>
                <a:tc>
                  <a:txBody>
                    <a:bodyPr/>
                    <a:lstStyle/>
                    <a:p>
                      <a:pPr algn="ctr"/>
                      <a:r>
                        <a:rPr lang="en-GB" sz="1600" dirty="0" smtClean="0"/>
                        <a:t>2</a:t>
                      </a:r>
                      <a:endParaRPr lang="en-GB" sz="1600" dirty="0"/>
                    </a:p>
                  </a:txBody>
                  <a:tcPr>
                    <a:solidFill>
                      <a:schemeClr val="accent1">
                        <a:tint val="40000"/>
                      </a:schemeClr>
                    </a:solidFill>
                  </a:tcPr>
                </a:tc>
                <a:tc>
                  <a:txBody>
                    <a:bodyPr/>
                    <a:lstStyle/>
                    <a:p>
                      <a:r>
                        <a:rPr lang="en-GB" sz="1600" dirty="0" smtClean="0"/>
                        <a:t>Germany</a:t>
                      </a:r>
                      <a:endParaRPr lang="en-GB" sz="1600" dirty="0"/>
                    </a:p>
                  </a:txBody>
                  <a:tcPr>
                    <a:solidFill>
                      <a:schemeClr val="accent1">
                        <a:tint val="40000"/>
                      </a:schemeClr>
                    </a:solidFill>
                  </a:tcPr>
                </a:tc>
                <a:tc>
                  <a:txBody>
                    <a:bodyPr/>
                    <a:lstStyle/>
                    <a:p>
                      <a:r>
                        <a:rPr lang="en-GB" sz="1400" dirty="0" smtClean="0"/>
                        <a:t>20.05.2014</a:t>
                      </a:r>
                      <a:endParaRPr lang="en-GB" sz="1400" dirty="0"/>
                    </a:p>
                  </a:txBody>
                  <a:tcPr>
                    <a:solidFill>
                      <a:schemeClr val="accent1">
                        <a:tint val="40000"/>
                      </a:schemeClr>
                    </a:solidFill>
                  </a:tcPr>
                </a:tc>
              </a:tr>
              <a:tr h="370840">
                <a:tc>
                  <a:txBody>
                    <a:bodyPr/>
                    <a:lstStyle/>
                    <a:p>
                      <a:r>
                        <a:rPr lang="en-GB" sz="1600" dirty="0" smtClean="0"/>
                        <a:t>Vascular Unit, 3rd Surgical Dept., </a:t>
                      </a:r>
                      <a:r>
                        <a:rPr lang="en-GB" sz="1600" dirty="0" err="1" smtClean="0"/>
                        <a:t>Attikon</a:t>
                      </a:r>
                      <a:r>
                        <a:rPr lang="en-GB" sz="1600" dirty="0" smtClean="0"/>
                        <a:t> University Hospital </a:t>
                      </a:r>
                      <a:endParaRPr lang="en-GB" sz="1600" dirty="0"/>
                    </a:p>
                  </a:txBody>
                  <a:tcPr>
                    <a:solidFill>
                      <a:schemeClr val="accent1">
                        <a:tint val="40000"/>
                      </a:schemeClr>
                    </a:solidFill>
                  </a:tcPr>
                </a:tc>
                <a:tc>
                  <a:txBody>
                    <a:bodyPr/>
                    <a:lstStyle/>
                    <a:p>
                      <a:pPr algn="ctr"/>
                      <a:r>
                        <a:rPr lang="en-GB" sz="1600" dirty="0" smtClean="0"/>
                        <a:t>1</a:t>
                      </a:r>
                      <a:endParaRPr lang="en-GB" sz="1600" dirty="0"/>
                    </a:p>
                  </a:txBody>
                  <a:tcPr>
                    <a:solidFill>
                      <a:schemeClr val="accent1">
                        <a:tint val="40000"/>
                      </a:schemeClr>
                    </a:solidFill>
                  </a:tcPr>
                </a:tc>
                <a:tc>
                  <a:txBody>
                    <a:bodyPr/>
                    <a:lstStyle/>
                    <a:p>
                      <a:r>
                        <a:rPr lang="en-GB" sz="1600" dirty="0" smtClean="0"/>
                        <a:t>Greece</a:t>
                      </a:r>
                      <a:endParaRPr lang="en-GB" sz="1600" dirty="0"/>
                    </a:p>
                  </a:txBody>
                  <a:tcPr>
                    <a:solidFill>
                      <a:schemeClr val="accent1">
                        <a:tint val="40000"/>
                      </a:schemeClr>
                    </a:solidFill>
                  </a:tcPr>
                </a:tc>
                <a:tc>
                  <a:txBody>
                    <a:bodyPr/>
                    <a:lstStyle/>
                    <a:p>
                      <a:r>
                        <a:rPr lang="en-GB" sz="1400" dirty="0" smtClean="0"/>
                        <a:t>30.04.2014</a:t>
                      </a:r>
                      <a:endParaRPr lang="en-GB" sz="1400" dirty="0"/>
                    </a:p>
                  </a:txBody>
                  <a:tcPr>
                    <a:solidFill>
                      <a:schemeClr val="accent1">
                        <a:tint val="40000"/>
                      </a:schemeClr>
                    </a:solidFill>
                  </a:tcPr>
                </a:tc>
              </a:tr>
              <a:tr h="370840">
                <a:tc>
                  <a:txBody>
                    <a:bodyPr/>
                    <a:lstStyle/>
                    <a:p>
                      <a:r>
                        <a:rPr lang="en-GB" sz="1600" dirty="0" err="1" smtClean="0"/>
                        <a:t>Ospedale</a:t>
                      </a:r>
                      <a:r>
                        <a:rPr lang="en-GB" sz="1600" dirty="0" smtClean="0"/>
                        <a:t> San Francesco di </a:t>
                      </a:r>
                      <a:r>
                        <a:rPr lang="en-GB" sz="1600" dirty="0" err="1" smtClean="0"/>
                        <a:t>Nuoro</a:t>
                      </a:r>
                      <a:r>
                        <a:rPr lang="en-GB" sz="1600" dirty="0" smtClean="0"/>
                        <a:t> </a:t>
                      </a:r>
                      <a:endParaRPr lang="en-GB" sz="1600" dirty="0"/>
                    </a:p>
                  </a:txBody>
                  <a:tcPr>
                    <a:solidFill>
                      <a:schemeClr val="accent1">
                        <a:tint val="40000"/>
                      </a:schemeClr>
                    </a:solidFill>
                  </a:tcPr>
                </a:tc>
                <a:tc>
                  <a:txBody>
                    <a:bodyPr/>
                    <a:lstStyle/>
                    <a:p>
                      <a:pPr algn="ctr"/>
                      <a:r>
                        <a:rPr lang="en-GB" sz="1600" dirty="0" smtClean="0"/>
                        <a:t>0</a:t>
                      </a:r>
                      <a:endParaRPr lang="en-GB" sz="1600" dirty="0"/>
                    </a:p>
                  </a:txBody>
                  <a:tcPr>
                    <a:solidFill>
                      <a:schemeClr val="accent1">
                        <a:tint val="40000"/>
                      </a:schemeClr>
                    </a:solidFill>
                  </a:tcPr>
                </a:tc>
                <a:tc>
                  <a:txBody>
                    <a:bodyPr/>
                    <a:lstStyle/>
                    <a:p>
                      <a:r>
                        <a:rPr lang="en-GB" sz="1600" dirty="0" smtClean="0"/>
                        <a:t>Italy</a:t>
                      </a:r>
                      <a:endParaRPr lang="en-GB" sz="1600" dirty="0"/>
                    </a:p>
                  </a:txBody>
                  <a:tcPr>
                    <a:solidFill>
                      <a:schemeClr val="accent1">
                        <a:tint val="40000"/>
                      </a:schemeClr>
                    </a:solidFill>
                  </a:tcPr>
                </a:tc>
                <a:tc>
                  <a:txBody>
                    <a:bodyPr/>
                    <a:lstStyle/>
                    <a:p>
                      <a:r>
                        <a:rPr lang="en-GB" sz="1400" dirty="0" smtClean="0"/>
                        <a:t>21.02.2014</a:t>
                      </a:r>
                      <a:endParaRPr lang="en-GB" sz="1400" dirty="0"/>
                    </a:p>
                  </a:txBody>
                  <a:tcPr>
                    <a:solidFill>
                      <a:schemeClr val="accent1">
                        <a:tint val="40000"/>
                      </a:schemeClr>
                    </a:solidFill>
                  </a:tcPr>
                </a:tc>
              </a:tr>
              <a:tr h="370840">
                <a:tc>
                  <a:txBody>
                    <a:bodyPr/>
                    <a:lstStyle/>
                    <a:p>
                      <a:r>
                        <a:rPr lang="en-GB" sz="1600" dirty="0" smtClean="0"/>
                        <a:t>San Giacomo Hospital (Sardinia)</a:t>
                      </a:r>
                      <a:endParaRPr lang="en-GB" sz="1600" dirty="0"/>
                    </a:p>
                  </a:txBody>
                  <a:tcPr>
                    <a:solidFill>
                      <a:schemeClr val="accent1">
                        <a:tint val="40000"/>
                      </a:schemeClr>
                    </a:solidFill>
                  </a:tcPr>
                </a:tc>
                <a:tc>
                  <a:txBody>
                    <a:bodyPr/>
                    <a:lstStyle/>
                    <a:p>
                      <a:pPr algn="ctr"/>
                      <a:r>
                        <a:rPr lang="en-GB" sz="1600" dirty="0" smtClean="0"/>
                        <a:t>0</a:t>
                      </a:r>
                      <a:endParaRPr lang="en-GB" sz="1600" dirty="0"/>
                    </a:p>
                  </a:txBody>
                  <a:tcPr>
                    <a:solidFill>
                      <a:schemeClr val="accent1">
                        <a:tint val="40000"/>
                      </a:schemeClr>
                    </a:solidFill>
                  </a:tcPr>
                </a:tc>
                <a:tc>
                  <a:txBody>
                    <a:bodyPr/>
                    <a:lstStyle/>
                    <a:p>
                      <a:r>
                        <a:rPr lang="en-GB" sz="1600" dirty="0" smtClean="0"/>
                        <a:t>Italy</a:t>
                      </a:r>
                      <a:endParaRPr lang="en-GB" sz="1600" dirty="0"/>
                    </a:p>
                  </a:txBody>
                  <a:tcPr>
                    <a:solidFill>
                      <a:schemeClr val="accent1">
                        <a:tint val="40000"/>
                      </a:schemeClr>
                    </a:solidFill>
                  </a:tcPr>
                </a:tc>
                <a:tc>
                  <a:txBody>
                    <a:bodyPr/>
                    <a:lstStyle/>
                    <a:p>
                      <a:r>
                        <a:rPr lang="en-GB" sz="1400" dirty="0" smtClean="0"/>
                        <a:t>04.04.2014</a:t>
                      </a:r>
                      <a:endParaRPr lang="en-GB" sz="1400" dirty="0"/>
                    </a:p>
                  </a:txBody>
                  <a:tcPr>
                    <a:solidFill>
                      <a:schemeClr val="accent1">
                        <a:tint val="40000"/>
                      </a:schemeClr>
                    </a:solidFill>
                  </a:tcPr>
                </a:tc>
              </a:tr>
              <a:tr h="370840">
                <a:tc>
                  <a:txBody>
                    <a:bodyPr/>
                    <a:lstStyle/>
                    <a:p>
                      <a:r>
                        <a:rPr lang="en-GB" sz="1600" dirty="0" smtClean="0"/>
                        <a:t>Great Western Hospital  (Swindon)</a:t>
                      </a:r>
                      <a:endParaRPr lang="en-GB" sz="1600" dirty="0"/>
                    </a:p>
                  </a:txBody>
                  <a:tcPr>
                    <a:solidFill>
                      <a:schemeClr val="accent1">
                        <a:tint val="40000"/>
                      </a:schemeClr>
                    </a:solidFill>
                  </a:tcPr>
                </a:tc>
                <a:tc>
                  <a:txBody>
                    <a:bodyPr/>
                    <a:lstStyle/>
                    <a:p>
                      <a:pPr algn="ctr"/>
                      <a:r>
                        <a:rPr lang="en-GB" sz="1600" dirty="0" smtClean="0"/>
                        <a:t>0</a:t>
                      </a:r>
                      <a:endParaRPr lang="en-GB" sz="1600" dirty="0"/>
                    </a:p>
                  </a:txBody>
                  <a:tcPr>
                    <a:solidFill>
                      <a:schemeClr val="accent1">
                        <a:tint val="40000"/>
                      </a:schemeClr>
                    </a:solidFill>
                  </a:tcPr>
                </a:tc>
                <a:tc>
                  <a:txBody>
                    <a:bodyPr/>
                    <a:lstStyle/>
                    <a:p>
                      <a:r>
                        <a:rPr lang="en-GB" sz="1600" dirty="0" smtClean="0"/>
                        <a:t>UK</a:t>
                      </a:r>
                      <a:endParaRPr lang="en-GB" sz="1600" dirty="0"/>
                    </a:p>
                  </a:txBody>
                  <a:tcPr>
                    <a:solidFill>
                      <a:schemeClr val="accent1">
                        <a:tint val="40000"/>
                      </a:schemeClr>
                    </a:solidFill>
                  </a:tcPr>
                </a:tc>
                <a:tc>
                  <a:txBody>
                    <a:bodyPr/>
                    <a:lstStyle/>
                    <a:p>
                      <a:r>
                        <a:rPr lang="en-GB" sz="1400" dirty="0" smtClean="0"/>
                        <a:t>20.05.2014</a:t>
                      </a:r>
                      <a:endParaRPr lang="en-GB" sz="1400" dirty="0"/>
                    </a:p>
                  </a:txBody>
                  <a:tcPr>
                    <a:solidFill>
                      <a:schemeClr val="accent1">
                        <a:tint val="40000"/>
                      </a:schemeClr>
                    </a:solidFill>
                  </a:tcPr>
                </a:tc>
              </a:tr>
              <a:tr h="370840">
                <a:tc>
                  <a:txBody>
                    <a:bodyPr/>
                    <a:lstStyle/>
                    <a:p>
                      <a:r>
                        <a:rPr lang="en-GB" sz="1600" dirty="0" err="1" smtClean="0"/>
                        <a:t>Unita</a:t>
                      </a:r>
                      <a:r>
                        <a:rPr lang="en-GB" sz="1600" dirty="0" smtClean="0"/>
                        <a:t> </a:t>
                      </a:r>
                      <a:r>
                        <a:rPr lang="en-GB" sz="1600" dirty="0" err="1" smtClean="0"/>
                        <a:t>Operativa</a:t>
                      </a:r>
                      <a:r>
                        <a:rPr lang="en-GB" sz="1600" baseline="0" dirty="0" smtClean="0"/>
                        <a:t> </a:t>
                      </a:r>
                      <a:r>
                        <a:rPr lang="en-GB" sz="1600" baseline="0" dirty="0" err="1" smtClean="0"/>
                        <a:t>Complessa</a:t>
                      </a:r>
                      <a:r>
                        <a:rPr lang="en-GB" sz="1600" baseline="0" dirty="0" smtClean="0"/>
                        <a:t> di </a:t>
                      </a:r>
                      <a:r>
                        <a:rPr lang="en-GB" sz="1600" baseline="0" dirty="0" err="1" smtClean="0"/>
                        <a:t>Cardiologia</a:t>
                      </a:r>
                      <a:r>
                        <a:rPr lang="en-GB" sz="1600" baseline="0" dirty="0" smtClean="0"/>
                        <a:t> (Mirano) </a:t>
                      </a:r>
                      <a:endParaRPr lang="en-GB" sz="1600" dirty="0"/>
                    </a:p>
                  </a:txBody>
                  <a:tcPr>
                    <a:solidFill>
                      <a:schemeClr val="accent1">
                        <a:tint val="40000"/>
                      </a:schemeClr>
                    </a:solidFill>
                  </a:tcPr>
                </a:tc>
                <a:tc>
                  <a:txBody>
                    <a:bodyPr/>
                    <a:lstStyle/>
                    <a:p>
                      <a:pPr algn="ctr"/>
                      <a:r>
                        <a:rPr lang="en-GB" sz="1600" dirty="0" smtClean="0"/>
                        <a:t>0</a:t>
                      </a:r>
                      <a:endParaRPr lang="en-GB" sz="1600" dirty="0"/>
                    </a:p>
                  </a:txBody>
                  <a:tcPr>
                    <a:solidFill>
                      <a:schemeClr val="accent1">
                        <a:tint val="40000"/>
                      </a:schemeClr>
                    </a:solidFill>
                  </a:tcPr>
                </a:tc>
                <a:tc>
                  <a:txBody>
                    <a:bodyPr/>
                    <a:lstStyle/>
                    <a:p>
                      <a:r>
                        <a:rPr lang="en-GB" sz="1600" dirty="0" smtClean="0"/>
                        <a:t>Italy</a:t>
                      </a:r>
                      <a:endParaRPr lang="en-GB" sz="1600" dirty="0"/>
                    </a:p>
                  </a:txBody>
                  <a:tcPr>
                    <a:solidFill>
                      <a:schemeClr val="accent1">
                        <a:tint val="40000"/>
                      </a:schemeClr>
                    </a:solidFill>
                  </a:tcPr>
                </a:tc>
                <a:tc>
                  <a:txBody>
                    <a:bodyPr/>
                    <a:lstStyle/>
                    <a:p>
                      <a:r>
                        <a:rPr lang="en-GB" sz="1400" dirty="0" smtClean="0"/>
                        <a:t>17.09.2014</a:t>
                      </a:r>
                      <a:endParaRPr lang="en-GB" sz="1400" dirty="0"/>
                    </a:p>
                  </a:txBody>
                  <a:tcPr>
                    <a:solidFill>
                      <a:schemeClr val="accent1">
                        <a:tint val="40000"/>
                      </a:schemeClr>
                    </a:solidFill>
                  </a:tcPr>
                </a:tc>
              </a:tr>
            </a:tbl>
          </a:graphicData>
        </a:graphic>
      </p:graphicFrame>
    </p:spTree>
    <p:extLst>
      <p:ext uri="{BB962C8B-B14F-4D97-AF65-F5344CB8AC3E}">
        <p14:creationId xmlns:p14="http://schemas.microsoft.com/office/powerpoint/2010/main" val="1072423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Centres recruiting their first patient in 2014:</a:t>
            </a:r>
            <a:endParaRPr lang="en-GB" dirty="0"/>
          </a:p>
        </p:txBody>
      </p:sp>
      <p:sp>
        <p:nvSpPr>
          <p:cNvPr id="3" name="Content Placeholder 2"/>
          <p:cNvSpPr>
            <a:spLocks noGrp="1"/>
          </p:cNvSpPr>
          <p:nvPr>
            <p:ph idx="1"/>
          </p:nvPr>
        </p:nvSpPr>
        <p:spPr>
          <a:xfrm>
            <a:off x="457200" y="1727525"/>
            <a:ext cx="8229600" cy="4525963"/>
          </a:xfrm>
        </p:spPr>
        <p:txBody>
          <a:bodyPr/>
          <a:lstStyle/>
          <a:p>
            <a:pPr lvl="1">
              <a:lnSpc>
                <a:spcPct val="150000"/>
              </a:lnSpc>
              <a:buFont typeface="Arial" panose="020B0604020202020204" pitchFamily="34" charset="0"/>
              <a:buChar char="•"/>
            </a:pPr>
            <a:r>
              <a:rPr lang="en-GB" dirty="0" smtClean="0"/>
              <a:t>Regional Hospital Liberec (Czech Republic)</a:t>
            </a:r>
          </a:p>
          <a:p>
            <a:pPr lvl="1">
              <a:lnSpc>
                <a:spcPct val="150000"/>
              </a:lnSpc>
              <a:buFont typeface="Arial" panose="020B0604020202020204" pitchFamily="34" charset="0"/>
              <a:buChar char="•"/>
            </a:pPr>
            <a:r>
              <a:rPr lang="en-GB" dirty="0" smtClean="0"/>
              <a:t>Regional </a:t>
            </a:r>
            <a:r>
              <a:rPr lang="en-GB" dirty="0"/>
              <a:t>Specialist Hospital </a:t>
            </a:r>
            <a:r>
              <a:rPr lang="en-GB" dirty="0" smtClean="0"/>
              <a:t>Wroclaw (Poland)</a:t>
            </a:r>
          </a:p>
          <a:p>
            <a:pPr lvl="1">
              <a:lnSpc>
                <a:spcPct val="150000"/>
              </a:lnSpc>
              <a:buFont typeface="Arial" panose="020B0604020202020204" pitchFamily="34" charset="0"/>
              <a:buChar char="•"/>
            </a:pPr>
            <a:r>
              <a:rPr lang="en-GB" dirty="0" smtClean="0"/>
              <a:t>Rijnstate </a:t>
            </a:r>
            <a:r>
              <a:rPr lang="en-GB" dirty="0"/>
              <a:t>Hospital (The Netherlands)</a:t>
            </a:r>
          </a:p>
          <a:p>
            <a:pPr lvl="1">
              <a:lnSpc>
                <a:spcPct val="150000"/>
              </a:lnSpc>
              <a:buFont typeface="Arial" panose="020B0604020202020204" pitchFamily="34" charset="0"/>
              <a:buChar char="•"/>
            </a:pPr>
            <a:r>
              <a:rPr lang="en-GB" dirty="0" smtClean="0"/>
              <a:t>San Camillo </a:t>
            </a:r>
            <a:r>
              <a:rPr lang="en-GB" dirty="0" err="1" smtClean="0"/>
              <a:t>Forlanini</a:t>
            </a:r>
            <a:r>
              <a:rPr lang="en-GB" dirty="0" smtClean="0"/>
              <a:t> Hospital (Italy)</a:t>
            </a:r>
          </a:p>
          <a:p>
            <a:pPr lvl="1">
              <a:lnSpc>
                <a:spcPct val="150000"/>
              </a:lnSpc>
              <a:buFont typeface="Arial" panose="020B0604020202020204" pitchFamily="34" charset="0"/>
              <a:buChar char="•"/>
            </a:pPr>
            <a:r>
              <a:rPr lang="en-GB" dirty="0" err="1"/>
              <a:t>Semmelweis</a:t>
            </a:r>
            <a:r>
              <a:rPr lang="en-GB" dirty="0"/>
              <a:t> Medical University (Hungary)</a:t>
            </a:r>
          </a:p>
          <a:p>
            <a:pPr lvl="1">
              <a:lnSpc>
                <a:spcPct val="150000"/>
              </a:lnSpc>
              <a:buFont typeface="Arial" panose="020B0604020202020204" pitchFamily="34" charset="0"/>
              <a:buChar char="•"/>
            </a:pPr>
            <a:r>
              <a:rPr lang="en-GB" dirty="0"/>
              <a:t>Sendai Medical Centre (Japan)</a:t>
            </a:r>
          </a:p>
          <a:p>
            <a:pPr marL="0" indent="0">
              <a:buNone/>
            </a:pPr>
            <a:endParaRPr lang="en-GB" dirty="0"/>
          </a:p>
          <a:p>
            <a:endParaRPr lang="en-GB" dirty="0"/>
          </a:p>
        </p:txBody>
      </p:sp>
    </p:spTree>
    <p:extLst>
      <p:ext uri="{BB962C8B-B14F-4D97-AF65-F5344CB8AC3E}">
        <p14:creationId xmlns:p14="http://schemas.microsoft.com/office/powerpoint/2010/main" val="3190910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Assisting you…</a:t>
            </a:r>
            <a:endParaRPr lang="en-GB" dirty="0"/>
          </a:p>
        </p:txBody>
      </p:sp>
      <p:sp>
        <p:nvSpPr>
          <p:cNvPr id="3" name="Content Placeholder 2"/>
          <p:cNvSpPr>
            <a:spLocks noGrp="1"/>
          </p:cNvSpPr>
          <p:nvPr>
            <p:ph idx="1"/>
          </p:nvPr>
        </p:nvSpPr>
        <p:spPr>
          <a:xfrm>
            <a:off x="397239" y="1989944"/>
            <a:ext cx="8513180" cy="4275944"/>
          </a:xfrm>
        </p:spPr>
        <p:txBody>
          <a:bodyPr/>
          <a:lstStyle/>
          <a:p>
            <a:r>
              <a:rPr lang="en-GB" sz="3600" dirty="0" smtClean="0"/>
              <a:t>New </a:t>
            </a:r>
            <a:r>
              <a:rPr lang="en-GB" sz="3600" b="1" dirty="0" smtClean="0">
                <a:solidFill>
                  <a:srgbClr val="FF0000"/>
                </a:solidFill>
              </a:rPr>
              <a:t>Training</a:t>
            </a:r>
            <a:r>
              <a:rPr lang="en-GB" sz="3600" dirty="0" smtClean="0"/>
              <a:t> Initiative</a:t>
            </a:r>
          </a:p>
          <a:p>
            <a:endParaRPr lang="en-GB" sz="3600" dirty="0" smtClean="0"/>
          </a:p>
          <a:p>
            <a:r>
              <a:rPr lang="en-GB" sz="3600" dirty="0" smtClean="0"/>
              <a:t>New </a:t>
            </a:r>
            <a:r>
              <a:rPr lang="en-GB" sz="3600" dirty="0" smtClean="0"/>
              <a:t>Qualitative Recruitment Investigation (QRI) </a:t>
            </a:r>
            <a:r>
              <a:rPr lang="en-GB" sz="3600" b="1" dirty="0" smtClean="0">
                <a:solidFill>
                  <a:srgbClr val="FF0000"/>
                </a:solidFill>
              </a:rPr>
              <a:t>Recruitment Tips </a:t>
            </a:r>
            <a:r>
              <a:rPr lang="en-GB" sz="3600" dirty="0" smtClean="0"/>
              <a:t>document</a:t>
            </a:r>
            <a:endParaRPr lang="en-GB" sz="3600" dirty="0">
              <a:solidFill>
                <a:srgbClr val="FF0000"/>
              </a:solidFill>
            </a:endParaRPr>
          </a:p>
          <a:p>
            <a:pPr lvl="1"/>
            <a:r>
              <a:rPr lang="en-GB" dirty="0"/>
              <a:t>Please find a copy of the tips document in your welcome pack</a:t>
            </a:r>
          </a:p>
          <a:p>
            <a:pPr marL="457200" lvl="1" indent="0">
              <a:buNone/>
            </a:pPr>
            <a:endParaRPr lang="en-GB" dirty="0"/>
          </a:p>
        </p:txBody>
      </p:sp>
    </p:spTree>
    <p:extLst>
      <p:ext uri="{BB962C8B-B14F-4D97-AF65-F5344CB8AC3E}">
        <p14:creationId xmlns:p14="http://schemas.microsoft.com/office/powerpoint/2010/main" val="12535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Going forward…</a:t>
            </a:r>
            <a:endParaRPr lang="en-GB" dirty="0"/>
          </a:p>
        </p:txBody>
      </p:sp>
      <p:sp>
        <p:nvSpPr>
          <p:cNvPr id="3" name="Content Placeholder 2"/>
          <p:cNvSpPr>
            <a:spLocks noGrp="1"/>
          </p:cNvSpPr>
          <p:nvPr>
            <p:ph idx="1"/>
          </p:nvPr>
        </p:nvSpPr>
        <p:spPr>
          <a:xfrm>
            <a:off x="457200" y="1426586"/>
            <a:ext cx="8455306" cy="5043668"/>
          </a:xfrm>
        </p:spPr>
        <p:txBody>
          <a:bodyPr/>
          <a:lstStyle/>
          <a:p>
            <a:r>
              <a:rPr lang="en-GB" sz="3600" dirty="0" smtClean="0"/>
              <a:t>Target</a:t>
            </a:r>
            <a:r>
              <a:rPr lang="en-GB" dirty="0" smtClean="0"/>
              <a:t>: </a:t>
            </a:r>
            <a:r>
              <a:rPr lang="en-GB" sz="3600" b="1" dirty="0" smtClean="0">
                <a:solidFill>
                  <a:srgbClr val="FF0000"/>
                </a:solidFill>
              </a:rPr>
              <a:t>2000</a:t>
            </a:r>
            <a:r>
              <a:rPr lang="en-GB" dirty="0" smtClean="0"/>
              <a:t> patients recruited by end of 2019</a:t>
            </a:r>
          </a:p>
          <a:p>
            <a:pPr marL="0" indent="0">
              <a:buNone/>
            </a:pPr>
            <a:endParaRPr lang="en-GB" sz="1800" dirty="0" smtClean="0"/>
          </a:p>
          <a:p>
            <a:r>
              <a:rPr lang="en-GB" dirty="0" smtClean="0"/>
              <a:t>Monthly recruitment for ACST-2 needs to be:</a:t>
            </a:r>
          </a:p>
          <a:p>
            <a:pPr marL="0" indent="0">
              <a:buNone/>
            </a:pPr>
            <a:endParaRPr lang="en-GB" dirty="0" smtClean="0"/>
          </a:p>
          <a:p>
            <a:pPr marL="0" indent="0">
              <a:buNone/>
            </a:pPr>
            <a:r>
              <a:rPr lang="en-GB" dirty="0" smtClean="0"/>
              <a:t>													</a:t>
            </a:r>
            <a:r>
              <a:rPr lang="en-GB" sz="2800" dirty="0" smtClean="0">
                <a:solidFill>
                  <a:srgbClr val="FF0000"/>
                </a:solidFill>
              </a:rPr>
              <a:t>(or more!)</a:t>
            </a:r>
          </a:p>
          <a:p>
            <a:pPr marL="0" indent="0">
              <a:buNone/>
            </a:pPr>
            <a:endParaRPr lang="en-GB" dirty="0" smtClean="0"/>
          </a:p>
          <a:p>
            <a:pPr marL="0" indent="0">
              <a:buNone/>
            </a:pPr>
            <a:endParaRPr lang="en-GB" sz="1600" dirty="0" smtClean="0"/>
          </a:p>
          <a:p>
            <a:r>
              <a:rPr lang="en-GB" dirty="0" smtClean="0"/>
              <a:t>We will work together with you on this…</a:t>
            </a:r>
          </a:p>
          <a:p>
            <a:pPr lvl="1"/>
            <a:r>
              <a:rPr lang="en-GB" dirty="0" smtClean="0"/>
              <a:t>Individual centres have different approaches</a:t>
            </a:r>
            <a:endParaRPr lang="en-GB"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5001" y="3205233"/>
            <a:ext cx="3676507" cy="1405102"/>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3955964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2405</TotalTime>
  <Words>427</Words>
  <Application>Microsoft Office PowerPoint</Application>
  <PresentationFormat>On-screen Show (4:3)</PresentationFormat>
  <Paragraphs>114</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ACST-2 Recruitment Update </vt:lpstr>
      <vt:lpstr>ACST-2 recruitment to date…</vt:lpstr>
      <vt:lpstr>ACST-2 recruitment update…</vt:lpstr>
      <vt:lpstr>Cumulative recruitment</vt:lpstr>
      <vt:lpstr>PowerPoint Presentation</vt:lpstr>
      <vt:lpstr>11 newly activated centres in 2014:</vt:lpstr>
      <vt:lpstr>Centres recruiting their first patient in 2014:</vt:lpstr>
      <vt:lpstr>Assisting you…</vt:lpstr>
      <vt:lpstr>Going forward…</vt:lpstr>
      <vt:lpstr>Please keep on recruiting!</vt:lpstr>
      <vt:lpstr>PowerPoint Presentation</vt:lpstr>
    </vt:vector>
  </TitlesOfParts>
  <Company>clayesmore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Asymptomatic Carotid Interventions Trials - what's happening?</dc:title>
  <dc:creator>christopher booth</dc:creator>
  <cp:lastModifiedBy>confguest</cp:lastModifiedBy>
  <cp:revision>251</cp:revision>
  <cp:lastPrinted>2014-09-16T14:03:32Z</cp:lastPrinted>
  <dcterms:created xsi:type="dcterms:W3CDTF">2013-02-25T22:08:43Z</dcterms:created>
  <dcterms:modified xsi:type="dcterms:W3CDTF">2014-09-18T08:53:40Z</dcterms:modified>
</cp:coreProperties>
</file>